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BA792-FB1C-40C1-83DA-9B7CA87BB1A3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F353513-DAF5-48D8-B711-85BFAC480F9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BA792-FB1C-40C1-83DA-9B7CA87BB1A3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53513-DAF5-48D8-B711-85BFAC480F9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F353513-DAF5-48D8-B711-85BFAC480F97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BA792-FB1C-40C1-83DA-9B7CA87BB1A3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BA792-FB1C-40C1-83DA-9B7CA87BB1A3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F353513-DAF5-48D8-B711-85BFAC480F9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BA792-FB1C-40C1-83DA-9B7CA87BB1A3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F353513-DAF5-48D8-B711-85BFAC480F97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68BA792-FB1C-40C1-83DA-9B7CA87BB1A3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53513-DAF5-48D8-B711-85BFAC480F9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BA792-FB1C-40C1-83DA-9B7CA87BB1A3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F353513-DAF5-48D8-B711-85BFAC480F97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BA792-FB1C-40C1-83DA-9B7CA87BB1A3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F353513-DAF5-48D8-B711-85BFAC480F9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BA792-FB1C-40C1-83DA-9B7CA87BB1A3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F353513-DAF5-48D8-B711-85BFAC480F9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F353513-DAF5-48D8-B711-85BFAC480F97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BA792-FB1C-40C1-83DA-9B7CA87BB1A3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F353513-DAF5-48D8-B711-85BFAC480F97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68BA792-FB1C-40C1-83DA-9B7CA87BB1A3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68BA792-FB1C-40C1-83DA-9B7CA87BB1A3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F353513-DAF5-48D8-B711-85BFAC480F97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Hlásky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Kontrastivní fonetika - 5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41141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Kontrastivní fonetika - 5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Trojhlásky (triftongy, </a:t>
            </a:r>
            <a:r>
              <a:rPr lang="cs-CZ" dirty="0" err="1" smtClean="0"/>
              <a:t>triptongos</a:t>
            </a:r>
            <a:r>
              <a:rPr lang="cs-CZ" dirty="0" smtClean="0"/>
              <a:t>):</a:t>
            </a:r>
          </a:p>
          <a:p>
            <a:pPr marL="0" indent="0">
              <a:buNone/>
            </a:pPr>
            <a:r>
              <a:rPr lang="cs-CZ" dirty="0" err="1" smtClean="0"/>
              <a:t>Desprec</a:t>
            </a:r>
            <a:r>
              <a:rPr lang="cs-CZ" b="1" dirty="0" err="1" smtClean="0"/>
              <a:t>iái</a:t>
            </a:r>
            <a:r>
              <a:rPr lang="cs-CZ" dirty="0" err="1" smtClean="0"/>
              <a:t>s</a:t>
            </a:r>
            <a:endParaRPr lang="cs-CZ" dirty="0" smtClean="0"/>
          </a:p>
          <a:p>
            <a:pPr marL="0" indent="0">
              <a:buNone/>
            </a:pPr>
            <a:r>
              <a:rPr lang="cs-CZ" dirty="0" err="1" smtClean="0"/>
              <a:t>Sentenc</a:t>
            </a:r>
            <a:r>
              <a:rPr lang="cs-CZ" b="1" dirty="0" err="1" smtClean="0"/>
              <a:t>iéi</a:t>
            </a:r>
            <a:r>
              <a:rPr lang="cs-CZ" dirty="0" err="1" smtClean="0"/>
              <a:t>s</a:t>
            </a:r>
            <a:endParaRPr lang="cs-CZ" dirty="0" smtClean="0"/>
          </a:p>
          <a:p>
            <a:pPr marL="0" indent="0">
              <a:buNone/>
            </a:pPr>
            <a:r>
              <a:rPr lang="cs-CZ" dirty="0" err="1" smtClean="0"/>
              <a:t>B</a:t>
            </a:r>
            <a:r>
              <a:rPr lang="cs-CZ" b="1" dirty="0" err="1" smtClean="0"/>
              <a:t>uey</a:t>
            </a:r>
            <a:endParaRPr lang="cs-CZ" b="1" dirty="0" smtClean="0"/>
          </a:p>
          <a:p>
            <a:pPr marL="0" indent="0">
              <a:buNone/>
            </a:pPr>
            <a:r>
              <a:rPr lang="cs-CZ" dirty="0" err="1" smtClean="0"/>
              <a:t>averig</a:t>
            </a:r>
            <a:r>
              <a:rPr lang="cs-CZ" b="1" dirty="0" err="1" smtClean="0"/>
              <a:t>uái</a:t>
            </a:r>
            <a:r>
              <a:rPr lang="cs-CZ" dirty="0" err="1" smtClean="0"/>
              <a:t>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21171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Kontrastivní fonetika - 5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Porovnání s češtinou: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Jednotlivé samohlásky: zavřenost / otevřenost.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Dvojhlásky, trojhlásky: v češtině  v domácích slovech jediný klesavý diftong </a:t>
            </a:r>
            <a:r>
              <a:rPr lang="cs-CZ" i="1" dirty="0" smtClean="0"/>
              <a:t>ou</a:t>
            </a:r>
            <a:r>
              <a:rPr lang="cs-CZ" dirty="0" smtClean="0"/>
              <a:t>, v cizích slovech a citoslovcích </a:t>
            </a:r>
            <a:r>
              <a:rPr lang="cs-CZ" i="1" dirty="0" err="1" smtClean="0"/>
              <a:t>eu</a:t>
            </a:r>
            <a:r>
              <a:rPr lang="cs-CZ" dirty="0" smtClean="0"/>
              <a:t>, </a:t>
            </a:r>
            <a:r>
              <a:rPr lang="cs-CZ" i="1" dirty="0" smtClean="0"/>
              <a:t>au</a:t>
            </a:r>
            <a:r>
              <a:rPr lang="cs-CZ" dirty="0" smtClean="0"/>
              <a:t>.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Funkční zatížení: ve španělštině tvoří jediný </a:t>
            </a:r>
            <a:r>
              <a:rPr lang="cs-CZ" smtClean="0"/>
              <a:t>typ </a:t>
            </a:r>
            <a:r>
              <a:rPr lang="cs-CZ" smtClean="0"/>
              <a:t>zvukového jevu, </a:t>
            </a:r>
            <a:r>
              <a:rPr lang="cs-CZ" dirty="0" smtClean="0"/>
              <a:t>který může být slabičným vrcholem.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6074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Kontrastivní fonetika - 5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Hlásky</a:t>
            </a:r>
          </a:p>
          <a:p>
            <a:pPr marL="0" indent="0">
              <a:buNone/>
            </a:pPr>
            <a:r>
              <a:rPr lang="cs-CZ" dirty="0" smtClean="0"/>
              <a:t>Tvar a vzájemný poměr nadhrtanových dutin (V+) – samohlásky</a:t>
            </a:r>
          </a:p>
          <a:p>
            <a:pPr marL="0" indent="0">
              <a:buNone/>
            </a:pPr>
            <a:r>
              <a:rPr lang="cs-CZ" dirty="0" smtClean="0"/>
              <a:t>Překážka výdechovému proudu (K+) – šumové souhlásky</a:t>
            </a:r>
          </a:p>
          <a:p>
            <a:pPr marL="0" indent="0">
              <a:buNone/>
            </a:pPr>
            <a:r>
              <a:rPr lang="cs-CZ" dirty="0" smtClean="0"/>
              <a:t>Další možnosti: </a:t>
            </a:r>
          </a:p>
          <a:p>
            <a:pPr marL="0" indent="0">
              <a:buNone/>
            </a:pPr>
            <a:r>
              <a:rPr lang="cs-CZ" dirty="0" smtClean="0"/>
              <a:t>V+K+ - tzv. sonory (pozor: </a:t>
            </a:r>
            <a:r>
              <a:rPr lang="cs-CZ" dirty="0" err="1" smtClean="0"/>
              <a:t>sonantes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 smtClean="0"/>
              <a:t>V-K- - tzv. </a:t>
            </a:r>
            <a:r>
              <a:rPr lang="cs-CZ" dirty="0" err="1" smtClean="0"/>
              <a:t>aproximanty</a:t>
            </a:r>
            <a:r>
              <a:rPr lang="cs-CZ" dirty="0" smtClean="0"/>
              <a:t> (j v češtině, ve španělštině </a:t>
            </a:r>
            <a:r>
              <a:rPr lang="el-GR" dirty="0" smtClean="0">
                <a:latin typeface="Century Gothic"/>
              </a:rPr>
              <a:t>β</a:t>
            </a:r>
            <a:r>
              <a:rPr lang="cs-CZ" dirty="0" smtClean="0">
                <a:latin typeface="Century Gothic"/>
              </a:rPr>
              <a:t> </a:t>
            </a:r>
            <a:r>
              <a:rPr lang="el-GR" dirty="0" smtClean="0">
                <a:latin typeface="Century Gothic"/>
              </a:rPr>
              <a:t>δ</a:t>
            </a:r>
            <a:r>
              <a:rPr lang="cs-CZ" dirty="0" smtClean="0">
                <a:latin typeface="Century Gothic"/>
              </a:rPr>
              <a:t>, </a:t>
            </a:r>
            <a:r>
              <a:rPr lang="el-GR" dirty="0" smtClean="0">
                <a:latin typeface="Century Gothic"/>
              </a:rPr>
              <a:t>γ</a:t>
            </a:r>
            <a:r>
              <a:rPr lang="cs-CZ" dirty="0" smtClean="0">
                <a:latin typeface="Century Gothic"/>
              </a:rPr>
              <a:t>)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8762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Kontrastivní fonetika - 5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Španělské samohlásky v porovnání s češtinou: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Na první pohled podobný repertoár: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Přední: E, I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Centrální: A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Zadní: O, U</a:t>
            </a:r>
          </a:p>
          <a:p>
            <a:pPr>
              <a:buFont typeface="Wingdings" pitchFamily="2" charset="2"/>
              <a:buChar char="v"/>
            </a:pPr>
            <a:r>
              <a:rPr lang="cs-CZ" dirty="0" smtClean="0"/>
              <a:t>Vysoké: I, U</a:t>
            </a:r>
          </a:p>
          <a:p>
            <a:pPr>
              <a:buFont typeface="Wingdings" pitchFamily="2" charset="2"/>
              <a:buChar char="v"/>
            </a:pPr>
            <a:r>
              <a:rPr lang="cs-CZ" dirty="0" smtClean="0"/>
              <a:t>Střední: E, O</a:t>
            </a:r>
          </a:p>
          <a:p>
            <a:pPr>
              <a:buFont typeface="Wingdings" pitchFamily="2" charset="2"/>
              <a:buChar char="v"/>
            </a:pPr>
            <a:r>
              <a:rPr lang="cs-CZ" dirty="0" smtClean="0"/>
              <a:t>Nízká: A</a:t>
            </a:r>
          </a:p>
          <a:p>
            <a:pPr marL="0" indent="0">
              <a:buNone/>
            </a:pPr>
            <a:r>
              <a:rPr lang="cs-CZ" dirty="0" smtClean="0"/>
              <a:t>Dvojhlásky, trojhlásky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2748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Kontrastvní</a:t>
            </a:r>
            <a:r>
              <a:rPr lang="cs-CZ" dirty="0" smtClean="0"/>
              <a:t> fonetika - 5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 smtClean="0"/>
              <a:t>Jednotlivé španělské samohlásky:</a:t>
            </a:r>
          </a:p>
          <a:p>
            <a:pPr marL="0" indent="0">
              <a:buNone/>
            </a:pPr>
            <a:r>
              <a:rPr lang="cs-CZ" b="1" dirty="0" smtClean="0"/>
              <a:t>A – samohláska centrální, nízká</a:t>
            </a:r>
            <a:r>
              <a:rPr lang="cs-CZ" dirty="0"/>
              <a:t>:</a:t>
            </a:r>
            <a:r>
              <a:rPr lang="cs-CZ" dirty="0" smtClean="0"/>
              <a:t> 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Tradiční odlišování: palatální (před palatální souhláskou), velární – před velární souhláskou, o, u) a střední v ostatních postaveních, nicméně akustická analýza výrazné rozdíly neprokázala.</a:t>
            </a:r>
          </a:p>
          <a:p>
            <a:pPr marL="0" indent="0">
              <a:buNone/>
            </a:pPr>
            <a:r>
              <a:rPr lang="cs-CZ" b="1" dirty="0" smtClean="0"/>
              <a:t>E – samohláska středová přední:</a:t>
            </a:r>
          </a:p>
          <a:p>
            <a:pPr marL="0" indent="0">
              <a:buNone/>
            </a:pPr>
            <a:r>
              <a:rPr lang="cs-CZ" dirty="0" smtClean="0"/>
              <a:t>Tradiční rozlišování – otevřená v sousedství vícekmitového r, v postavení před [x], v klesavých dvojhláskách a v zavřených slabikách, pokud nejsou zakončeny na [-Ɵ],[-m], [-s], [-n], akustická analýza výrazné rozdíly neprokázala.</a:t>
            </a:r>
          </a:p>
          <a:p>
            <a:pPr marL="0" indent="0">
              <a:buNone/>
            </a:pPr>
            <a:r>
              <a:rPr lang="cs-CZ" b="1" dirty="0" smtClean="0"/>
              <a:t>I – samohláska vysoká, přední:</a:t>
            </a:r>
          </a:p>
          <a:p>
            <a:pPr marL="0" indent="0">
              <a:buNone/>
            </a:pPr>
            <a:r>
              <a:rPr lang="cs-CZ" dirty="0" smtClean="0"/>
              <a:t>Jako slabičný vrchol pouze jediná varianta, </a:t>
            </a:r>
            <a:r>
              <a:rPr lang="cs-CZ" dirty="0" err="1" smtClean="0"/>
              <a:t>polosouhlásková</a:t>
            </a:r>
            <a:r>
              <a:rPr lang="cs-CZ" dirty="0" smtClean="0"/>
              <a:t> a polosamohlásková varianta se objevuje ve dvojhláskách (</a:t>
            </a:r>
            <a:r>
              <a:rPr lang="cs-CZ" dirty="0" err="1" smtClean="0"/>
              <a:t>bien</a:t>
            </a:r>
            <a:r>
              <a:rPr lang="cs-CZ" dirty="0" smtClean="0"/>
              <a:t>, </a:t>
            </a:r>
            <a:r>
              <a:rPr lang="cs-CZ" dirty="0" err="1" smtClean="0"/>
              <a:t>peine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46936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Kontrastivní fonetika - 5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O – samohláska středová zadní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r>
              <a:rPr lang="cs-CZ" dirty="0"/>
              <a:t>Tradiční rozlišování – otevřená v sousedství vícekmitového r, v postavení před [x], v klesavých dvojhláskách a </a:t>
            </a:r>
            <a:r>
              <a:rPr lang="cs-CZ" dirty="0" smtClean="0"/>
              <a:t>ve </a:t>
            </a:r>
            <a:r>
              <a:rPr lang="cs-CZ" dirty="0" err="1" smtClean="0"/>
              <a:t>všecgzavřených</a:t>
            </a:r>
            <a:r>
              <a:rPr lang="cs-CZ" dirty="0" smtClean="0"/>
              <a:t> slabikách </a:t>
            </a:r>
            <a:r>
              <a:rPr lang="cs-CZ" dirty="0"/>
              <a:t>akustická analýza výrazné rozdíly </a:t>
            </a:r>
            <a:r>
              <a:rPr lang="cs-CZ" dirty="0" smtClean="0"/>
              <a:t>neprokázala.</a:t>
            </a:r>
          </a:p>
          <a:p>
            <a:pPr marL="0" indent="0">
              <a:buNone/>
            </a:pPr>
            <a:r>
              <a:rPr lang="cs-CZ" b="1" dirty="0" smtClean="0"/>
              <a:t>U – samohláska vysoká zadní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r>
              <a:rPr lang="cs-CZ" dirty="0"/>
              <a:t>Jako slabičný vrchol pouze jediná varianta, </a:t>
            </a:r>
            <a:r>
              <a:rPr lang="cs-CZ" dirty="0" err="1"/>
              <a:t>polosouhlásková</a:t>
            </a:r>
            <a:r>
              <a:rPr lang="cs-CZ" dirty="0"/>
              <a:t> a polosamohlásková varianta se objevuje ve dvojhláskách (</a:t>
            </a:r>
            <a:r>
              <a:rPr lang="cs-CZ" dirty="0" err="1" smtClean="0"/>
              <a:t>bueno</a:t>
            </a:r>
            <a:r>
              <a:rPr lang="cs-CZ" dirty="0" smtClean="0"/>
              <a:t>, </a:t>
            </a:r>
            <a:r>
              <a:rPr lang="cs-CZ" dirty="0" err="1" smtClean="0"/>
              <a:t>lo</a:t>
            </a:r>
            <a:r>
              <a:rPr lang="cs-CZ" dirty="0" smtClean="0"/>
              <a:t> </a:t>
            </a:r>
            <a:r>
              <a:rPr lang="cs-CZ" dirty="0" err="1" smtClean="0"/>
              <a:t>unió</a:t>
            </a:r>
            <a:r>
              <a:rPr lang="cs-CZ" dirty="0" smtClean="0"/>
              <a:t>)</a:t>
            </a:r>
            <a:endParaRPr lang="cs-CZ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8409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Kontrastivní fonetika - 5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191" y="1550035"/>
            <a:ext cx="3857105" cy="4526280"/>
          </a:xfrm>
        </p:spPr>
      </p:pic>
    </p:spTree>
    <p:extLst>
      <p:ext uri="{BB962C8B-B14F-4D97-AF65-F5344CB8AC3E}">
        <p14:creationId xmlns:p14="http://schemas.microsoft.com/office/powerpoint/2010/main" val="1348951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Kontrastivní fonetika - 5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Dvojhlásky a trojhlásky: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stejnoslabičné spojení samohlásek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Skutečná realizace závisí na individuálním mluvním tempu, pečlivosti výslovnosti daného segmentu, důrazu apod.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71662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Kontrastivní fonetika - 5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Dvojhlásky (diftongy, </a:t>
            </a:r>
            <a:r>
              <a:rPr lang="cs-CZ" dirty="0" err="1" smtClean="0"/>
              <a:t>diptongos</a:t>
            </a:r>
            <a:r>
              <a:rPr lang="cs-CZ" dirty="0" smtClean="0"/>
              <a:t>)</a:t>
            </a:r>
          </a:p>
          <a:p>
            <a:r>
              <a:rPr lang="cs-CZ" b="1" dirty="0" smtClean="0"/>
              <a:t>Stoupavé:</a:t>
            </a:r>
          </a:p>
          <a:p>
            <a:pPr marL="0" indent="0">
              <a:buNone/>
            </a:pPr>
            <a:r>
              <a:rPr lang="cs-CZ" dirty="0" smtClean="0"/>
              <a:t>j, w + plně realizovaná samohláska: </a:t>
            </a:r>
          </a:p>
          <a:p>
            <a:pPr marL="0" indent="0">
              <a:buNone/>
            </a:pPr>
            <a:r>
              <a:rPr lang="cs-CZ" dirty="0" err="1" smtClean="0"/>
              <a:t>Hac</a:t>
            </a:r>
            <a:r>
              <a:rPr lang="cs-CZ" b="1" dirty="0" err="1" smtClean="0"/>
              <a:t>ia</a:t>
            </a:r>
            <a:r>
              <a:rPr lang="cs-CZ" b="1" dirty="0" smtClean="0"/>
              <a:t>			</a:t>
            </a:r>
            <a:r>
              <a:rPr lang="cs-CZ" dirty="0" err="1" smtClean="0"/>
              <a:t>c</a:t>
            </a:r>
            <a:r>
              <a:rPr lang="cs-CZ" b="1" dirty="0" err="1" smtClean="0"/>
              <a:t>uá</a:t>
            </a:r>
            <a:r>
              <a:rPr lang="cs-CZ" dirty="0" err="1" smtClean="0"/>
              <a:t>nto</a:t>
            </a:r>
            <a:endParaRPr lang="cs-CZ" b="1" dirty="0" smtClean="0"/>
          </a:p>
          <a:p>
            <a:pPr marL="0" indent="0">
              <a:buNone/>
            </a:pPr>
            <a:r>
              <a:rPr lang="cs-CZ" dirty="0" smtClean="0"/>
              <a:t>T</a:t>
            </a:r>
            <a:r>
              <a:rPr lang="cs-CZ" b="1" dirty="0" smtClean="0"/>
              <a:t>ie</a:t>
            </a:r>
            <a:r>
              <a:rPr lang="cs-CZ" dirty="0" smtClean="0"/>
              <a:t>ne			</a:t>
            </a:r>
            <a:r>
              <a:rPr lang="cs-CZ" dirty="0" smtClean="0"/>
              <a:t>	</a:t>
            </a:r>
            <a:r>
              <a:rPr lang="cs-CZ" dirty="0" err="1" smtClean="0"/>
              <a:t>p</a:t>
            </a:r>
            <a:r>
              <a:rPr lang="cs-CZ" b="1" dirty="0" err="1" smtClean="0"/>
              <a:t>ue</a:t>
            </a:r>
            <a:r>
              <a:rPr lang="cs-CZ" dirty="0" err="1" smtClean="0"/>
              <a:t>do</a:t>
            </a:r>
            <a:endParaRPr lang="cs-CZ" dirty="0" smtClean="0"/>
          </a:p>
          <a:p>
            <a:pPr marL="0" indent="0">
              <a:buNone/>
            </a:pPr>
            <a:r>
              <a:rPr lang="cs-CZ" dirty="0" err="1" smtClean="0"/>
              <a:t>Lab</a:t>
            </a:r>
            <a:r>
              <a:rPr lang="cs-CZ" b="1" dirty="0" err="1" smtClean="0"/>
              <a:t>io</a:t>
            </a:r>
            <a:r>
              <a:rPr lang="cs-CZ" dirty="0" smtClean="0"/>
              <a:t>				</a:t>
            </a:r>
            <a:r>
              <a:rPr lang="cs-CZ" dirty="0" err="1" smtClean="0"/>
              <a:t>ard</a:t>
            </a:r>
            <a:r>
              <a:rPr lang="cs-CZ" b="1" dirty="0" err="1" smtClean="0"/>
              <a:t>uo</a:t>
            </a:r>
            <a:endParaRPr lang="cs-CZ" b="1" dirty="0" smtClean="0"/>
          </a:p>
          <a:p>
            <a:pPr marL="0" indent="0">
              <a:buNone/>
            </a:pPr>
            <a:r>
              <a:rPr lang="cs-CZ" dirty="0" smtClean="0"/>
              <a:t>C</a:t>
            </a:r>
            <a:r>
              <a:rPr lang="cs-CZ" b="1" dirty="0" smtClean="0"/>
              <a:t>iu</a:t>
            </a:r>
            <a:r>
              <a:rPr lang="cs-CZ" dirty="0" smtClean="0"/>
              <a:t>dad			</a:t>
            </a:r>
            <a:r>
              <a:rPr lang="cs-CZ" dirty="0" err="1" smtClean="0"/>
              <a:t>r</a:t>
            </a:r>
            <a:r>
              <a:rPr lang="cs-CZ" b="1" dirty="0" err="1" smtClean="0"/>
              <a:t>ui</a:t>
            </a:r>
            <a:r>
              <a:rPr lang="cs-CZ" dirty="0" err="1" smtClean="0"/>
              <a:t>do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06905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Kontrastivní fonetika - 5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cs-CZ" dirty="0" smtClean="0"/>
              <a:t>Klesavé:</a:t>
            </a:r>
          </a:p>
          <a:p>
            <a:pPr marL="0" indent="0">
              <a:buNone/>
            </a:pPr>
            <a:r>
              <a:rPr lang="cs-CZ" b="1" dirty="0" smtClean="0"/>
              <a:t>Ai</a:t>
            </a:r>
            <a:r>
              <a:rPr lang="cs-CZ" dirty="0" smtClean="0"/>
              <a:t>re			c</a:t>
            </a:r>
            <a:r>
              <a:rPr lang="cs-CZ" b="1" dirty="0" smtClean="0"/>
              <a:t>au</a:t>
            </a:r>
            <a:r>
              <a:rPr lang="cs-CZ" dirty="0" smtClean="0"/>
              <a:t>sa</a:t>
            </a:r>
          </a:p>
          <a:p>
            <a:pPr marL="0" indent="0">
              <a:buNone/>
            </a:pPr>
            <a:r>
              <a:rPr lang="cs-CZ" dirty="0" err="1" smtClean="0"/>
              <a:t>R</a:t>
            </a:r>
            <a:r>
              <a:rPr lang="cs-CZ" b="1" dirty="0" err="1" smtClean="0"/>
              <a:t>ey</a:t>
            </a:r>
            <a:r>
              <a:rPr lang="cs-CZ" dirty="0" smtClean="0"/>
              <a:t>			</a:t>
            </a:r>
            <a:r>
              <a:rPr lang="cs-CZ" dirty="0" err="1" smtClean="0"/>
              <a:t>d</a:t>
            </a:r>
            <a:r>
              <a:rPr lang="cs-CZ" b="1" dirty="0" err="1" smtClean="0"/>
              <a:t>eu</a:t>
            </a:r>
            <a:r>
              <a:rPr lang="cs-CZ" dirty="0" err="1" smtClean="0"/>
              <a:t>da</a:t>
            </a:r>
            <a:endParaRPr lang="cs-CZ" dirty="0" smtClean="0"/>
          </a:p>
          <a:p>
            <a:pPr marL="0" indent="0">
              <a:buNone/>
            </a:pPr>
            <a:r>
              <a:rPr lang="cs-CZ" dirty="0" err="1" smtClean="0"/>
              <a:t>D</a:t>
            </a:r>
            <a:r>
              <a:rPr lang="cs-CZ" b="1" dirty="0" err="1" smtClean="0"/>
              <a:t>oy</a:t>
            </a:r>
            <a:r>
              <a:rPr lang="cs-CZ" dirty="0" smtClean="0"/>
              <a:t>			</a:t>
            </a:r>
            <a:r>
              <a:rPr lang="cs-CZ" dirty="0" err="1" smtClean="0"/>
              <a:t>l</a:t>
            </a:r>
            <a:r>
              <a:rPr lang="cs-CZ" b="1" dirty="0" err="1" smtClean="0"/>
              <a:t>o</a:t>
            </a:r>
            <a:r>
              <a:rPr lang="cs-CZ" b="1" dirty="0" smtClean="0"/>
              <a:t> </a:t>
            </a:r>
            <a:r>
              <a:rPr lang="cs-CZ" b="1" dirty="0" err="1" smtClean="0"/>
              <a:t>unió</a:t>
            </a:r>
            <a:r>
              <a:rPr lang="cs-CZ" dirty="0" smtClean="0"/>
              <a:t>		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19446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61</TotalTime>
  <Words>424</Words>
  <Application>Microsoft Office PowerPoint</Application>
  <PresentationFormat>Předvádění na obrazovce (4:3)</PresentationFormat>
  <Paragraphs>61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Administrativní</vt:lpstr>
      <vt:lpstr>Kontrastivní fonetika - 5</vt:lpstr>
      <vt:lpstr>Kontrastivní fonetika - 5</vt:lpstr>
      <vt:lpstr>Kontrastivní fonetika - 5</vt:lpstr>
      <vt:lpstr>Kontrastvní fonetika - 5</vt:lpstr>
      <vt:lpstr>Kontrastivní fonetika - 5</vt:lpstr>
      <vt:lpstr>Kontrastivní fonetika - 5</vt:lpstr>
      <vt:lpstr>Kontrastivní fonetika - 5</vt:lpstr>
      <vt:lpstr>Kontrastivní fonetika - 5</vt:lpstr>
      <vt:lpstr>Kontrastivní fonetika - 5</vt:lpstr>
      <vt:lpstr>Kontrastivní fonetika - 5</vt:lpstr>
      <vt:lpstr>Kontrastivní fonetika - 5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Kontrastivní fonetika - 5</dc:title>
  <dc:creator>Královi</dc:creator>
  <cp:lastModifiedBy>Královi</cp:lastModifiedBy>
  <cp:revision>8</cp:revision>
  <dcterms:created xsi:type="dcterms:W3CDTF">2020-11-10T09:25:06Z</dcterms:created>
  <dcterms:modified xsi:type="dcterms:W3CDTF">2020-11-11T08:28:48Z</dcterms:modified>
</cp:coreProperties>
</file>