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2" r:id="rId2"/>
    <p:sldId id="337" r:id="rId3"/>
    <p:sldId id="304" r:id="rId4"/>
    <p:sldId id="303" r:id="rId5"/>
    <p:sldId id="332" r:id="rId6"/>
    <p:sldId id="331" r:id="rId7"/>
    <p:sldId id="325" r:id="rId8"/>
    <p:sldId id="326" r:id="rId9"/>
    <p:sldId id="327" r:id="rId10"/>
    <p:sldId id="319" r:id="rId11"/>
    <p:sldId id="328" r:id="rId12"/>
    <p:sldId id="329" r:id="rId13"/>
    <p:sldId id="281" r:id="rId14"/>
    <p:sldId id="282" r:id="rId15"/>
    <p:sldId id="284" r:id="rId16"/>
    <p:sldId id="283" r:id="rId17"/>
    <p:sldId id="287" r:id="rId18"/>
    <p:sldId id="289" r:id="rId19"/>
    <p:sldId id="291" r:id="rId20"/>
    <p:sldId id="301" r:id="rId21"/>
    <p:sldId id="338" r:id="rId22"/>
    <p:sldId id="336" r:id="rId23"/>
    <p:sldId id="297" r:id="rId24"/>
    <p:sldId id="290" r:id="rId25"/>
    <p:sldId id="295" r:id="rId26"/>
    <p:sldId id="260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 varScale="1">
        <p:scale>
          <a:sx n="35" d="100"/>
          <a:sy n="35" d="100"/>
        </p:scale>
        <p:origin x="7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058C4-6F4F-44C9-BC87-2F4D37F50B33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1E8FA-89F4-46E3-BF49-4A12146C1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8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267BB9-7DD6-450B-89E6-84873CCB8BFA}" type="slidenum">
              <a:rPr lang="cs-CZ" altLang="cs-CZ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3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536700" indent="-2159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993900" indent="-2159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451100" indent="-2159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08300" indent="-2159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/>
            <a:fld id="{772330D1-942D-4AF9-916B-10FDC197A711}" type="slidenum">
              <a:rPr lang="en-GB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18</a:t>
            </a:fld>
            <a:endParaRPr lang="en-GB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3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64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27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64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03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80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3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78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5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95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63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FF978-5537-40C8-A6DD-E57668D4C9F5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31130-F95B-468B-8120-6F3884AFE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27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graf.org/clanky/members/clanek.php?clanek=v3902#h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Integrace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Interkulturní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36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Cizinec dle Schutze (1944)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In Ryšavý, D.: </a:t>
            </a:r>
            <a:r>
              <a:rPr lang="cs-CZ" altLang="cs-CZ" b="1" smtClean="0"/>
              <a:t>Cizí a/versus domorodý badatel. </a:t>
            </a:r>
            <a:r>
              <a:rPr lang="cs-CZ" altLang="cs-CZ" i="1" smtClean="0"/>
              <a:t>Sociologický časopis, 2002, Vol. 38 (No. 1-2: 117-123).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82867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dirty="0" smtClean="0">
                <a:latin typeface="Arial" panose="020B0604020202020204" pitchFamily="34" charset="0"/>
              </a:rPr>
              <a:t>Konstrukce statusu cizince</a:t>
            </a:r>
            <a:endParaRPr lang="cs-CZ" altLang="cs-CZ" sz="3800" dirty="0"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None/>
              <a:defRPr/>
            </a:pPr>
            <a:r>
              <a:rPr lang="cs-CZ" sz="2100" dirty="0" smtClean="0"/>
              <a:t>Rozměr</a:t>
            </a:r>
            <a:r>
              <a:rPr lang="cs-CZ" sz="2100" dirty="0"/>
              <a:t>:</a:t>
            </a:r>
          </a:p>
          <a:p>
            <a:pPr marL="609600" indent="-609600">
              <a:buFont typeface="Arial" charset="0"/>
              <a:buChar char="•"/>
              <a:defRPr/>
            </a:pPr>
            <a:r>
              <a:rPr lang="cs-CZ" sz="2100" dirty="0"/>
              <a:t>Legislativní – odosobněno, pravidla</a:t>
            </a:r>
          </a:p>
          <a:p>
            <a:pPr marL="609600" indent="-609600">
              <a:buFont typeface="Arial" charset="0"/>
              <a:buChar char="•"/>
              <a:defRPr/>
            </a:pPr>
            <a:r>
              <a:rPr lang="cs-CZ" sz="2100" dirty="0" err="1"/>
              <a:t>Socio</a:t>
            </a:r>
            <a:r>
              <a:rPr lang="cs-CZ" sz="2100" dirty="0"/>
              <a:t>-kulturní – problém jedince či skupiny </a:t>
            </a:r>
            <a:r>
              <a:rPr lang="cs-CZ" sz="2100" dirty="0">
                <a:solidFill>
                  <a:schemeClr val="tx2">
                    <a:lumMod val="75000"/>
                  </a:schemeClr>
                </a:solidFill>
              </a:rPr>
              <a:t>x metodologický nacionalismus (</a:t>
            </a:r>
            <a:r>
              <a:rPr lang="cs-CZ" sz="2100" dirty="0" err="1">
                <a:solidFill>
                  <a:schemeClr val="tx2">
                    <a:lumMod val="75000"/>
                  </a:schemeClr>
                </a:solidFill>
              </a:rPr>
              <a:t>Szalló</a:t>
            </a:r>
            <a:r>
              <a:rPr lang="cs-CZ" sz="21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sz="1700" dirty="0">
                <a:solidFill>
                  <a:srgbClr val="FF0000"/>
                </a:solidFill>
              </a:rPr>
              <a:t>sociální postavení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sz="1700" dirty="0"/>
              <a:t>kulturní odlišnost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sz="1700" dirty="0"/>
              <a:t>identita</a:t>
            </a:r>
            <a:endParaRPr lang="cs-CZ" sz="2100" dirty="0"/>
          </a:p>
          <a:p>
            <a:pPr marL="609600" indent="-609600">
              <a:buFontTx/>
              <a:buChar char="-"/>
              <a:defRPr/>
            </a:pPr>
            <a:r>
              <a:rPr lang="cs-CZ" sz="1800" dirty="0"/>
              <a:t>Různé pojmy pro označení a koncepty pro pochopení pozice </a:t>
            </a:r>
            <a:r>
              <a:rPr lang="cs-CZ" sz="1800" dirty="0" smtClean="0"/>
              <a:t>–</a:t>
            </a:r>
          </a:p>
          <a:p>
            <a:pPr marL="609600" indent="-609600">
              <a:buFontTx/>
              <a:buChar char="-"/>
              <a:defRPr/>
            </a:pPr>
            <a:r>
              <a:rPr lang="cs-CZ" sz="1800" dirty="0" smtClean="0"/>
              <a:t>Cizinec</a:t>
            </a:r>
            <a:r>
              <a:rPr lang="cs-CZ" sz="1800" dirty="0"/>
              <a:t>, ten druhý, člověk druhé kategorie, člověk se sociokulturním handicapem, </a:t>
            </a:r>
            <a:r>
              <a:rPr lang="cs-CZ" sz="1800" dirty="0" err="1"/>
              <a:t>sociokulturně</a:t>
            </a:r>
            <a:r>
              <a:rPr lang="cs-CZ" sz="1800" dirty="0"/>
              <a:t> znevýhodněný, člověk v nerovném postavení, oni,  </a:t>
            </a:r>
          </a:p>
          <a:p>
            <a:pPr marL="609600" indent="-609600">
              <a:buFontTx/>
              <a:buChar char="-"/>
              <a:defRPr/>
            </a:pP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X kosmopolita, </a:t>
            </a:r>
            <a:r>
              <a:rPr lang="cs-CZ" sz="1800" dirty="0" err="1">
                <a:solidFill>
                  <a:schemeClr val="tx2">
                    <a:lumMod val="75000"/>
                  </a:schemeClr>
                </a:solidFill>
              </a:rPr>
              <a:t>transnacionál</a:t>
            </a: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, multikulturní člověk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609600" indent="-609600">
              <a:buFontTx/>
              <a:buChar char="-"/>
              <a:defRPr/>
            </a:pPr>
            <a:endParaRPr lang="cs-CZ" sz="1800" dirty="0"/>
          </a:p>
          <a:p>
            <a:pPr marL="609600" indent="-609600">
              <a:buNone/>
              <a:defRPr/>
            </a:pPr>
            <a:r>
              <a:rPr lang="cs-CZ" sz="1800" dirty="0"/>
              <a:t>= ten kdo v nějakém ohledu nesplňuje podmínky, které společnost předjímá – není plně akceptován (imigrant + příslušník menšiny – původně často také imigrant), není s ním pociťována ona solidarita</a:t>
            </a:r>
          </a:p>
          <a:p>
            <a:pPr marL="609600" indent="-609600">
              <a:buNone/>
              <a:defRPr/>
            </a:pPr>
            <a:r>
              <a:rPr lang="cs-CZ" sz="1800" dirty="0"/>
              <a:t>= stigma = vnímán skrze label, a i on sám sebe tak chápe (</a:t>
            </a:r>
            <a:r>
              <a:rPr lang="cs-CZ" sz="1800" dirty="0" err="1"/>
              <a:t>Goffman</a:t>
            </a:r>
            <a:r>
              <a:rPr lang="cs-CZ" sz="1800" dirty="0"/>
              <a:t>, </a:t>
            </a:r>
            <a:r>
              <a:rPr lang="cs-CZ" sz="1800" dirty="0" err="1"/>
              <a:t>Tollarová</a:t>
            </a:r>
            <a:r>
              <a:rPr lang="cs-CZ" sz="1800" dirty="0"/>
              <a:t>, </a:t>
            </a:r>
            <a:r>
              <a:rPr lang="cs-CZ" sz="1800" dirty="0" err="1"/>
              <a:t>Klvačová</a:t>
            </a:r>
            <a:r>
              <a:rPr lang="cs-CZ" sz="1800" dirty="0"/>
              <a:t>)</a:t>
            </a:r>
          </a:p>
          <a:p>
            <a:pPr marL="609600" indent="-609600">
              <a:buFont typeface="Arial" charset="0"/>
              <a:buAutoNum type="alphaLcPeriod"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662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mtClean="0">
                <a:latin typeface="Arial" charset="0"/>
              </a:rPr>
              <a:t>Vztah majority a cizince (imigranta)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cs-CZ" sz="2600" u="sng" dirty="0">
                <a:solidFill>
                  <a:srgbClr val="FF0000"/>
                </a:solidFill>
              </a:rPr>
              <a:t>Vztah symetrický</a:t>
            </a:r>
          </a:p>
          <a:p>
            <a:pPr>
              <a:buFontTx/>
              <a:buChar char="-"/>
              <a:defRPr/>
            </a:pPr>
            <a:r>
              <a:rPr lang="cs-CZ" sz="2600" dirty="0"/>
              <a:t>Podmíněný </a:t>
            </a:r>
            <a:r>
              <a:rPr lang="cs-CZ" sz="1600" dirty="0"/>
              <a:t>institucemi (způsoby jednání)</a:t>
            </a:r>
            <a:r>
              <a:rPr lang="cs-CZ" sz="2600" dirty="0"/>
              <a:t> =</a:t>
            </a:r>
            <a:r>
              <a:rPr lang="en-US" sz="2600" dirty="0">
                <a:cs typeface="Arial" charset="0"/>
              </a:rPr>
              <a:t>&gt;</a:t>
            </a:r>
            <a:r>
              <a:rPr lang="cs-CZ" sz="2600" dirty="0">
                <a:cs typeface="Arial" charset="0"/>
              </a:rPr>
              <a:t> </a:t>
            </a:r>
            <a:r>
              <a:rPr lang="cs-CZ" sz="2600" dirty="0"/>
              <a:t>rovnost na základě proměnné, která legitimizuje rovnost aktérů komunikace – zázemí v zemi původu např. obchodní jednání, diplomatické služby = </a:t>
            </a:r>
            <a:r>
              <a:rPr lang="cs-CZ" sz="2600" b="1" dirty="0"/>
              <a:t>loajality zřetelné a  solidarita vyjednána, </a:t>
            </a:r>
            <a:r>
              <a:rPr lang="cs-CZ" sz="2600" dirty="0"/>
              <a:t>resp.</a:t>
            </a:r>
            <a:r>
              <a:rPr lang="cs-CZ" sz="2600" b="1" dirty="0"/>
              <a:t> </a:t>
            </a:r>
            <a:r>
              <a:rPr lang="cs-CZ" sz="2600" dirty="0"/>
              <a:t>uvědomovaná výhodnost</a:t>
            </a:r>
            <a:r>
              <a:rPr lang="cs-CZ" sz="2600" b="1" dirty="0"/>
              <a:t>, </a:t>
            </a:r>
          </a:p>
          <a:p>
            <a:pPr>
              <a:buNone/>
              <a:defRPr/>
            </a:pPr>
            <a:r>
              <a:rPr lang="cs-CZ" sz="2600" dirty="0"/>
              <a:t>-    </a:t>
            </a:r>
            <a:r>
              <a:rPr lang="cs-CZ" sz="2600" dirty="0">
                <a:solidFill>
                  <a:schemeClr val="tx2">
                    <a:lumMod val="75000"/>
                  </a:schemeClr>
                </a:solidFill>
              </a:rPr>
              <a:t>multikulturní, interkulturní výchova  - Julia </a:t>
            </a:r>
            <a:r>
              <a:rPr lang="cs-CZ" sz="2600" dirty="0" err="1">
                <a:solidFill>
                  <a:schemeClr val="tx2">
                    <a:lumMod val="75000"/>
                  </a:schemeClr>
                </a:solidFill>
              </a:rPr>
              <a:t>Kristeva</a:t>
            </a:r>
            <a:endParaRPr lang="cs-CZ" sz="26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cs-CZ" sz="2600" u="sng" dirty="0">
                <a:solidFill>
                  <a:srgbClr val="FF0000"/>
                </a:solidFill>
              </a:rPr>
              <a:t>Vztah asymetrický</a:t>
            </a:r>
          </a:p>
          <a:p>
            <a:pPr>
              <a:buFontTx/>
              <a:buChar char="-"/>
              <a:defRPr/>
            </a:pPr>
            <a:r>
              <a:rPr lang="cs-CZ" sz="2600" dirty="0"/>
              <a:t>mocný x bezmocný</a:t>
            </a:r>
          </a:p>
          <a:p>
            <a:pPr>
              <a:buFontTx/>
              <a:buChar char="-"/>
              <a:defRPr/>
            </a:pPr>
            <a:r>
              <a:rPr lang="cs-CZ" sz="2600" dirty="0"/>
              <a:t>S přístupem ke zdrojům x bránící druhému v přístupu ke zdrojům</a:t>
            </a:r>
          </a:p>
          <a:p>
            <a:pPr>
              <a:buFontTx/>
              <a:buChar char="-"/>
              <a:defRPr/>
            </a:pPr>
            <a:r>
              <a:rPr lang="cs-CZ" sz="2600" dirty="0"/>
              <a:t>Podmíněný legitimizovanou nerovností (</a:t>
            </a:r>
            <a:r>
              <a:rPr lang="cs-CZ" sz="2600" dirty="0" err="1"/>
              <a:t>Klvačová</a:t>
            </a:r>
            <a:r>
              <a:rPr lang="cs-CZ" sz="2600" dirty="0"/>
              <a:t>, </a:t>
            </a:r>
            <a:r>
              <a:rPr lang="cs-CZ" sz="2600" dirty="0" err="1"/>
              <a:t>Tollarová</a:t>
            </a:r>
            <a:r>
              <a:rPr lang="cs-CZ" sz="2600" dirty="0"/>
              <a:t> 2010 </a:t>
            </a:r>
            <a:r>
              <a:rPr lang="cs-CZ" sz="1100" dirty="0"/>
              <a:t>bezmoc, úsilí, vzdor a nadhled</a:t>
            </a:r>
            <a:r>
              <a:rPr lang="cs-CZ" sz="2600" dirty="0"/>
              <a:t>) </a:t>
            </a:r>
            <a:r>
              <a:rPr lang="cs-CZ" altLang="cs-CZ" dirty="0">
                <a:latin typeface="Arial" charset="0"/>
              </a:rPr>
              <a:t>– </a:t>
            </a:r>
            <a:r>
              <a:rPr lang="cs-CZ" altLang="cs-CZ" sz="1900" dirty="0">
                <a:latin typeface="Arial" charset="0"/>
              </a:rPr>
              <a:t>symbolické zneuznání x strukturální znevýhodnění Fraserová </a:t>
            </a:r>
            <a:r>
              <a:rPr lang="cs-CZ" sz="2600" dirty="0"/>
              <a:t>: </a:t>
            </a:r>
          </a:p>
          <a:p>
            <a:pPr>
              <a:buFontTx/>
              <a:buChar char="-"/>
              <a:defRPr/>
            </a:pPr>
            <a:r>
              <a:rPr lang="cs-CZ" sz="2600" b="1" dirty="0"/>
              <a:t>solidarita popírána či podmiňována nárokem na loajalitu</a:t>
            </a:r>
          </a:p>
          <a:p>
            <a:pPr>
              <a:buFontTx/>
              <a:buChar char="-"/>
              <a:defRPr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095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Integrace – multikulturní přístup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63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427" y="406068"/>
            <a:ext cx="10515600" cy="1325563"/>
          </a:xfrm>
        </p:spPr>
        <p:txBody>
          <a:bodyPr/>
          <a:lstStyle/>
          <a:p>
            <a:pPr eaLnBrk="1"/>
            <a:r>
              <a:rPr lang="cs-CZ" altLang="cs-CZ" dirty="0" smtClean="0"/>
              <a:t>Integrace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428" y="1600009"/>
            <a:ext cx="10828950" cy="4524955"/>
          </a:xfrm>
        </p:spPr>
        <p:txBody>
          <a:bodyPr>
            <a:normAutofit fontScale="77500" lnSpcReduction="20000"/>
          </a:bodyPr>
          <a:lstStyle/>
          <a:p>
            <a:pPr marL="97932" indent="0">
              <a:lnSpc>
                <a:spcPct val="83000"/>
              </a:lnSpc>
              <a:buNone/>
              <a:defRPr/>
            </a:pPr>
            <a:endParaRPr lang="cs-CZ" sz="2177" dirty="0"/>
          </a:p>
          <a:p>
            <a:pPr marL="650961" indent="-553029">
              <a:lnSpc>
                <a:spcPct val="83000"/>
              </a:lnSpc>
              <a:defRPr/>
            </a:pPr>
            <a:r>
              <a:rPr lang="cs-CZ" sz="2177" dirty="0" smtClean="0"/>
              <a:t>Důsledek nové zkušenosti v USA a Evropě = ne všichni směřují k splynutí, v prostorech zůstávají přítomny menšiny</a:t>
            </a:r>
          </a:p>
          <a:p>
            <a:pPr marL="650961" indent="-553029">
              <a:lnSpc>
                <a:spcPct val="83000"/>
              </a:lnSpc>
              <a:defRPr/>
            </a:pPr>
            <a:r>
              <a:rPr lang="cs-CZ" sz="2177" dirty="0" smtClean="0"/>
              <a:t>V </a:t>
            </a:r>
            <a:r>
              <a:rPr lang="cs-CZ" sz="2177" dirty="0"/>
              <a:t>podstatě synchronní perspektiva 1 generace: dáno i </a:t>
            </a:r>
            <a:r>
              <a:rPr lang="cs-CZ" sz="2177" dirty="0" smtClean="0"/>
              <a:t>metodologicky</a:t>
            </a:r>
          </a:p>
          <a:p>
            <a:pPr marL="650961" indent="-553029">
              <a:lnSpc>
                <a:spcPct val="83000"/>
              </a:lnSpc>
              <a:defRPr/>
            </a:pPr>
            <a:r>
              <a:rPr lang="cs-CZ" sz="2177" dirty="0" smtClean="0"/>
              <a:t>Synchronní perspektiva </a:t>
            </a:r>
            <a:endParaRPr lang="cs-CZ" sz="2177" dirty="0"/>
          </a:p>
          <a:p>
            <a:pPr marL="650961" indent="-553029">
              <a:lnSpc>
                <a:spcPct val="83000"/>
              </a:lnSpc>
              <a:defRPr/>
            </a:pPr>
            <a:r>
              <a:rPr lang="cs-CZ" sz="2177" b="1" dirty="0" smtClean="0">
                <a:solidFill>
                  <a:srgbClr val="FF0000"/>
                </a:solidFill>
              </a:rPr>
              <a:t>Integrace</a:t>
            </a:r>
            <a:r>
              <a:rPr lang="cs-CZ" sz="2177" b="1" dirty="0">
                <a:solidFill>
                  <a:srgbClr val="FF0000"/>
                </a:solidFill>
              </a:rPr>
              <a:t>: stav x proces (</a:t>
            </a:r>
            <a:r>
              <a:rPr lang="cs-CZ" sz="2177" b="1" dirty="0" err="1">
                <a:solidFill>
                  <a:srgbClr val="FF0000"/>
                </a:solidFill>
              </a:rPr>
              <a:t>Tolllarová</a:t>
            </a:r>
            <a:r>
              <a:rPr lang="cs-CZ" sz="2177" b="1" dirty="0">
                <a:solidFill>
                  <a:srgbClr val="FF0000"/>
                </a:solidFill>
              </a:rPr>
              <a:t> 2006</a:t>
            </a:r>
            <a:r>
              <a:rPr lang="cs-CZ" sz="2177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altLang="cs-CZ" sz="2400" b="1" dirty="0" smtClean="0">
                <a:solidFill>
                  <a:srgbClr val="FFC000"/>
                </a:solidFill>
              </a:rPr>
              <a:t>vyvážení </a:t>
            </a:r>
            <a:r>
              <a:rPr lang="cs-CZ" altLang="cs-CZ" sz="2400" b="1" dirty="0">
                <a:solidFill>
                  <a:srgbClr val="FFC000"/>
                </a:solidFill>
              </a:rPr>
              <a:t>mezi kulturou </a:t>
            </a:r>
            <a:r>
              <a:rPr lang="cs-CZ" altLang="cs-CZ" sz="2400" dirty="0"/>
              <a:t>CZ x ZP </a:t>
            </a:r>
            <a:r>
              <a:rPr lang="cs-CZ" altLang="cs-CZ" sz="2400" i="1" dirty="0" err="1"/>
              <a:t>Eriksen</a:t>
            </a:r>
            <a:r>
              <a:rPr lang="cs-CZ" altLang="cs-CZ" sz="2400" i="1" dirty="0"/>
              <a:t> 2012 : 202 </a:t>
            </a:r>
            <a:r>
              <a:rPr lang="cs-CZ" altLang="cs-CZ" sz="2400" dirty="0"/>
              <a:t>integrace nastává v případě, že menšina participuje na sdílených institucích společnosti a zároveň reprodukuje svou skupinovou identitu a etnické hranice. </a:t>
            </a:r>
          </a:p>
          <a:p>
            <a:pPr lvl="1">
              <a:defRPr/>
            </a:pPr>
            <a:endParaRPr lang="cs-CZ" sz="1814" dirty="0"/>
          </a:p>
          <a:p>
            <a:pPr>
              <a:defRPr/>
            </a:pPr>
            <a:r>
              <a:rPr lang="cs-CZ" sz="2177" dirty="0" smtClean="0"/>
              <a:t>Zásada  </a:t>
            </a:r>
            <a:r>
              <a:rPr lang="cs-CZ" sz="2177" dirty="0"/>
              <a:t>č. 5 formulována jako:</a:t>
            </a:r>
          </a:p>
          <a:p>
            <a:pPr lvl="1">
              <a:defRPr/>
            </a:pPr>
            <a:r>
              <a:rPr lang="cs-CZ" sz="1814" dirty="0"/>
              <a:t>proces postupného začleňování imigrantů do struktur a vazeb společnosti domácího obyvatelstva. Integrace imigrantů je komplexním jevem, který má své podmínky a politické, právní, ekonomické, sociální, kulturní, psychologické a náboženské aspekty.(Zásady 1999</a:t>
            </a:r>
            <a:r>
              <a:rPr lang="cs-CZ" sz="1814" dirty="0" smtClean="0"/>
              <a:t>)</a:t>
            </a:r>
          </a:p>
          <a:p>
            <a:r>
              <a:rPr lang="cs-CZ" altLang="cs-CZ" sz="2400" b="1" dirty="0"/>
              <a:t>(Pešková 2006) </a:t>
            </a:r>
            <a:r>
              <a:rPr lang="cs-CZ" altLang="cs-CZ" sz="2400" i="1" dirty="0"/>
              <a:t>Integrace znamená scelení, </a:t>
            </a:r>
            <a:r>
              <a:rPr lang="cs-CZ" altLang="cs-CZ" sz="2400" b="1" i="1" dirty="0">
                <a:solidFill>
                  <a:srgbClr val="92D050"/>
                </a:solidFill>
              </a:rPr>
              <a:t>sjednocení</a:t>
            </a:r>
            <a:r>
              <a:rPr lang="cs-CZ" altLang="cs-CZ" sz="2400" b="1" i="1" dirty="0"/>
              <a:t>, </a:t>
            </a:r>
            <a:r>
              <a:rPr lang="cs-CZ" altLang="cs-CZ" sz="2400" i="1" dirty="0"/>
              <a:t>spojení částí celku či začlenění. Jedná se o proces </a:t>
            </a:r>
            <a:r>
              <a:rPr lang="cs-CZ" altLang="cs-CZ" sz="2400" b="1" i="1" dirty="0">
                <a:solidFill>
                  <a:srgbClr val="00B0F0"/>
                </a:solidFill>
              </a:rPr>
              <a:t>postupného</a:t>
            </a:r>
            <a:r>
              <a:rPr lang="cs-CZ" altLang="cs-CZ" sz="2400" i="1" dirty="0"/>
              <a:t> včleňování do již </a:t>
            </a:r>
            <a:r>
              <a:rPr lang="cs-CZ" altLang="cs-CZ" sz="2400" b="1" i="1" dirty="0">
                <a:solidFill>
                  <a:srgbClr val="7030A0"/>
                </a:solidFill>
              </a:rPr>
              <a:t>existujícího společenského celku</a:t>
            </a:r>
            <a:r>
              <a:rPr lang="cs-CZ" altLang="cs-CZ" sz="2400" i="1" dirty="0"/>
              <a:t>, který má svou strukturu a pravidla a vyznačuje se mírou soudržnosti </a:t>
            </a:r>
            <a:endParaRPr lang="cs-CZ" altLang="cs-CZ" sz="2400" b="1" dirty="0"/>
          </a:p>
          <a:p>
            <a:pPr lvl="1"/>
            <a:r>
              <a:rPr lang="cs-CZ" altLang="cs-CZ" b="1" dirty="0">
                <a:solidFill>
                  <a:srgbClr val="92D050"/>
                </a:solidFill>
              </a:rPr>
              <a:t>soudržnost, </a:t>
            </a:r>
          </a:p>
          <a:p>
            <a:pPr lvl="1"/>
            <a:r>
              <a:rPr lang="cs-CZ" altLang="cs-CZ" b="1" dirty="0">
                <a:solidFill>
                  <a:srgbClr val="7030A0"/>
                </a:solidFill>
              </a:rPr>
              <a:t>Normativnost </a:t>
            </a:r>
            <a:r>
              <a:rPr lang="cs-CZ" altLang="cs-CZ" dirty="0"/>
              <a:t>(srov. </a:t>
            </a:r>
            <a:r>
              <a:rPr lang="cs-CZ" altLang="cs-CZ" dirty="0" err="1"/>
              <a:t>Tollarová</a:t>
            </a:r>
            <a:r>
              <a:rPr lang="cs-CZ" altLang="cs-CZ" dirty="0"/>
              <a:t> 2006)</a:t>
            </a:r>
          </a:p>
          <a:p>
            <a:pPr lvl="1"/>
            <a:r>
              <a:rPr lang="cs-CZ" altLang="cs-CZ" b="1" dirty="0">
                <a:solidFill>
                  <a:srgbClr val="00B0F0"/>
                </a:solidFill>
              </a:rPr>
              <a:t>procesuálnost </a:t>
            </a:r>
          </a:p>
        </p:txBody>
      </p:sp>
    </p:spTree>
    <p:extLst>
      <p:ext uri="{BB962C8B-B14F-4D97-AF65-F5344CB8AC3E}">
        <p14:creationId xmlns:p14="http://schemas.microsoft.com/office/powerpoint/2010/main" val="42037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slovu "integrace" rozumět v kontextu migrace: </a:t>
            </a:r>
          </a:p>
          <a:p>
            <a:pPr marL="564551" indent="-466618">
              <a:buFont typeface="Wingdings" pitchFamily="2" charset="2"/>
              <a:buAutoNum type="arabicPeriod"/>
              <a:defRPr/>
            </a:pPr>
            <a:r>
              <a:rPr lang="cs-CZ" dirty="0" smtClean="0"/>
              <a:t>jako vytváření nové struktury z jednotlivých částí, </a:t>
            </a:r>
          </a:p>
          <a:p>
            <a:pPr marL="564551" indent="-466618">
              <a:buFont typeface="Wingdings" pitchFamily="2" charset="2"/>
              <a:buAutoNum type="arabicPeriod"/>
              <a:defRPr/>
            </a:pPr>
            <a:r>
              <a:rPr lang="cs-CZ" dirty="0" smtClean="0"/>
              <a:t>jako zlepšování vztahů v rámci struktury a </a:t>
            </a:r>
          </a:p>
          <a:p>
            <a:pPr marL="564551" indent="-466618">
              <a:buFont typeface="Wingdings" pitchFamily="2" charset="2"/>
              <a:buAutoNum type="arabicPeriod"/>
              <a:defRPr/>
            </a:pPr>
            <a:r>
              <a:rPr lang="cs-CZ" dirty="0" smtClean="0"/>
              <a:t>jako přidávání jednotlivých prvků nebo částí struktur do existujících systémů, se kterými se propojí a vytvoří celek (</a:t>
            </a:r>
            <a:r>
              <a:rPr lang="cs-CZ" dirty="0" err="1" smtClean="0">
                <a:hlinkClick r:id="rId2"/>
              </a:rPr>
              <a:t>Heckmann</a:t>
            </a:r>
            <a:r>
              <a:rPr lang="cs-CZ" dirty="0" smtClean="0">
                <a:hlinkClick r:id="rId2"/>
              </a:rPr>
              <a:t> 1999</a:t>
            </a:r>
            <a:r>
              <a:rPr lang="cs-CZ" dirty="0" smtClean="0"/>
              <a:t>, in </a:t>
            </a:r>
            <a:r>
              <a:rPr lang="cs-CZ" dirty="0" err="1" smtClean="0"/>
              <a:t>Tollarová</a:t>
            </a:r>
            <a:r>
              <a:rPr lang="cs-CZ" dirty="0" smtClean="0"/>
              <a:t> 2006).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0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Integrace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 smtClean="0"/>
              <a:t>Esser</a:t>
            </a:r>
            <a:r>
              <a:rPr lang="cs-CZ" altLang="cs-CZ" dirty="0" smtClean="0"/>
              <a:t>, (</a:t>
            </a:r>
            <a:r>
              <a:rPr lang="cs-CZ" altLang="cs-CZ" dirty="0" err="1" smtClean="0"/>
              <a:t>Rakoczyová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Trbola</a:t>
            </a:r>
            <a:r>
              <a:rPr lang="cs-CZ" altLang="cs-CZ" dirty="0" smtClean="0"/>
              <a:t>, 2009:25). Pojetí integrace jako </a:t>
            </a:r>
            <a:r>
              <a:rPr lang="cs-CZ" altLang="cs-CZ" b="1" dirty="0" smtClean="0"/>
              <a:t>multidimenzionálního procesu</a:t>
            </a:r>
            <a:r>
              <a:rPr lang="cs-CZ" altLang="cs-CZ" dirty="0" smtClean="0"/>
              <a:t>, který probíhá v různých oblastech života a je </a:t>
            </a:r>
            <a:r>
              <a:rPr lang="cs-CZ" altLang="cs-CZ" b="1" dirty="0" smtClean="0">
                <a:solidFill>
                  <a:srgbClr val="C00000"/>
                </a:solidFill>
              </a:rPr>
              <a:t>oboustranný </a:t>
            </a:r>
            <a:r>
              <a:rPr lang="cs-CZ" altLang="cs-CZ" dirty="0" smtClean="0"/>
              <a:t>– probíhá jak na straně přistěhovalců, tak i na straně hostitelské společnosti. Přistěhovalci i hostitelská společnost mohou při vzájemné interakci v procesu integrace nabývat nových rysů. </a:t>
            </a:r>
          </a:p>
          <a:p>
            <a:r>
              <a:rPr lang="cs-CZ" altLang="cs-CZ" dirty="0" smtClean="0"/>
              <a:t>Srov. definici asimilace (lineární a bipolární proces)</a:t>
            </a:r>
          </a:p>
          <a:p>
            <a:r>
              <a:rPr lang="cs-CZ" altLang="cs-CZ" dirty="0" smtClean="0"/>
              <a:t>Uchovat si odlišnost ale nebýt označen jako odlišný = tolerance vizuální diverzity (O </a:t>
            </a:r>
            <a:r>
              <a:rPr lang="cs-CZ" altLang="cs-CZ" dirty="0" err="1" smtClean="0"/>
              <a:t>Ŕeilly</a:t>
            </a:r>
            <a:r>
              <a:rPr lang="cs-CZ" altLang="cs-CZ" dirty="0" smtClean="0"/>
              <a:t> 2012)</a:t>
            </a:r>
          </a:p>
        </p:txBody>
      </p:sp>
    </p:spTree>
    <p:extLst>
      <p:ext uri="{BB962C8B-B14F-4D97-AF65-F5344CB8AC3E}">
        <p14:creationId xmlns:p14="http://schemas.microsoft.com/office/powerpoint/2010/main" val="38618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Dimenze integrace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de-DE" dirty="0" smtClean="0"/>
              <a:t>(</a:t>
            </a:r>
            <a:r>
              <a:rPr lang="cs-CZ" dirty="0" err="1" smtClean="0"/>
              <a:t>Bosswick</a:t>
            </a:r>
            <a:r>
              <a:rPr lang="cs-CZ" dirty="0" smtClean="0"/>
              <a:t>,</a:t>
            </a:r>
            <a:r>
              <a:rPr lang="de-DE" dirty="0" smtClean="0"/>
              <a:t>Heckmann </a:t>
            </a:r>
            <a:r>
              <a:rPr lang="cs-CZ" dirty="0" smtClean="0"/>
              <a:t>2006; </a:t>
            </a:r>
            <a:r>
              <a:rPr lang="cs-CZ" dirty="0" err="1" smtClean="0"/>
              <a:t>Esser</a:t>
            </a:r>
            <a:r>
              <a:rPr lang="cs-CZ" dirty="0" smtClean="0"/>
              <a:t> 2000 in </a:t>
            </a:r>
            <a:r>
              <a:rPr lang="cs-CZ" dirty="0" err="1" smtClean="0"/>
              <a:t>Rakoczyová</a:t>
            </a:r>
            <a:r>
              <a:rPr lang="cs-CZ" dirty="0" smtClean="0"/>
              <a:t> </a:t>
            </a:r>
            <a:r>
              <a:rPr lang="cs-CZ" dirty="0" err="1" smtClean="0"/>
              <a:t>Trbola</a:t>
            </a:r>
            <a:r>
              <a:rPr lang="cs-CZ" dirty="0" smtClean="0"/>
              <a:t> 2009, s. </a:t>
            </a:r>
            <a:r>
              <a:rPr lang="cs-CZ" smtClean="0"/>
              <a:t>25</a:t>
            </a:r>
            <a:r>
              <a:rPr lang="de-DE" smtClean="0"/>
              <a:t>).</a:t>
            </a:r>
            <a:endParaRPr lang="de-DE" dirty="0"/>
          </a:p>
          <a:p>
            <a:pPr>
              <a:defRPr/>
            </a:pPr>
            <a:r>
              <a:rPr lang="cs-CZ" dirty="0"/>
              <a:t>čtyři klíčové dimenze integrace – strukturální, kulturní, sociální a identifikační. </a:t>
            </a:r>
            <a:endParaRPr lang="cs-CZ" dirty="0" smtClean="0"/>
          </a:p>
          <a:p>
            <a:pPr>
              <a:defRPr/>
            </a:pPr>
            <a:r>
              <a:rPr lang="cs-CZ" b="1" dirty="0" smtClean="0"/>
              <a:t>Strukturální integrace </a:t>
            </a:r>
            <a:r>
              <a:rPr lang="cs-CZ" dirty="0" smtClean="0"/>
              <a:t>= členství </a:t>
            </a:r>
            <a:r>
              <a:rPr lang="cs-CZ" dirty="0"/>
              <a:t>v </a:t>
            </a:r>
            <a:r>
              <a:rPr lang="cs-CZ" dirty="0" smtClean="0"/>
              <a:t>takových institucích</a:t>
            </a:r>
            <a:r>
              <a:rPr lang="cs-CZ" dirty="0"/>
              <a:t>, jako je trh práce, systém vzdělávání a kvalifikací, trh s byty, občanství </a:t>
            </a:r>
            <a:r>
              <a:rPr lang="cs-CZ" dirty="0" smtClean="0"/>
              <a:t>jako členství </a:t>
            </a:r>
            <a:r>
              <a:rPr lang="cs-CZ" dirty="0"/>
              <a:t>v politické </a:t>
            </a:r>
            <a:r>
              <a:rPr lang="cs-CZ" dirty="0" smtClean="0"/>
              <a:t>komunitě</a:t>
            </a:r>
            <a:endParaRPr lang="cs-CZ" dirty="0"/>
          </a:p>
          <a:p>
            <a:pPr>
              <a:defRPr/>
            </a:pPr>
            <a:r>
              <a:rPr lang="cs-CZ" b="1" dirty="0"/>
              <a:t>Kulturní </a:t>
            </a:r>
            <a:r>
              <a:rPr lang="cs-CZ" b="1" dirty="0" smtClean="0"/>
              <a:t>integrace </a:t>
            </a:r>
            <a:r>
              <a:rPr lang="cs-CZ" b="1" dirty="0"/>
              <a:t>nebo </a:t>
            </a:r>
            <a:r>
              <a:rPr lang="cs-CZ" b="1" dirty="0" smtClean="0"/>
              <a:t>akulturace </a:t>
            </a:r>
            <a:r>
              <a:rPr lang="cs-CZ" dirty="0" smtClean="0"/>
              <a:t>= kognitivní, kulturní </a:t>
            </a:r>
            <a:r>
              <a:rPr lang="cs-CZ" dirty="0"/>
              <a:t>a subjektivní změny jednotlivců. </a:t>
            </a:r>
            <a:endParaRPr lang="cs-CZ" dirty="0" smtClean="0"/>
          </a:p>
          <a:p>
            <a:pPr>
              <a:defRPr/>
            </a:pPr>
            <a:r>
              <a:rPr lang="cs-CZ" b="1" dirty="0" smtClean="0"/>
              <a:t>Sociální </a:t>
            </a:r>
            <a:r>
              <a:rPr lang="cs-CZ" b="1" dirty="0"/>
              <a:t>integrace </a:t>
            </a:r>
            <a:r>
              <a:rPr lang="cs-CZ" dirty="0" smtClean="0"/>
              <a:t>= </a:t>
            </a:r>
            <a:r>
              <a:rPr lang="cs-CZ" dirty="0"/>
              <a:t>zapojení imigrantů do nové </a:t>
            </a:r>
            <a:r>
              <a:rPr lang="cs-CZ" dirty="0" smtClean="0"/>
              <a:t>společnosti skrze </a:t>
            </a:r>
            <a:r>
              <a:rPr lang="cs-CZ" dirty="0"/>
              <a:t>privátní sféru (sociální vztahy, přátelství, manželské svazky, dobrovolná sdružení).</a:t>
            </a:r>
          </a:p>
          <a:p>
            <a:pPr>
              <a:defRPr/>
            </a:pPr>
            <a:r>
              <a:rPr lang="cs-CZ" b="1" dirty="0" smtClean="0"/>
              <a:t>Identifikační </a:t>
            </a:r>
            <a:r>
              <a:rPr lang="cs-CZ" dirty="0" smtClean="0"/>
              <a:t>= pocity přináležitosti </a:t>
            </a:r>
            <a:r>
              <a:rPr lang="cs-CZ" dirty="0"/>
              <a:t>a identifikace imigrantů, zvláště formou etnické a/nebo národní identifikace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226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Faktory ovlivňující 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832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/>
              <a:t>(</a:t>
            </a:r>
            <a:r>
              <a:rPr lang="cs-CZ" dirty="0" err="1"/>
              <a:t>Castles</a:t>
            </a:r>
            <a:r>
              <a:rPr lang="cs-CZ" dirty="0"/>
              <a:t>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., </a:t>
            </a:r>
            <a:r>
              <a:rPr lang="cs-CZ" dirty="0" err="1"/>
              <a:t>eds</a:t>
            </a:r>
            <a:r>
              <a:rPr lang="cs-CZ" dirty="0"/>
              <a:t>. 2003: 127</a:t>
            </a:r>
            <a:r>
              <a:rPr lang="cs-CZ" dirty="0" smtClean="0"/>
              <a:t>) = Seznam </a:t>
            </a:r>
            <a:r>
              <a:rPr lang="cs-CZ" dirty="0"/>
              <a:t>faktorů, </a:t>
            </a:r>
            <a:endParaRPr lang="cs-CZ" dirty="0" smtClean="0"/>
          </a:p>
          <a:p>
            <a:pPr>
              <a:defRPr/>
            </a:pPr>
            <a:r>
              <a:rPr lang="cs-CZ" b="1" dirty="0" smtClean="0">
                <a:solidFill>
                  <a:srgbClr val="C00000"/>
                </a:solidFill>
              </a:rPr>
              <a:t>podmínky </a:t>
            </a:r>
            <a:r>
              <a:rPr lang="cs-CZ" b="1" dirty="0">
                <a:solidFill>
                  <a:srgbClr val="C00000"/>
                </a:solidFill>
              </a:rPr>
              <a:t>odchodu </a:t>
            </a:r>
            <a:r>
              <a:rPr lang="cs-CZ" dirty="0"/>
              <a:t>(</a:t>
            </a:r>
            <a:r>
              <a:rPr lang="cs-CZ" dirty="0" err="1"/>
              <a:t>socio</a:t>
            </a:r>
            <a:r>
              <a:rPr lang="cs-CZ" dirty="0"/>
              <a:t>-ekonomické a politické poměry v zemi původu),</a:t>
            </a:r>
          </a:p>
          <a:p>
            <a:pPr>
              <a:defRPr/>
            </a:pPr>
            <a:r>
              <a:rPr lang="cs-CZ" b="1" dirty="0">
                <a:solidFill>
                  <a:srgbClr val="FF0000"/>
                </a:solidFill>
              </a:rPr>
              <a:t>ekonomický status imigranta </a:t>
            </a:r>
            <a:r>
              <a:rPr lang="cs-CZ" dirty="0"/>
              <a:t>(kvalifikovaný či nekvalifikovaný dělník, </a:t>
            </a:r>
            <a:r>
              <a:rPr lang="cs-CZ" dirty="0" err="1"/>
              <a:t>dělník</a:t>
            </a:r>
            <a:r>
              <a:rPr lang="cs-CZ" dirty="0"/>
              <a:t> bez </a:t>
            </a:r>
            <a:r>
              <a:rPr lang="cs-CZ" dirty="0" smtClean="0"/>
              <a:t>dokladů) </a:t>
            </a:r>
          </a:p>
          <a:p>
            <a:pPr>
              <a:defRPr/>
            </a:pPr>
            <a:r>
              <a:rPr lang="cs-CZ" b="1" dirty="0" smtClean="0">
                <a:solidFill>
                  <a:srgbClr val="7030A0"/>
                </a:solidFill>
              </a:rPr>
              <a:t>legální </a:t>
            </a:r>
            <a:r>
              <a:rPr lang="cs-CZ" b="1" dirty="0">
                <a:solidFill>
                  <a:srgbClr val="7030A0"/>
                </a:solidFill>
              </a:rPr>
              <a:t>status imigranta </a:t>
            </a:r>
            <a:r>
              <a:rPr lang="cs-CZ" dirty="0"/>
              <a:t>(typ pobytu, pracovní povolení, občanství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b="1" dirty="0" err="1" smtClean="0">
                <a:solidFill>
                  <a:srgbClr val="0070C0"/>
                </a:solidFill>
              </a:rPr>
              <a:t>Sociodemografické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>
                <a:solidFill>
                  <a:srgbClr val="0070C0"/>
                </a:solidFill>
              </a:rPr>
              <a:t>charakteristiky příchozích </a:t>
            </a:r>
            <a:r>
              <a:rPr lang="cs-CZ" dirty="0"/>
              <a:t>(věk, </a:t>
            </a:r>
            <a:r>
              <a:rPr lang="cs-CZ" dirty="0" err="1"/>
              <a:t>gender</a:t>
            </a:r>
            <a:r>
              <a:rPr lang="cs-CZ" dirty="0"/>
              <a:t>, země původu, národnost, </a:t>
            </a:r>
            <a:r>
              <a:rPr lang="cs-CZ" dirty="0" smtClean="0"/>
              <a:t>etnicita = kultura), (Alexander – také mluví o  blízkosti kultur 2005)</a:t>
            </a:r>
          </a:p>
          <a:p>
            <a:pPr>
              <a:defRPr/>
            </a:pPr>
            <a:r>
              <a:rPr lang="cs-CZ" b="1" u="sng" dirty="0" smtClean="0">
                <a:solidFill>
                  <a:srgbClr val="00B0F0"/>
                </a:solidFill>
              </a:rPr>
              <a:t>charakteristiky etnické </a:t>
            </a:r>
            <a:r>
              <a:rPr lang="cs-CZ" b="1" u="sng" dirty="0">
                <a:solidFill>
                  <a:srgbClr val="00B0F0"/>
                </a:solidFill>
              </a:rPr>
              <a:t>komunity</a:t>
            </a:r>
            <a:r>
              <a:rPr lang="cs-CZ" b="1" u="sng" dirty="0"/>
              <a:t> </a:t>
            </a:r>
            <a:r>
              <a:rPr lang="cs-CZ" dirty="0"/>
              <a:t>(velikost komunity v dané zemi, její geografické rozmístění, </a:t>
            </a:r>
            <a:r>
              <a:rPr lang="cs-CZ" dirty="0" smtClean="0"/>
              <a:t>koncentrace ve </a:t>
            </a:r>
            <a:r>
              <a:rPr lang="cs-CZ" dirty="0"/>
              <a:t>specifických lokalitách) </a:t>
            </a:r>
            <a:endParaRPr lang="cs-CZ" dirty="0" smtClean="0"/>
          </a:p>
          <a:p>
            <a:pPr>
              <a:defRPr/>
            </a:pPr>
            <a:r>
              <a:rPr lang="cs-CZ" b="1" dirty="0" smtClean="0">
                <a:solidFill>
                  <a:srgbClr val="00B050"/>
                </a:solidFill>
              </a:rPr>
              <a:t>podmínky </a:t>
            </a:r>
            <a:r>
              <a:rPr lang="cs-CZ" b="1" dirty="0">
                <a:solidFill>
                  <a:srgbClr val="00B050"/>
                </a:solidFill>
              </a:rPr>
              <a:t>přijímající společnosti</a:t>
            </a:r>
            <a:r>
              <a:rPr lang="cs-CZ" b="1" dirty="0"/>
              <a:t> </a:t>
            </a:r>
            <a:r>
              <a:rPr lang="cs-CZ" dirty="0"/>
              <a:t>(povaha </a:t>
            </a:r>
            <a:r>
              <a:rPr lang="cs-CZ" dirty="0" smtClean="0"/>
              <a:t>národní receptivity</a:t>
            </a:r>
            <a:r>
              <a:rPr lang="cs-CZ" dirty="0"/>
              <a:t>, ochota přijímat cizince</a:t>
            </a:r>
            <a:r>
              <a:rPr lang="cs-CZ" dirty="0" smtClean="0"/>
              <a:t>), typ sídla – město (Uherek 2005)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+ </a:t>
            </a:r>
            <a:r>
              <a:rPr lang="cs-CZ" b="1" dirty="0" smtClean="0">
                <a:solidFill>
                  <a:schemeClr val="bg1">
                    <a:lumMod val="75000"/>
                  </a:schemeClr>
                </a:solidFill>
              </a:rPr>
              <a:t>osobnost jedince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(interkulturní senzitivita)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8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– proces včleňování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Badatelé ( viz </a:t>
            </a:r>
            <a:r>
              <a:rPr lang="cs-CZ" dirty="0" err="1" smtClean="0"/>
              <a:t>Castles</a:t>
            </a:r>
            <a:r>
              <a:rPr lang="cs-CZ" dirty="0" smtClean="0"/>
              <a:t>) vidí vše v kontextu skupiny</a:t>
            </a:r>
          </a:p>
          <a:p>
            <a:r>
              <a:rPr lang="cs-CZ" dirty="0" err="1" smtClean="0"/>
              <a:t>Massey</a:t>
            </a:r>
            <a:r>
              <a:rPr lang="cs-CZ" dirty="0" smtClean="0"/>
              <a:t> – teorie migračních sítí – opět záležitost primárně skupin ze země původu</a:t>
            </a:r>
          </a:p>
          <a:p>
            <a:r>
              <a:rPr lang="cs-CZ" dirty="0" smtClean="0"/>
              <a:t>změna diskurzu: nemluví se o fázi splynutí, ale </a:t>
            </a:r>
            <a:r>
              <a:rPr lang="cs-CZ" b="1" dirty="0" smtClean="0"/>
              <a:t>o typu vztahu </a:t>
            </a:r>
            <a:r>
              <a:rPr lang="cs-CZ" dirty="0" smtClean="0"/>
              <a:t>k majoritní společnosti</a:t>
            </a:r>
          </a:p>
          <a:p>
            <a:r>
              <a:rPr lang="cs-CZ" dirty="0" smtClean="0"/>
              <a:t>Např. pojmy sociabilita vietnamské komunity</a:t>
            </a:r>
          </a:p>
          <a:p>
            <a:r>
              <a:rPr lang="cs-CZ" dirty="0" smtClean="0"/>
              <a:t>Snaha </a:t>
            </a:r>
            <a:r>
              <a:rPr lang="cs-CZ" dirty="0"/>
              <a:t>o typologie integrace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45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pro pochopení konceptu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Integrace znamená začlenění jedinců či skupin do celku</a:t>
            </a:r>
          </a:p>
          <a:p>
            <a:r>
              <a:rPr lang="cs-CZ" dirty="0" smtClean="0"/>
              <a:t>adaptace(asimilace) je nahlížena jako proces, který je záležitostí jedince, on se přizpůsobuje, protože je nekompatibilní a má se stát kompatibilní, </a:t>
            </a:r>
          </a:p>
          <a:p>
            <a:pPr marL="0" indent="0">
              <a:buNone/>
            </a:pPr>
            <a:r>
              <a:rPr lang="cs-CZ" dirty="0" smtClean="0"/>
              <a:t>X při integraci více uvažujeme o vztahu jedince a společnosti (místní společnosti)</a:t>
            </a:r>
          </a:p>
          <a:p>
            <a:r>
              <a:rPr lang="cs-CZ" dirty="0" smtClean="0"/>
              <a:t>Proto v přednášce nejprve budeme řešit otázku pojetí cizince a jeho místa ve společnosti</a:t>
            </a:r>
          </a:p>
          <a:p>
            <a:r>
              <a:rPr lang="cs-CZ" dirty="0" smtClean="0"/>
              <a:t>Pak se zaměříme na integrační procesy.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982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 smtClean="0">
                <a:solidFill>
                  <a:srgbClr val="FF0000"/>
                </a:solidFill>
              </a:rPr>
              <a:t>Berry</a:t>
            </a:r>
            <a:r>
              <a:rPr lang="cs-CZ" altLang="cs-CZ" dirty="0" smtClean="0"/>
              <a:t> – autorita v oblast sociální psychologie</a:t>
            </a:r>
            <a:endParaRPr lang="en-US" altLang="cs-CZ" dirty="0" smtClean="0"/>
          </a:p>
        </p:txBody>
      </p:sp>
      <p:sp>
        <p:nvSpPr>
          <p:cNvPr id="24579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Perspektiva jedince/skupiny</a:t>
            </a:r>
            <a:endParaRPr lang="en-US" altLang="cs-CZ" dirty="0" smtClean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650961" indent="-553029">
              <a:buFont typeface="Wingdings" pitchFamily="2" charset="2"/>
              <a:buAutoNum type="arabicPeriod"/>
              <a:defRPr/>
            </a:pPr>
            <a:endParaRPr lang="cs-CZ" altLang="cs-CZ" dirty="0" smtClean="0"/>
          </a:p>
          <a:p>
            <a:pPr marL="650961" indent="-553029">
              <a:buFont typeface="Wingdings" pitchFamily="2" charset="2"/>
              <a:buAutoNum type="arabicPeriod"/>
              <a:defRPr/>
            </a:pPr>
            <a:endParaRPr lang="cs-CZ" altLang="cs-CZ" dirty="0"/>
          </a:p>
          <a:p>
            <a:pPr marL="650961" indent="-553029">
              <a:buFont typeface="Wingdings" pitchFamily="2" charset="2"/>
              <a:buAutoNum type="arabicPeriod"/>
              <a:defRPr/>
            </a:pPr>
            <a:r>
              <a:rPr lang="cs-CZ" altLang="cs-CZ" dirty="0" smtClean="0"/>
              <a:t>Integrace</a:t>
            </a:r>
            <a:endParaRPr lang="cs-CZ" altLang="cs-CZ" dirty="0"/>
          </a:p>
          <a:p>
            <a:pPr marL="650961" indent="-553029">
              <a:buFont typeface="Wingdings" pitchFamily="2" charset="2"/>
              <a:buAutoNum type="arabicPeriod"/>
              <a:defRPr/>
            </a:pPr>
            <a:r>
              <a:rPr lang="cs-CZ" altLang="cs-CZ" dirty="0"/>
              <a:t>Asimilace</a:t>
            </a:r>
          </a:p>
          <a:p>
            <a:pPr marL="650961" indent="-553029">
              <a:buFont typeface="Wingdings" pitchFamily="2" charset="2"/>
              <a:buAutoNum type="arabicPeriod"/>
              <a:defRPr/>
            </a:pPr>
            <a:r>
              <a:rPr lang="cs-CZ" altLang="cs-CZ" dirty="0"/>
              <a:t>Separace</a:t>
            </a:r>
          </a:p>
          <a:p>
            <a:pPr marL="650961" indent="-553029">
              <a:buFont typeface="Wingdings" pitchFamily="2" charset="2"/>
              <a:buAutoNum type="arabicPeriod"/>
              <a:defRPr/>
            </a:pPr>
            <a:r>
              <a:rPr lang="cs-CZ" altLang="cs-CZ" dirty="0"/>
              <a:t>Marginalizace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4581" name="Zástupný symbol pro tex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altLang="cs-CZ" smtClean="0"/>
              <a:t>Perspektiva dominantní společnosti</a:t>
            </a:r>
            <a:endParaRPr lang="en-US" altLang="cs-CZ" smtClean="0"/>
          </a:p>
        </p:txBody>
      </p:sp>
      <p:sp>
        <p:nvSpPr>
          <p:cNvPr id="24582" name="Zástupný symbol pro obsah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mtClean="0"/>
              <a:t>Multikulturalismus</a:t>
            </a:r>
          </a:p>
          <a:p>
            <a:r>
              <a:rPr lang="cs-CZ" altLang="cs-CZ" smtClean="0"/>
              <a:t>Melting pot</a:t>
            </a:r>
          </a:p>
          <a:p>
            <a:r>
              <a:rPr lang="cs-CZ" altLang="cs-CZ" smtClean="0"/>
              <a:t>Segregace (izolace iniciována minoritou)</a:t>
            </a:r>
          </a:p>
          <a:p>
            <a:r>
              <a:rPr lang="cs-CZ" altLang="cs-CZ" smtClean="0"/>
              <a:t>Vyloučení (izolace iniciována majoritou)</a:t>
            </a:r>
          </a:p>
          <a:p>
            <a:r>
              <a:rPr lang="cs-CZ" altLang="cs-CZ" smtClean="0"/>
              <a:t>(Berry, 1991, 2002, 2006).</a:t>
            </a:r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691749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Berryho</a:t>
            </a:r>
            <a:r>
              <a:rPr lang="cs-CZ" dirty="0" smtClean="0"/>
              <a:t> koncept akceptace kultury původní x nové ( země původu x cílové země)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878052"/>
              </p:ext>
            </p:extLst>
          </p:nvPr>
        </p:nvGraphicFramePr>
        <p:xfrm>
          <a:off x="838200" y="1825624"/>
          <a:ext cx="10515600" cy="4546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97456036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0765371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138993279"/>
                    </a:ext>
                  </a:extLst>
                </a:gridCol>
              </a:tblGrid>
              <a:tr h="151543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Přijímá kulturu cílové země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Nepřijímá kulturu cílové země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883224"/>
                  </a:ext>
                </a:extLst>
              </a:tr>
              <a:tr h="1515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Udržuje kulturu země</a:t>
                      </a:r>
                      <a:r>
                        <a:rPr lang="cs-CZ" baseline="0" dirty="0" smtClean="0"/>
                        <a:t> původu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Integrace – přepíná mezi oběma</a:t>
                      </a:r>
                      <a:r>
                        <a:rPr lang="cs-CZ" baseline="0" dirty="0" smtClean="0"/>
                        <a:t> kulturami = </a:t>
                      </a:r>
                      <a:r>
                        <a:rPr lang="cs-CZ" baseline="0" dirty="0" err="1" smtClean="0"/>
                        <a:t>Berry</a:t>
                      </a:r>
                      <a:r>
                        <a:rPr lang="cs-CZ" baseline="0" dirty="0" smtClean="0"/>
                        <a:t> označuje jako zdravý přístup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Separace – odmítá novou </a:t>
                      </a:r>
                      <a:r>
                        <a:rPr lang="cs-CZ" dirty="0" err="1" smtClean="0"/>
                        <a:t>kukturu</a:t>
                      </a:r>
                      <a:r>
                        <a:rPr lang="cs-CZ" dirty="0" smtClean="0"/>
                        <a:t> jako nevhodnou pro sebe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052644"/>
                  </a:ext>
                </a:extLst>
              </a:tr>
              <a:tr h="1515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Neudržuje (ztratil) kulturu země</a:t>
                      </a:r>
                      <a:r>
                        <a:rPr lang="cs-CZ" baseline="0" dirty="0" smtClean="0"/>
                        <a:t> původu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Asimilace – distancuje se od původní kultury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Marginalizace – nemá kulturní kompetence, aby se zapojil do té či oné společnosti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498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33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vztahu </a:t>
            </a:r>
            <a:r>
              <a:rPr lang="cs-CZ" dirty="0" err="1" smtClean="0"/>
              <a:t>Berryho</a:t>
            </a:r>
            <a:r>
              <a:rPr lang="cs-CZ" dirty="0" smtClean="0"/>
              <a:t> a </a:t>
            </a:r>
            <a:r>
              <a:rPr lang="cs-CZ" dirty="0" err="1" smtClean="0"/>
              <a:t>Gordona</a:t>
            </a:r>
            <a:r>
              <a:rPr lang="cs-CZ" dirty="0" smtClean="0"/>
              <a:t> (viz přednáška minule)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Berry</a:t>
            </a:r>
            <a:r>
              <a:rPr lang="cs-CZ" dirty="0" smtClean="0"/>
              <a:t> postoje – </a:t>
            </a:r>
            <a:r>
              <a:rPr lang="cs-CZ" dirty="0" err="1" smtClean="0"/>
              <a:t>kontinum</a:t>
            </a:r>
            <a:r>
              <a:rPr lang="cs-CZ" dirty="0" smtClean="0"/>
              <a:t> mezi vztahem k zemi původu x k hostitelské zemi, uprostřed </a:t>
            </a:r>
            <a:r>
              <a:rPr lang="cs-CZ" dirty="0" err="1" smtClean="0"/>
              <a:t>bikulturalismus</a:t>
            </a:r>
            <a:endParaRPr lang="cs-CZ" dirty="0" smtClean="0"/>
          </a:p>
          <a:p>
            <a:r>
              <a:rPr lang="cs-CZ" dirty="0" err="1" smtClean="0"/>
              <a:t>Gordon</a:t>
            </a:r>
            <a:r>
              <a:rPr lang="cs-CZ" dirty="0" smtClean="0"/>
              <a:t> 1964, pohyb po této lince.</a:t>
            </a:r>
          </a:p>
          <a:p>
            <a:r>
              <a:rPr lang="cs-CZ" dirty="0" smtClean="0"/>
              <a:t>X </a:t>
            </a:r>
            <a:r>
              <a:rPr lang="cs-CZ" dirty="0" err="1" smtClean="0"/>
              <a:t>Berry</a:t>
            </a:r>
            <a:r>
              <a:rPr lang="cs-CZ" dirty="0" smtClean="0"/>
              <a:t>: to není pohyb po jedné lince: vztah k mojí kultuře nevylučuje vztah k nové kultuře. Třeba zkoumat obě linky zvlášť</a:t>
            </a:r>
          </a:p>
          <a:p>
            <a:r>
              <a:rPr lang="cs-CZ" dirty="0" err="1" smtClean="0"/>
              <a:t>Berryho</a:t>
            </a:r>
            <a:r>
              <a:rPr lang="cs-CZ" dirty="0" smtClean="0"/>
              <a:t> přístup – implementace do politik - Kanada</a:t>
            </a:r>
          </a:p>
          <a:p>
            <a:r>
              <a:rPr lang="cs-CZ" dirty="0"/>
              <a:t>Každá etnická skupina však z důvodů vlastní kultury a především z důvodu historických a sociálních podmínek svého vlastního přistěhovalectví přijímá nebo dává přednost různým možnostem </a:t>
            </a:r>
            <a:r>
              <a:rPr lang="cs-CZ" dirty="0" smtClean="0"/>
              <a:t>akulturace </a:t>
            </a:r>
            <a:r>
              <a:rPr lang="cs-CZ" dirty="0"/>
              <a:t>(např. "Asimilace" nebo "odloučení"), . Stejně tak v rámci každé skupiny přistěhovalců existují </a:t>
            </a:r>
            <a:r>
              <a:rPr lang="cs-CZ" dirty="0" smtClean="0"/>
              <a:t>různé </a:t>
            </a:r>
            <a:r>
              <a:rPr lang="cs-CZ" dirty="0"/>
              <a:t>dispozice, tj. </a:t>
            </a:r>
            <a:r>
              <a:rPr lang="cs-CZ" dirty="0" smtClean="0"/>
              <a:t>variace </a:t>
            </a:r>
            <a:r>
              <a:rPr lang="cs-CZ" dirty="0"/>
              <a:t>mezi skupinami, související s různými psychosociálními indikátory, které ovlivňují strategie </a:t>
            </a:r>
            <a:r>
              <a:rPr lang="cs-CZ" dirty="0" smtClean="0"/>
              <a:t>akulturace</a:t>
            </a:r>
          </a:p>
          <a:p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Acculturation</a:t>
            </a:r>
            <a:r>
              <a:rPr lang="cs-CZ" dirty="0"/>
              <a:t> </a:t>
            </a:r>
            <a:r>
              <a:rPr lang="cs-CZ" dirty="0" err="1"/>
              <a:t>Extended</a:t>
            </a:r>
            <a:r>
              <a:rPr lang="cs-CZ" dirty="0"/>
              <a:t> Model (RAEM):New </a:t>
            </a:r>
            <a:r>
              <a:rPr lang="cs-CZ" dirty="0" err="1"/>
              <a:t>contributions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regard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acculturation</a:t>
            </a:r>
            <a:r>
              <a:rPr lang="cs-CZ" dirty="0"/>
              <a:t> </a:t>
            </a:r>
            <a:r>
              <a:rPr lang="cs-CZ" dirty="0" err="1"/>
              <a:t>Marisol</a:t>
            </a:r>
            <a:r>
              <a:rPr lang="cs-CZ" dirty="0"/>
              <a:t> </a:t>
            </a:r>
            <a:r>
              <a:rPr lang="cs-CZ" dirty="0" err="1"/>
              <a:t>Navas</a:t>
            </a:r>
            <a:r>
              <a:rPr lang="cs-CZ" dirty="0"/>
              <a:t>, </a:t>
            </a:r>
            <a:r>
              <a:rPr lang="cs-CZ" dirty="0" err="1"/>
              <a:t>Marı´a</a:t>
            </a:r>
            <a:r>
              <a:rPr lang="cs-CZ" dirty="0"/>
              <a:t> C. </a:t>
            </a:r>
            <a:r>
              <a:rPr lang="cs-CZ" dirty="0" err="1"/>
              <a:t>Garcı´a</a:t>
            </a:r>
            <a:r>
              <a:rPr lang="cs-CZ" dirty="0"/>
              <a:t>, Juan </a:t>
            </a:r>
            <a:r>
              <a:rPr lang="cs-CZ" dirty="0" err="1"/>
              <a:t>Sa´nchez</a:t>
            </a:r>
            <a:r>
              <a:rPr lang="cs-CZ" dirty="0"/>
              <a:t>, Antonio J. </a:t>
            </a:r>
            <a:r>
              <a:rPr lang="cs-CZ" dirty="0" err="1"/>
              <a:t>Rojas</a:t>
            </a:r>
            <a:r>
              <a:rPr lang="cs-CZ" dirty="0"/>
              <a:t>, Pablo </a:t>
            </a:r>
            <a:r>
              <a:rPr lang="cs-CZ" dirty="0" err="1"/>
              <a:t>Pumares</a:t>
            </a:r>
            <a:r>
              <a:rPr lang="cs-CZ" dirty="0"/>
              <a:t>, Juan S. </a:t>
            </a:r>
            <a:r>
              <a:rPr lang="cs-CZ" dirty="0" err="1" smtClean="0"/>
              <a:t>Ferna´ndez</a:t>
            </a:r>
            <a:r>
              <a:rPr lang="cs-CZ" dirty="0"/>
              <a:t>, International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Intercultural</a:t>
            </a:r>
            <a:r>
              <a:rPr lang="cs-CZ" dirty="0"/>
              <a:t> Relations 29 (2005) 21–37</a:t>
            </a:r>
          </a:p>
        </p:txBody>
      </p:sp>
    </p:spTree>
    <p:extLst>
      <p:ext uri="{BB962C8B-B14F-4D97-AF65-F5344CB8AC3E}">
        <p14:creationId xmlns:p14="http://schemas.microsoft.com/office/powerpoint/2010/main" val="1495001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Migrant = vztahová záležitost, nikoliv kulturní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Integrace jako individuální </a:t>
            </a:r>
            <a:r>
              <a:rPr lang="cs-CZ" dirty="0" smtClean="0"/>
              <a:t>záležitost, není vhodné o tom uvažovat jako o skupinové záležitosti</a:t>
            </a:r>
            <a:endParaRPr lang="cs-CZ" dirty="0" smtClean="0"/>
          </a:p>
          <a:p>
            <a:r>
              <a:rPr lang="cs-CZ" dirty="0" err="1" smtClean="0"/>
              <a:t>Hannerz</a:t>
            </a:r>
            <a:r>
              <a:rPr lang="cs-CZ" dirty="0" smtClean="0"/>
              <a:t> 1992</a:t>
            </a:r>
          </a:p>
          <a:p>
            <a:r>
              <a:rPr lang="cs-CZ" dirty="0" smtClean="0"/>
              <a:t>Definování vztahem mezi majoritou a minoritou =  pro jedince vztah v rámci nové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833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Psychologický pohled</a:t>
            </a:r>
            <a:br>
              <a:rPr lang="cs-CZ" altLang="cs-CZ" dirty="0" smtClean="0"/>
            </a:br>
            <a:r>
              <a:rPr lang="cs-CZ" altLang="cs-CZ" b="1" dirty="0" smtClean="0"/>
              <a:t>Osobní dispozice</a:t>
            </a:r>
            <a:endParaRPr lang="cs-CZ" altLang="cs-CZ" dirty="0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lnSpc>
                <a:spcPct val="83000"/>
              </a:lnSpc>
              <a:buFont typeface="Wingdings" pitchFamily="2" charset="2"/>
              <a:buNone/>
            </a:pPr>
            <a:r>
              <a:rPr lang="cs-CZ" altLang="cs-CZ" b="1" dirty="0" smtClean="0"/>
              <a:t>: </a:t>
            </a:r>
            <a:r>
              <a:rPr lang="cs-CZ" altLang="cs-CZ" dirty="0" err="1" smtClean="0"/>
              <a:t>Bochner</a:t>
            </a:r>
            <a:r>
              <a:rPr lang="cs-CZ" altLang="cs-CZ" dirty="0" smtClean="0"/>
              <a:t> 1982</a:t>
            </a:r>
          </a:p>
          <a:p>
            <a:pPr eaLnBrk="1">
              <a:lnSpc>
                <a:spcPct val="83000"/>
              </a:lnSpc>
              <a:buFont typeface="Wingdings" pitchFamily="2" charset="2"/>
              <a:buNone/>
            </a:pPr>
            <a:r>
              <a:rPr lang="cs-CZ" altLang="cs-CZ" dirty="0" smtClean="0"/>
              <a:t>= interkulturní senzibilita: </a:t>
            </a:r>
          </a:p>
          <a:p>
            <a:pPr eaLnBrk="1">
              <a:lnSpc>
                <a:spcPct val="83000"/>
              </a:lnSpc>
              <a:buFont typeface="Wingdings" pitchFamily="2" charset="2"/>
              <a:buNone/>
            </a:pPr>
            <a:r>
              <a:rPr lang="cs-CZ" altLang="cs-CZ" dirty="0" smtClean="0"/>
              <a:t>	a) asimilační typ – identifikace s novým</a:t>
            </a:r>
          </a:p>
          <a:p>
            <a:pPr eaLnBrk="1">
              <a:lnSpc>
                <a:spcPct val="83000"/>
              </a:lnSpc>
              <a:buFont typeface="Wingdings" pitchFamily="2" charset="2"/>
              <a:buNone/>
            </a:pPr>
            <a:r>
              <a:rPr lang="cs-CZ" altLang="cs-CZ" dirty="0" smtClean="0"/>
              <a:t>	b) kontrastní typ </a:t>
            </a:r>
            <a:r>
              <a:rPr lang="cs-CZ" altLang="cs-CZ" dirty="0" smtClean="0"/>
              <a:t>– odmítnutí nového</a:t>
            </a:r>
            <a:endParaRPr lang="cs-CZ" altLang="cs-CZ" dirty="0" smtClean="0"/>
          </a:p>
          <a:p>
            <a:pPr eaLnBrk="1">
              <a:lnSpc>
                <a:spcPct val="83000"/>
              </a:lnSpc>
              <a:buFont typeface="Wingdings" pitchFamily="2" charset="2"/>
              <a:buNone/>
            </a:pPr>
            <a:r>
              <a:rPr lang="cs-CZ" altLang="cs-CZ" dirty="0" smtClean="0"/>
              <a:t>	c) hraniční typ </a:t>
            </a:r>
            <a:r>
              <a:rPr lang="cs-CZ" altLang="cs-CZ" dirty="0" smtClean="0"/>
              <a:t>– nikam – nic se mu nelíbí, ani co měl ani kam se dostal</a:t>
            </a:r>
            <a:endParaRPr lang="cs-CZ" altLang="cs-CZ" dirty="0" smtClean="0"/>
          </a:p>
          <a:p>
            <a:pPr eaLnBrk="1">
              <a:lnSpc>
                <a:spcPct val="83000"/>
              </a:lnSpc>
              <a:buFont typeface="Wingdings" pitchFamily="2" charset="2"/>
              <a:buNone/>
            </a:pPr>
            <a:r>
              <a:rPr lang="cs-CZ" altLang="cs-CZ" dirty="0" smtClean="0"/>
              <a:t>	d) syntézní typ – </a:t>
            </a:r>
            <a:r>
              <a:rPr lang="cs-CZ" altLang="cs-CZ" dirty="0" smtClean="0"/>
              <a:t>kosmopolita, vybírá si pro sebe ty momenty, kterému umožní zapojit se do jakékoliv společnosti</a:t>
            </a:r>
            <a:endParaRPr lang="cs-CZ" altLang="cs-CZ" dirty="0" smtClean="0"/>
          </a:p>
          <a:p>
            <a:pPr eaLnBrk="1">
              <a:lnSpc>
                <a:spcPct val="83000"/>
              </a:lnSpc>
              <a:buFont typeface="Wingdings" pitchFamily="2" charset="2"/>
              <a:buNone/>
            </a:pPr>
            <a:endParaRPr lang="cs-CZ" altLang="cs-CZ" dirty="0" smtClean="0"/>
          </a:p>
          <a:p>
            <a:pPr eaLnBrk="1">
              <a:lnSpc>
                <a:spcPct val="83000"/>
              </a:lnSpc>
              <a:buFont typeface="Wingdings" pitchFamily="2" charset="2"/>
              <a:buNone/>
            </a:pPr>
            <a:r>
              <a:rPr lang="cs-CZ" altLang="cs-CZ" dirty="0" smtClean="0"/>
              <a:t>(in </a:t>
            </a:r>
            <a:r>
              <a:rPr lang="cs-CZ" altLang="cs-CZ" dirty="0" err="1" smtClean="0"/>
              <a:t>Morgensternová</a:t>
            </a:r>
            <a:r>
              <a:rPr lang="cs-CZ" altLang="cs-CZ" dirty="0" smtClean="0"/>
              <a:t> – Šulová 200)</a:t>
            </a:r>
          </a:p>
        </p:txBody>
      </p:sp>
    </p:spTree>
    <p:extLst>
      <p:ext uri="{BB962C8B-B14F-4D97-AF65-F5344CB8AC3E}">
        <p14:creationId xmlns:p14="http://schemas.microsoft.com/office/powerpoint/2010/main" val="26384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Perspektiva jedince – představa linearity, fází</a:t>
            </a:r>
            <a:endParaRPr lang="cs-CZ" altLang="cs-CZ" sz="2540" b="1" dirty="0">
              <a:solidFill>
                <a:srgbClr val="FF0000"/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altLang="cs-CZ" b="1" dirty="0" smtClean="0"/>
              <a:t>Identita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integrace =</a:t>
            </a:r>
            <a:r>
              <a:rPr lang="cs-CZ" altLang="cs-CZ" dirty="0" smtClean="0"/>
              <a:t> vyjednávání identity, deklarace a </a:t>
            </a:r>
            <a:r>
              <a:rPr lang="cs-CZ" altLang="cs-CZ" dirty="0" smtClean="0"/>
              <a:t>identifikace</a:t>
            </a:r>
          </a:p>
          <a:p>
            <a:pPr>
              <a:buFont typeface="Wingdings" pitchFamily="2" charset="2"/>
              <a:buNone/>
            </a:pPr>
            <a:r>
              <a:rPr lang="cs-CZ" altLang="cs-CZ" b="1" dirty="0" smtClean="0"/>
              <a:t>Autorky uvažují o procesu integrace jednice v kontextu určitých etap, které musí zdolat</a:t>
            </a:r>
            <a:endParaRPr lang="cs-CZ" altLang="cs-CZ" b="1" dirty="0" smtClean="0"/>
          </a:p>
          <a:p>
            <a:r>
              <a:rPr lang="cs-CZ" altLang="cs-CZ" dirty="0" smtClean="0"/>
              <a:t>Fáze příběhu:</a:t>
            </a:r>
          </a:p>
          <a:p>
            <a:r>
              <a:rPr lang="cs-CZ" altLang="cs-CZ" dirty="0" smtClean="0"/>
              <a:t>„bezmoc“, </a:t>
            </a:r>
            <a:r>
              <a:rPr lang="cs-CZ" altLang="cs-CZ" dirty="0" smtClean="0"/>
              <a:t>- pocit že je zcela ztracen </a:t>
            </a:r>
            <a:endParaRPr lang="cs-CZ" altLang="cs-CZ" dirty="0" smtClean="0"/>
          </a:p>
          <a:p>
            <a:r>
              <a:rPr lang="cs-CZ" altLang="cs-CZ" dirty="0" smtClean="0"/>
              <a:t>„vytrvalost, odhodlání“, </a:t>
            </a:r>
            <a:r>
              <a:rPr lang="cs-CZ" altLang="cs-CZ" dirty="0" smtClean="0"/>
              <a:t>- hecne se a chce se zapojit do </a:t>
            </a:r>
            <a:r>
              <a:rPr lang="cs-CZ" altLang="cs-CZ" dirty="0" err="1" smtClean="0"/>
              <a:t>společnsoti</a:t>
            </a:r>
            <a:endParaRPr lang="cs-CZ" altLang="cs-CZ" dirty="0" smtClean="0"/>
          </a:p>
          <a:p>
            <a:r>
              <a:rPr lang="cs-CZ" altLang="cs-CZ" dirty="0" smtClean="0"/>
              <a:t>„vzdor“ a </a:t>
            </a:r>
            <a:r>
              <a:rPr lang="cs-CZ" altLang="cs-CZ" dirty="0" smtClean="0"/>
              <a:t>vidí, že to nejde a zlobí se na majoritní společnost, že neoceňuje jeho nasazení v procesu adaptace a integrace</a:t>
            </a:r>
            <a:endParaRPr lang="cs-CZ" altLang="cs-CZ" dirty="0" smtClean="0"/>
          </a:p>
          <a:p>
            <a:r>
              <a:rPr lang="cs-CZ" altLang="cs-CZ" dirty="0" smtClean="0"/>
              <a:t>„nadhled, smíření“. </a:t>
            </a:r>
            <a:r>
              <a:rPr lang="cs-CZ" altLang="cs-CZ" dirty="0" smtClean="0"/>
              <a:t> - posléze získává nadhled, respektuje, že nikdy </a:t>
            </a:r>
            <a:r>
              <a:rPr lang="cs-CZ" altLang="cs-CZ" dirty="0" err="1" smtClean="0"/>
              <a:t>nebide</a:t>
            </a:r>
            <a:r>
              <a:rPr lang="cs-CZ" altLang="cs-CZ" dirty="0" smtClean="0"/>
              <a:t> „našinec“ (</a:t>
            </a:r>
            <a:r>
              <a:rPr lang="cs-CZ" altLang="cs-CZ" dirty="0" err="1" smtClean="0"/>
              <a:t>Klvačová</a:t>
            </a:r>
            <a:r>
              <a:rPr lang="cs-CZ" altLang="cs-CZ" dirty="0" smtClean="0"/>
              <a:t> </a:t>
            </a:r>
            <a:r>
              <a:rPr lang="cs-CZ" altLang="cs-CZ" dirty="0" smtClean="0"/>
              <a:t>2011)</a:t>
            </a:r>
          </a:p>
        </p:txBody>
      </p:sp>
    </p:spTree>
    <p:extLst>
      <p:ext uri="{BB962C8B-B14F-4D97-AF65-F5344CB8AC3E}">
        <p14:creationId xmlns:p14="http://schemas.microsoft.com/office/powerpoint/2010/main" val="13759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asimilace a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smtClean="0"/>
              <a:t>Přístup adaptace/asimilace a integrace má mnohé společné</a:t>
            </a:r>
            <a:endParaRPr lang="cs-CZ" u="sng" dirty="0" smtClean="0"/>
          </a:p>
          <a:p>
            <a:r>
              <a:rPr lang="cs-CZ" dirty="0" smtClean="0"/>
              <a:t>Jedná se o vztah </a:t>
            </a:r>
            <a:r>
              <a:rPr lang="cs-CZ" dirty="0" smtClean="0"/>
              <a:t>mezi dvěma </a:t>
            </a:r>
            <a:r>
              <a:rPr lang="cs-CZ" dirty="0" smtClean="0"/>
              <a:t>prostory = Vztah </a:t>
            </a:r>
            <a:r>
              <a:rPr lang="cs-CZ" dirty="0" smtClean="0"/>
              <a:t>mezi dvěma kulturami</a:t>
            </a:r>
          </a:p>
          <a:p>
            <a:r>
              <a:rPr lang="cs-CZ" dirty="0" smtClean="0"/>
              <a:t>Sleduje se situace v nové zemi</a:t>
            </a:r>
          </a:p>
          <a:p>
            <a:r>
              <a:rPr lang="cs-CZ" dirty="0" smtClean="0"/>
              <a:t>Jedinec je domorodec, který se musí stát novým domorodcem</a:t>
            </a:r>
          </a:p>
          <a:p>
            <a:r>
              <a:rPr lang="cs-CZ" dirty="0" smtClean="0"/>
              <a:t>Diskurz </a:t>
            </a:r>
            <a:r>
              <a:rPr lang="cs-CZ" dirty="0" err="1" smtClean="0"/>
              <a:t>sedentarizované</a:t>
            </a:r>
            <a:r>
              <a:rPr lang="cs-CZ" dirty="0" smtClean="0"/>
              <a:t> = usedlé společnosti</a:t>
            </a:r>
          </a:p>
          <a:p>
            <a:r>
              <a:rPr lang="cs-CZ" b="1" dirty="0" smtClean="0"/>
              <a:t>Usedlost = kontrola mravů a možnost </a:t>
            </a:r>
            <a:r>
              <a:rPr lang="cs-CZ" b="1" dirty="0" err="1" smtClean="0"/>
              <a:t>disciplinace</a:t>
            </a:r>
            <a:endParaRPr lang="cs-CZ" b="1" dirty="0" smtClean="0"/>
          </a:p>
          <a:p>
            <a:r>
              <a:rPr lang="cs-CZ" b="1" dirty="0" smtClean="0"/>
              <a:t>A </a:t>
            </a:r>
            <a:r>
              <a:rPr lang="cs-CZ" b="1" dirty="0" err="1" smtClean="0"/>
              <a:t>a</a:t>
            </a:r>
            <a:r>
              <a:rPr lang="cs-CZ" b="1" dirty="0" smtClean="0"/>
              <a:t> I je o </a:t>
            </a:r>
            <a:r>
              <a:rPr lang="cs-CZ" b="1" dirty="0" err="1" smtClean="0"/>
              <a:t>disciplinaci</a:t>
            </a:r>
            <a:r>
              <a:rPr lang="cs-CZ" b="1" dirty="0" smtClean="0"/>
              <a:t> migrantů</a:t>
            </a:r>
          </a:p>
          <a:p>
            <a:pPr marL="0" indent="0">
              <a:buNone/>
            </a:pPr>
            <a:r>
              <a:rPr lang="cs-CZ" b="1" dirty="0" smtClean="0"/>
              <a:t>= Migranty je třeba „resocializovat“, </a:t>
            </a:r>
          </a:p>
          <a:p>
            <a:pPr marL="0" indent="0">
              <a:buNone/>
            </a:pPr>
            <a:r>
              <a:rPr lang="cs-CZ" b="1" dirty="0" smtClean="0"/>
              <a:t>= Uvažuje se x neuvažuje se, zda mají potenciál obohacení? = I x A</a:t>
            </a:r>
          </a:p>
          <a:p>
            <a:pPr marL="0" indent="0">
              <a:buNone/>
            </a:pPr>
            <a:r>
              <a:rPr lang="cs-CZ" b="1" dirty="0" smtClean="0"/>
              <a:t>= Migranti jsou exotikou v lůně konformity majority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6051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333376"/>
            <a:ext cx="8218487" cy="1084263"/>
          </a:xfrm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Majorita x imigrační skupina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err="1"/>
              <a:t>Majorita,většina</a:t>
            </a:r>
            <a:r>
              <a:rPr lang="cs-CZ" altLang="cs-CZ" sz="2600" dirty="0"/>
              <a:t>, </a:t>
            </a:r>
          </a:p>
          <a:p>
            <a:pPr eaLnBrk="1" hangingPunct="1"/>
            <a:r>
              <a:rPr lang="cs-CZ" altLang="cs-CZ" sz="2600" dirty="0"/>
              <a:t>majoritní společnost, většinová společnost</a:t>
            </a:r>
          </a:p>
          <a:p>
            <a:pPr eaLnBrk="1" hangingPunct="1"/>
            <a:r>
              <a:rPr lang="cs-CZ" altLang="cs-CZ" sz="2600" dirty="0"/>
              <a:t>hostitelská společnost, </a:t>
            </a:r>
          </a:p>
          <a:p>
            <a:pPr eaLnBrk="1" hangingPunct="1"/>
            <a:r>
              <a:rPr lang="cs-CZ" altLang="cs-CZ" sz="2600" dirty="0"/>
              <a:t>dominantní kultura, </a:t>
            </a:r>
          </a:p>
          <a:p>
            <a:pPr eaLnBrk="1" hangingPunct="1"/>
            <a:r>
              <a:rPr lang="cs-CZ" altLang="cs-CZ" sz="2600" dirty="0"/>
              <a:t>společnost cílové země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Minorita, menšina</a:t>
            </a:r>
          </a:p>
          <a:p>
            <a:pPr eaLnBrk="1" hangingPunct="1"/>
            <a:r>
              <a:rPr lang="cs-CZ" altLang="cs-CZ" sz="2600"/>
              <a:t>Etnická skupina</a:t>
            </a:r>
          </a:p>
          <a:p>
            <a:pPr eaLnBrk="1" hangingPunct="1"/>
            <a:r>
              <a:rPr lang="cs-CZ" altLang="cs-CZ" sz="2600"/>
              <a:t>Cizinec/Cizinecká komunita</a:t>
            </a:r>
          </a:p>
          <a:p>
            <a:pPr eaLnBrk="1" hangingPunct="1"/>
            <a:r>
              <a:rPr lang="cs-CZ" altLang="cs-CZ" sz="2600"/>
              <a:t>Imigrační skupina</a:t>
            </a:r>
          </a:p>
          <a:p>
            <a:pPr eaLnBrk="1" hangingPunct="1"/>
            <a:r>
              <a:rPr lang="cs-CZ" altLang="cs-CZ" sz="2600"/>
              <a:t>Národnostní menšina</a:t>
            </a:r>
          </a:p>
          <a:p>
            <a:pPr eaLnBrk="1" hangingPunct="1"/>
            <a:r>
              <a:rPr lang="cs-CZ" altLang="cs-CZ" sz="2600"/>
              <a:t>Společnost zdrojové země, země původu</a:t>
            </a: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2144714" y="5300663"/>
            <a:ext cx="8218487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smtClean="0">
                <a:latin typeface="Arial" panose="020B0604020202020204" pitchFamily="34" charset="0"/>
              </a:rPr>
              <a:t>Nerovný vztah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3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Představa </a:t>
            </a:r>
            <a:r>
              <a:rPr lang="cs-CZ" b="1" dirty="0" smtClean="0"/>
              <a:t>usazení</a:t>
            </a:r>
            <a:r>
              <a:rPr lang="cs-CZ" dirty="0" smtClean="0"/>
              <a:t> aneb zrození cizince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Přestože mnoho migrací takto nekončí dominuje představ usazení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O´Reilly</a:t>
            </a:r>
            <a:r>
              <a:rPr lang="cs-CZ" dirty="0" smtClean="0"/>
              <a:t> 2012)</a:t>
            </a:r>
          </a:p>
          <a:p>
            <a:r>
              <a:rPr lang="cs-CZ" dirty="0" smtClean="0"/>
              <a:t>Napětí v cílové/ přijímací zemi/ hostitelské společnosti x zemi původu/zdrojové zemi vyplývá z představy </a:t>
            </a:r>
            <a:r>
              <a:rPr lang="cs-CZ" b="1" dirty="0" err="1" smtClean="0"/>
              <a:t>sedentární</a:t>
            </a:r>
            <a:r>
              <a:rPr lang="cs-CZ" b="1" dirty="0" smtClean="0"/>
              <a:t> společnosti – </a:t>
            </a:r>
            <a:r>
              <a:rPr lang="cs-CZ" dirty="0" smtClean="0"/>
              <a:t>umocněno </a:t>
            </a:r>
            <a:r>
              <a:rPr lang="cs-CZ" dirty="0" err="1" smtClean="0"/>
              <a:t>sedentární</a:t>
            </a:r>
            <a:r>
              <a:rPr lang="cs-CZ" dirty="0" smtClean="0"/>
              <a:t> povahou </a:t>
            </a:r>
            <a:r>
              <a:rPr lang="cs-CZ" b="1" dirty="0" smtClean="0"/>
              <a:t>státu</a:t>
            </a:r>
          </a:p>
          <a:p>
            <a:r>
              <a:rPr lang="cs-CZ" dirty="0" smtClean="0"/>
              <a:t>Místní obyvatelstvo = majorita/většinová společnost → neklid, napětí, mediální panika</a:t>
            </a:r>
          </a:p>
          <a:p>
            <a:r>
              <a:rPr lang="cs-CZ" dirty="0" smtClean="0"/>
              <a:t>Reakce jako na každého jiného </a:t>
            </a:r>
            <a:r>
              <a:rPr lang="cs-CZ" b="1" dirty="0" smtClean="0"/>
              <a:t>novousedlíka, </a:t>
            </a:r>
            <a:r>
              <a:rPr lang="cs-CZ" dirty="0" smtClean="0"/>
              <a:t> nebezpečí narušení sociální struktury, řádu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Proč je zde pojem cizinec?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Kulturní universum?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Van </a:t>
            </a:r>
            <a:r>
              <a:rPr lang="cs-CZ" dirty="0" err="1" smtClean="0"/>
              <a:t>Gennep</a:t>
            </a:r>
            <a:r>
              <a:rPr lang="cs-CZ" dirty="0" smtClean="0"/>
              <a:t> – rituály přijímání cizince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Vůči komu a jakým představám se vymezuje , vyjednává svoji pozici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Otázka </a:t>
            </a:r>
            <a:r>
              <a:rPr lang="cs-CZ" dirty="0" err="1" smtClean="0"/>
              <a:t>sebedefinování</a:t>
            </a:r>
            <a:r>
              <a:rPr lang="cs-CZ" dirty="0" smtClean="0"/>
              <a:t>, loajalit a solidarity, host x ohrožení (Pinc 2012)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 smtClean="0"/>
              <a:t>Podstata představy o </a:t>
            </a:r>
            <a:r>
              <a:rPr lang="cs-CZ" dirty="0" err="1" smtClean="0"/>
              <a:t>teritorialismu</a:t>
            </a:r>
            <a:r>
              <a:rPr lang="cs-CZ" dirty="0" smtClean="0"/>
              <a:t> (Pinc 2012)</a:t>
            </a:r>
          </a:p>
          <a:p>
            <a:pPr marL="0" indent="0">
              <a:buNone/>
              <a:defRPr/>
            </a:pPr>
            <a:r>
              <a:rPr lang="cs-CZ" dirty="0" smtClean="0"/>
              <a:t> x „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domorodci“ výtvorem antropologické imaginace [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Appadurai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1988]</a:t>
            </a:r>
            <a:r>
              <a:rPr lang="cs-CZ" dirty="0" smtClean="0"/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8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Konceptualizace v literatuře</a:t>
            </a:r>
            <a:endParaRPr lang="cs-CZ" altLang="cs-CZ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7338"/>
            <a:ext cx="10238772" cy="4525962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altLang="cs-CZ" sz="2400" dirty="0">
                <a:solidFill>
                  <a:schemeClr val="bg1">
                    <a:lumMod val="50000"/>
                  </a:schemeClr>
                </a:solidFill>
              </a:rPr>
              <a:t>Pinc 2012 – pohled symetrický - solidarita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sz="2400" dirty="0">
                <a:solidFill>
                  <a:schemeClr val="bg1">
                    <a:lumMod val="50000"/>
                  </a:schemeClr>
                </a:solidFill>
              </a:rPr>
              <a:t>Starozákonní přístup: solidarita s Bohem nad mechanickou solidaritou – cizinec = chráněnec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sz="2400" dirty="0">
                <a:solidFill>
                  <a:schemeClr val="bg1">
                    <a:lumMod val="50000"/>
                  </a:schemeClr>
                </a:solidFill>
              </a:rPr>
              <a:t>posvátná osoba, host =</a:t>
            </a:r>
            <a:r>
              <a:rPr lang="pl-PL" altLang="cs-CZ" sz="2400" dirty="0">
                <a:solidFill>
                  <a:schemeClr val="bg1">
                    <a:lumMod val="50000"/>
                  </a:schemeClr>
                </a:solidFill>
              </a:rPr>
              <a:t>přichazi sam.  X </a:t>
            </a:r>
            <a:r>
              <a:rPr lang="cs-CZ" altLang="cs-CZ" sz="2400" dirty="0">
                <a:solidFill>
                  <a:schemeClr val="bg1">
                    <a:lumMod val="50000"/>
                  </a:schemeClr>
                </a:solidFill>
              </a:rPr>
              <a:t>nebezpečí z převahy hostů = nepřátelé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sz="2400" dirty="0">
                <a:solidFill>
                  <a:schemeClr val="bg1">
                    <a:lumMod val="50000"/>
                  </a:schemeClr>
                </a:solidFill>
              </a:rPr>
              <a:t>Dnešní společnost: občanství = ti co jsou zde o jakživa x přivandrovalci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sz="2400" dirty="0">
                <a:solidFill>
                  <a:schemeClr val="bg1">
                    <a:lumMod val="50000"/>
                  </a:schemeClr>
                </a:solidFill>
              </a:rPr>
              <a:t> solidarita s těmi, kteří jsou potenciálně schopni  být zahrnuti pod intenci „my“. Solidnost – solidarita. Host  - neplatí „ buďte tady jako doma.“ To je třeba prokázat veřejnou službou.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altLang="cs-CZ" sz="2400" dirty="0">
                <a:solidFill>
                  <a:schemeClr val="bg1">
                    <a:lumMod val="50000"/>
                  </a:schemeClr>
                </a:solidFill>
              </a:rPr>
              <a:t>Občanství je privilegium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l-PL" altLang="cs-CZ" sz="2400" dirty="0"/>
              <a:t>Solidarita je, jak se nám doufam, po </a:t>
            </a:r>
            <a:r>
              <a:rPr lang="pl-PL" altLang="cs-CZ" sz="2400" dirty="0" smtClean="0"/>
              <a:t>krátkem </a:t>
            </a:r>
            <a:r>
              <a:rPr lang="pl-PL" altLang="cs-CZ" sz="2400" dirty="0"/>
              <a:t>vykladu ukazuje, </a:t>
            </a:r>
            <a:r>
              <a:rPr lang="cs-CZ" altLang="cs-CZ" sz="2400" dirty="0"/>
              <a:t>cit vzájemnosti, který poutá lidské bytosti k sobě navzájem a její původ je v </a:t>
            </a:r>
            <a:r>
              <a:rPr lang="cs-CZ" altLang="cs-CZ" sz="2400" dirty="0" err="1"/>
              <a:t>Durkheimově</a:t>
            </a:r>
            <a:r>
              <a:rPr lang="cs-CZ" altLang="cs-CZ" sz="2400" dirty="0"/>
              <a:t> smyslu </a:t>
            </a:r>
            <a:r>
              <a:rPr lang="cs-CZ" altLang="cs-CZ" sz="2400" dirty="0" smtClean="0"/>
              <a:t>náboženský</a:t>
            </a:r>
            <a:r>
              <a:rPr lang="cs-CZ" alt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8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panose="020B0604020202020204" pitchFamily="34" charset="0"/>
              </a:rPr>
              <a:t>Kdo je cizinec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323373" y="1825625"/>
            <a:ext cx="40386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dirty="0">
                <a:solidFill>
                  <a:schemeClr val="accent2"/>
                </a:solidFill>
              </a:rPr>
              <a:t>Cizinec</a:t>
            </a:r>
          </a:p>
          <a:p>
            <a:pPr eaLnBrk="1" hangingPunct="1"/>
            <a:r>
              <a:rPr lang="cs-CZ" altLang="cs-CZ" sz="2200" dirty="0" smtClean="0"/>
              <a:t>Zpochybnění přítomnosti v prostoru (</a:t>
            </a:r>
            <a:r>
              <a:rPr lang="cs-CZ" altLang="cs-CZ" sz="2200" dirty="0" err="1" smtClean="0"/>
              <a:t>Simmel</a:t>
            </a:r>
            <a:r>
              <a:rPr lang="cs-CZ" altLang="cs-CZ" sz="2200" dirty="0" smtClean="0"/>
              <a:t>: dnes přijde, zítra zůstane)</a:t>
            </a:r>
            <a:endParaRPr lang="cs-CZ" altLang="cs-CZ" sz="2200" dirty="0"/>
          </a:p>
          <a:p>
            <a:pPr eaLnBrk="1" hangingPunct="1"/>
            <a:r>
              <a:rPr lang="cs-CZ" altLang="cs-CZ" sz="2200" dirty="0"/>
              <a:t>Nepatří do ekonomických struktur</a:t>
            </a:r>
          </a:p>
          <a:p>
            <a:r>
              <a:rPr lang="cs-CZ" altLang="cs-CZ" sz="2200" dirty="0"/>
              <a:t>Hledá sociální </a:t>
            </a:r>
            <a:r>
              <a:rPr lang="cs-CZ" altLang="cs-CZ" sz="2200" dirty="0" smtClean="0"/>
              <a:t>síť, nemá status (</a:t>
            </a:r>
            <a:r>
              <a:rPr lang="de-DE" sz="2000" i="0" u="none" strike="noStrike" baseline="0" dirty="0" smtClean="0">
                <a:latin typeface="TimesNewRomanPSMT"/>
              </a:rPr>
              <a:t>Schütze 1944</a:t>
            </a:r>
            <a:r>
              <a:rPr lang="cs-CZ" sz="2000" dirty="0">
                <a:latin typeface="TimesNewRomanPSMT"/>
              </a:rPr>
              <a:t>)</a:t>
            </a:r>
            <a:endParaRPr lang="cs-CZ" altLang="cs-CZ" sz="2000" dirty="0"/>
          </a:p>
          <a:p>
            <a:pPr eaLnBrk="1" hangingPunct="1"/>
            <a:r>
              <a:rPr lang="cs-CZ" altLang="cs-CZ" sz="2200" dirty="0" smtClean="0"/>
              <a:t>Odstup od pravidel jednání, nadhled, objektivnost</a:t>
            </a:r>
            <a:endParaRPr lang="cs-CZ" altLang="cs-CZ" sz="2200" dirty="0"/>
          </a:p>
          <a:p>
            <a:pPr eaLnBrk="1" hangingPunct="1"/>
            <a:r>
              <a:rPr lang="cs-CZ" altLang="cs-CZ" sz="2200" dirty="0"/>
              <a:t>Většinou početní menšina</a:t>
            </a:r>
          </a:p>
          <a:p>
            <a:pPr eaLnBrk="1" hangingPunct="1"/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Evokuje asymetrický </a:t>
            </a:r>
            <a:r>
              <a:rPr lang="cs-CZ" altLang="cs-CZ" sz="2400" dirty="0">
                <a:solidFill>
                  <a:srgbClr val="FF0000"/>
                </a:solidFill>
              </a:rPr>
              <a:t>vztah!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200" dirty="0"/>
              <a:t>majorita</a:t>
            </a:r>
          </a:p>
          <a:p>
            <a:r>
              <a:rPr lang="cs-CZ" altLang="cs-CZ" sz="2200" dirty="0" smtClean="0"/>
              <a:t>Legalizace pobytu ve vztahu k prostoru</a:t>
            </a:r>
          </a:p>
          <a:p>
            <a:pPr eaLnBrk="1" hangingPunct="1"/>
            <a:r>
              <a:rPr lang="cs-CZ" altLang="cs-CZ" sz="2200" dirty="0" smtClean="0"/>
              <a:t>Vytvořila </a:t>
            </a:r>
            <a:r>
              <a:rPr lang="cs-CZ" altLang="cs-CZ" sz="2200" dirty="0"/>
              <a:t>si svůj ekonomický systém</a:t>
            </a:r>
          </a:p>
          <a:p>
            <a:pPr eaLnBrk="1" hangingPunct="1"/>
            <a:r>
              <a:rPr lang="cs-CZ" altLang="cs-CZ" sz="2200" dirty="0"/>
              <a:t>Má fungující </a:t>
            </a:r>
            <a:r>
              <a:rPr lang="cs-CZ" altLang="cs-CZ" sz="2200" dirty="0" err="1"/>
              <a:t>socílní</a:t>
            </a:r>
            <a:r>
              <a:rPr lang="cs-CZ" altLang="cs-CZ" sz="2200" dirty="0"/>
              <a:t> sítě</a:t>
            </a:r>
          </a:p>
          <a:p>
            <a:pPr eaLnBrk="1" hangingPunct="1"/>
            <a:r>
              <a:rPr lang="cs-CZ" altLang="cs-CZ" sz="2200" dirty="0" smtClean="0"/>
              <a:t>Představa řádu</a:t>
            </a:r>
            <a:endParaRPr lang="cs-CZ" altLang="cs-CZ" sz="2200" dirty="0"/>
          </a:p>
          <a:p>
            <a:pPr eaLnBrk="1" hangingPunct="1"/>
            <a:r>
              <a:rPr lang="cs-CZ" altLang="cs-CZ" sz="2200" dirty="0"/>
              <a:t>Většinou početní převaha</a:t>
            </a:r>
          </a:p>
        </p:txBody>
      </p:sp>
    </p:spTree>
    <p:extLst>
      <p:ext uri="{BB962C8B-B14F-4D97-AF65-F5344CB8AC3E}">
        <p14:creationId xmlns:p14="http://schemas.microsoft.com/office/powerpoint/2010/main" val="42490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latin typeface="Arial" panose="020B0604020202020204" pitchFamily="34" charset="0"/>
              </a:rPr>
              <a:t>Cizinec pro </a:t>
            </a:r>
            <a:r>
              <a:rPr lang="cs-CZ" altLang="cs-CZ" dirty="0" err="1" smtClean="0">
                <a:latin typeface="Arial" panose="020B0604020202020204" pitchFamily="34" charset="0"/>
              </a:rPr>
              <a:t>asimilacionistický</a:t>
            </a:r>
            <a:r>
              <a:rPr lang="cs-CZ" altLang="cs-CZ" dirty="0" smtClean="0">
                <a:latin typeface="Arial" panose="020B0604020202020204" pitchFamily="34" charset="0"/>
              </a:rPr>
              <a:t> přístup </a:t>
            </a:r>
            <a:r>
              <a:rPr lang="cs-CZ" altLang="cs-CZ" dirty="0" err="1" smtClean="0">
                <a:latin typeface="Arial" panose="020B0604020202020204" pitchFamily="34" charset="0"/>
              </a:rPr>
              <a:t>Simmel</a:t>
            </a:r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80000"/>
              </a:lnSpc>
            </a:pPr>
            <a:r>
              <a:rPr lang="cs-CZ" altLang="cs-CZ" sz="1700" dirty="0"/>
              <a:t>Georg </a:t>
            </a:r>
            <a:r>
              <a:rPr lang="cs-CZ" altLang="cs-CZ" sz="1700" dirty="0" err="1"/>
              <a:t>Simmel</a:t>
            </a:r>
            <a:r>
              <a:rPr lang="cs-CZ" altLang="cs-CZ" sz="1700" dirty="0"/>
              <a:t>, Cizinec. In: Peníze v moderní kultuře a jiné eseje. Slon: Praha 1997.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/>
            </a:pPr>
            <a:r>
              <a:rPr lang="cs-CZ" altLang="cs-CZ" sz="1700" dirty="0"/>
              <a:t>Dnes přijde a zítra zůstane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/>
            </a:pPr>
            <a:r>
              <a:rPr lang="cs-CZ" altLang="cs-CZ" sz="1700" dirty="0"/>
              <a:t>Distanc majority, podobné postavení s dalšími </a:t>
            </a:r>
            <a:r>
              <a:rPr lang="cs-CZ" altLang="cs-CZ" sz="1700" dirty="0" err="1"/>
              <a:t>marginalizovanými</a:t>
            </a:r>
            <a:endParaRPr lang="cs-CZ" altLang="cs-CZ" sz="1700" dirty="0"/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/>
            </a:pPr>
            <a:r>
              <a:rPr lang="cs-CZ" altLang="cs-CZ" sz="1700" dirty="0"/>
              <a:t>Prvky, které odpuzují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1700" dirty="0"/>
              <a:t>       a. zprostředkovatel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1700" dirty="0"/>
              <a:t>       b. v hospodářském kruhu bez životní substance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1700" dirty="0"/>
              <a:t>       c. bez sociálních vazeb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1700" dirty="0"/>
              <a:t>       d. objektivnost cizince </a:t>
            </a:r>
            <a:r>
              <a:rPr lang="cs-CZ" altLang="cs-CZ" sz="1100" dirty="0"/>
              <a:t>(zpovědník, svobodomyslník, obětní beránek)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1700" dirty="0"/>
              <a:t>       e. shody a rozdíly – kontakty na základě hledání toho blízkého x to co je lidské netřídí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 startAt="4"/>
            </a:pPr>
            <a:r>
              <a:rPr lang="cs-CZ" altLang="cs-CZ" sz="1700" dirty="0" smtClean="0"/>
              <a:t>Podstata </a:t>
            </a:r>
            <a:r>
              <a:rPr lang="cs-CZ" altLang="cs-CZ" sz="1700" dirty="0"/>
              <a:t>cizosti – co je společné – neviděno x co je jiné akcentováno</a:t>
            </a:r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1700" dirty="0"/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1700" dirty="0"/>
              <a:t>Cizinci = individua jiného typu 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700" dirty="0"/>
              <a:t>Ti, vůči nimž zdůrazňujeme distanci, kteří nebudou zařazeni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700" dirty="0"/>
              <a:t>Ti, se kterými nesdílíme blízkou blízkost, kteří jsou zařazeni s výhradou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1700" dirty="0"/>
              <a:t>     </a:t>
            </a:r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1700" dirty="0"/>
          </a:p>
        </p:txBody>
      </p:sp>
    </p:spTree>
    <p:extLst>
      <p:ext uri="{BB962C8B-B14F-4D97-AF65-F5344CB8AC3E}">
        <p14:creationId xmlns:p14="http://schemas.microsoft.com/office/powerpoint/2010/main" val="16957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-1" y="769396"/>
          <a:ext cx="12192001" cy="736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0" u="none" strike="noStrike" baseline="0" dirty="0" err="1" smtClean="0">
                          <a:latin typeface="TimesNewRomanPSMT"/>
                        </a:rPr>
                        <a:t>Cizinec</a:t>
                      </a:r>
                      <a:endParaRPr lang="cs-CZ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de-DE" sz="2000" b="0" i="0" u="none" strike="noStrike" baseline="0" dirty="0" smtClean="0">
                          <a:latin typeface="TimesNewRomanPSMT"/>
                        </a:rPr>
                        <a:t>u Schütze [1944]</a:t>
                      </a:r>
                      <a:endParaRPr lang="cs-CZ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baseline="0" dirty="0" smtClean="0">
                          <a:latin typeface="TimesNewRomanPSMT"/>
                        </a:rPr>
                        <a:t>u </a:t>
                      </a:r>
                      <a:r>
                        <a:rPr lang="de-DE" sz="2000" b="0" i="0" u="none" strike="noStrike" baseline="0" dirty="0" err="1" smtClean="0">
                          <a:latin typeface="TimesNewRomanPSMT"/>
                        </a:rPr>
                        <a:t>Simmela</a:t>
                      </a:r>
                      <a:r>
                        <a:rPr lang="de-DE" sz="2000" b="0" i="0" u="none" strike="noStrike" baseline="0" dirty="0" smtClean="0">
                          <a:latin typeface="TimesNewRomanPSMT"/>
                        </a:rPr>
                        <a:t> [1997 (1908)]</a:t>
                      </a:r>
                    </a:p>
                    <a:p>
                      <a:endParaRPr lang="cs-CZ" sz="20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baseline="0" dirty="0" smtClean="0">
                          <a:latin typeface="TimesNewRomanPSMT"/>
                        </a:rPr>
                        <a:t>Kdo je cizinec?</a:t>
                      </a:r>
                    </a:p>
                    <a:p>
                      <a:endParaRPr lang="cs-CZ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0" i="0" u="none" strike="noStrike" baseline="0" dirty="0" smtClean="0">
                          <a:latin typeface="TimesNewRomanPSMT"/>
                        </a:rPr>
                        <a:t>„dospělý jedinec naší doby a civilizace, který se snaží být trvale akceptován nebo při nejmenším tolerován skupinou, ke které přichází“ (s. 499)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 b="0" i="0" u="none" strike="noStrike" baseline="0" dirty="0" smtClean="0">
                          <a:latin typeface="TimesNewRomanPSMT"/>
                        </a:rPr>
                        <a:t>„ten, kdo dnes přijde a zítra zůstane – jako jakýsi potenciálně putující, který (…) nepotlačil zcela onu volnost v přicházení a odcházení.“ (s. 26 </a:t>
                      </a:r>
                      <a:r>
                        <a:rPr lang="cs-CZ" sz="1000" b="0" i="0" u="none" strike="noStrike" baseline="0" dirty="0" err="1" smtClean="0">
                          <a:latin typeface="TimesNewRomanPSMT"/>
                        </a:rPr>
                        <a:t>an</a:t>
                      </a:r>
                      <a:r>
                        <a:rPr lang="cs-CZ" sz="1000" b="0" i="0" u="none" strike="noStrike" baseline="0" dirty="0" smtClean="0">
                          <a:latin typeface="TimesNewRomanPSMT"/>
                        </a:rPr>
                        <a:t>.)</a:t>
                      </a:r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642">
                <a:tc>
                  <a:txBody>
                    <a:bodyPr/>
                    <a:lstStyle/>
                    <a:p>
                      <a:pPr algn="l"/>
                      <a:r>
                        <a:rPr lang="cs-CZ" sz="1800" b="0" i="0" u="none" strike="noStrike" baseline="0" dirty="0" smtClean="0">
                          <a:latin typeface="TimesNewRomanPSMT"/>
                        </a:rPr>
                        <a:t>V jaké (subjektivní)</a:t>
                      </a:r>
                    </a:p>
                    <a:p>
                      <a:pPr algn="l"/>
                      <a:r>
                        <a:rPr lang="cs-CZ" sz="1800" b="0" i="0" u="none" strike="noStrike" baseline="0" dirty="0" smtClean="0">
                          <a:latin typeface="TimesNewRomanPSMT"/>
                        </a:rPr>
                        <a:t>pozici se</a:t>
                      </a:r>
                    </a:p>
                    <a:p>
                      <a:pPr algn="l"/>
                      <a:r>
                        <a:rPr lang="cs-CZ" sz="1800" b="0" i="0" u="none" strike="noStrike" baseline="0" dirty="0" smtClean="0">
                          <a:latin typeface="TimesNewRomanPSMT"/>
                        </a:rPr>
                        <a:t>cizinec vůči skupině</a:t>
                      </a:r>
                    </a:p>
                    <a:p>
                      <a:pPr algn="l"/>
                      <a:r>
                        <a:rPr lang="cs-CZ" sz="1800" b="0" i="0" u="none" strike="noStrike" baseline="0" dirty="0" smtClean="0">
                          <a:latin typeface="TimesNewRomanPSMT"/>
                        </a:rPr>
                        <a:t>nachází?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b="0" i="0" u="none" strike="noStrike" baseline="0" dirty="0" smtClean="0">
                          <a:latin typeface="TimesNewRomanPSMT"/>
                        </a:rPr>
                        <a:t>„Cizinec se musí vyrovnat s faktem, </a:t>
                      </a:r>
                      <a:r>
                        <a:rPr lang="pl-PL" sz="2000" b="0" i="0" u="none" strike="noStrike" baseline="0" dirty="0" smtClean="0">
                          <a:latin typeface="TimesNewRomanPSMT"/>
                        </a:rPr>
                        <a:t>že mu chybí jakýkoliv status jako </a:t>
                      </a:r>
                      <a:r>
                        <a:rPr lang="cs-CZ" sz="2000" b="0" i="0" u="none" strike="noStrike" baseline="0" dirty="0" smtClean="0">
                          <a:latin typeface="TimesNewRomanPSMT"/>
                        </a:rPr>
                        <a:t>členovi sociální skupiny... Pokládá se za hraniční případ vně oblasti, kterou pokrývá schéma orientace aktuální uvnitř skupiny.“ (s. 504)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 b="0" i="0" u="none" strike="noStrike" baseline="0" dirty="0" smtClean="0">
                          <a:latin typeface="TimesNewRomanPSMT"/>
                        </a:rPr>
                        <a:t>„Odkázanost na zprostředkovatelský obchod (…) propůjčuje cizinci specifický charakter mobility; (…) veskrze</a:t>
                      </a:r>
                    </a:p>
                    <a:p>
                      <a:pPr algn="l"/>
                      <a:r>
                        <a:rPr lang="cs-CZ" sz="1000" b="0" i="0" u="none" strike="noStrike" baseline="0" dirty="0" smtClean="0">
                          <a:latin typeface="TimesNewRomanPSMT"/>
                        </a:rPr>
                        <a:t>mobilní osoba se příležitostně dostává </a:t>
                      </a:r>
                      <a:r>
                        <a:rPr lang="pl-PL" sz="1000" b="0" i="0" u="none" strike="noStrike" baseline="0" dirty="0" smtClean="0">
                          <a:latin typeface="TimesNewRomanPSMT"/>
                        </a:rPr>
                        <a:t>do kontaktu s každým jednotlivým </a:t>
                      </a:r>
                      <a:r>
                        <a:rPr lang="cs-CZ" sz="1000" b="0" i="0" u="none" strike="noStrike" baseline="0" dirty="0" smtClean="0">
                          <a:latin typeface="TimesNewRomanPSMT"/>
                        </a:rPr>
                        <a:t>prvkem, není však se žádným jednotlivým</a:t>
                      </a:r>
                    </a:p>
                    <a:p>
                      <a:pPr algn="l"/>
                      <a:r>
                        <a:rPr lang="cs-CZ" sz="1000" b="0" i="0" u="none" strike="noStrike" baseline="0" dirty="0" smtClean="0">
                          <a:latin typeface="TimesNewRomanPSMT"/>
                        </a:rPr>
                        <a:t>prvkem organicky spojena příbuzenskými, lokálními či profesními vazbami.“ (s. 28)</a:t>
                      </a:r>
                      <a:endParaRPr lang="cs-CZ" sz="10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7162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 čem tkví objektivita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cizince?</a:t>
                      </a:r>
                      <a:endParaRPr lang="cs-CZ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cs-CZ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Hlubší důvod jeho objektivity leží v jeho vlastní hořké zkušenosti limitů ‚myšlení jako obvykle‘, která ho učí, že člověk může ztratit svůj status, svoje pravidla kontroly (</a:t>
                      </a:r>
                      <a:r>
                        <a:rPr lang="cs-CZ" sz="20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guidance</a:t>
                      </a:r>
                      <a:r>
                        <a:rPr lang="cs-CZ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a že normální způsob života je vždy</a:t>
                      </a:r>
                    </a:p>
                    <a:p>
                      <a:r>
                        <a:rPr lang="cs-CZ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méně garantován, než se zdá.“ (s. 507)</a:t>
                      </a:r>
                    </a:p>
                    <a:p>
                      <a:endParaRPr lang="cs-CZ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cs-CZ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Objektivnost může být také označena jako svoboda: objektivní člověk není vázán žádnými pevnými danostmi, které by mohly do jeho vnímání, chápání a hodnocení existujícího vnést předpojatost. Tato svoboda, která cizinci dovoluje prožívat i blízký </a:t>
                      </a:r>
                      <a:r>
                        <a:rPr lang="pl-PL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vztah jakoby z ptačí perspektivy, </a:t>
                      </a:r>
                      <a:r>
                        <a:rPr lang="cs-CZ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obsahuje v sobě ovšem různá potenciální nebezpečí.“ (s. 29)</a:t>
                      </a:r>
                      <a:endParaRPr lang="cs-CZ" sz="1000" dirty="0" smtClean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5899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 (také) může</a:t>
                      </a:r>
                    </a:p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cizinec zažít?</a:t>
                      </a:r>
                      <a:endParaRPr lang="cs-CZ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cs-CZ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„výtka pochybné loajality vychází z překvapení členů skupiny, že cizinec plně nepřijal jejich kulturní vzorec jako přirozený a správný způsob života. Cizinec je považován za nevděčného, protože odmítá pochopit, že mu kulturní vzorec nabízí útočiště a ochranu…“ (s. 507)</a:t>
                      </a: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cs-CZ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„ten se někdy setkává s nejpřekvapivější otevřeností a rovněž s vyznáními, která mívají až povahu jakési zpovědi a před každou bližší osobou jsou pečlivě utajována. Objektivnost v žádném případě neznamená nezúčastněnost, neboť ta stojí veskrze</a:t>
                      </a:r>
                    </a:p>
                    <a:p>
                      <a:r>
                        <a:rPr lang="pt-B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mimo subjektivní a objektivní vztah,</a:t>
                      </a:r>
                      <a:r>
                        <a:rPr lang="cs-CZ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nýbrž pozitivně specifický druh participace…“ (s. 29)</a:t>
                      </a:r>
                      <a:endParaRPr lang="cs-CZ" sz="10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78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Typický příklad</a:t>
                      </a:r>
                      <a:endParaRPr lang="cs-CZ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imigrant</a:t>
                      </a:r>
                      <a:endParaRPr lang="cs-CZ" sz="20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obchodník</a:t>
                      </a:r>
                      <a:endParaRPr lang="cs-CZ" sz="1000" dirty="0"/>
                    </a:p>
                  </a:txBody>
                  <a:tcPr marT="45710" marB="457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0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</TotalTime>
  <Words>2366</Words>
  <Application>Microsoft Office PowerPoint</Application>
  <PresentationFormat>Širokoúhlá obrazovka</PresentationFormat>
  <Paragraphs>235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TimesNewRomanPSMT</vt:lpstr>
      <vt:lpstr>Wingdings</vt:lpstr>
      <vt:lpstr>Motiv Office</vt:lpstr>
      <vt:lpstr>Integrace</vt:lpstr>
      <vt:lpstr>Kontext pro pochopení konceptu integrace</vt:lpstr>
      <vt:lpstr>Majorita x imigrační skupina</vt:lpstr>
      <vt:lpstr>Představa usazení aneb zrození cizince</vt:lpstr>
      <vt:lpstr>Proč je zde pojem cizinec?</vt:lpstr>
      <vt:lpstr>Konceptualizace v literatuře</vt:lpstr>
      <vt:lpstr>Kdo je cizinec</vt:lpstr>
      <vt:lpstr>Cizinec pro asimilacionistický přístup Simmel</vt:lpstr>
      <vt:lpstr>Prezentace aplikace PowerPoint</vt:lpstr>
      <vt:lpstr>Cizinec dle Schutze (1944)</vt:lpstr>
      <vt:lpstr>Konstrukce statusu cizince</vt:lpstr>
      <vt:lpstr>Vztah majority a cizince (imigranta)</vt:lpstr>
      <vt:lpstr>Integrace – multikulturní přístup</vt:lpstr>
      <vt:lpstr>Integrace</vt:lpstr>
      <vt:lpstr>Integrace</vt:lpstr>
      <vt:lpstr>Integrace</vt:lpstr>
      <vt:lpstr>Dimenze integrace</vt:lpstr>
      <vt:lpstr>Faktory ovlivňující procesy</vt:lpstr>
      <vt:lpstr>Integrace – proces včleňování skupiny</vt:lpstr>
      <vt:lpstr>Berry – autorita v oblast sociální psychologie</vt:lpstr>
      <vt:lpstr>Berryho koncept akceptace kultury původní x nové ( země původu x cílové země)</vt:lpstr>
      <vt:lpstr>Interpretace vztahu Berryho a Gordona (viz přednáška minule)</vt:lpstr>
      <vt:lpstr>Migrant = vztahová záležitost, nikoliv kulturní</vt:lpstr>
      <vt:lpstr>Psychologický pohled Osobní dispozice</vt:lpstr>
      <vt:lpstr>Perspektiva jedince – představa linearity, fází</vt:lpstr>
      <vt:lpstr>Podstata asimilace a integrace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Admin</cp:lastModifiedBy>
  <cp:revision>48</cp:revision>
  <dcterms:created xsi:type="dcterms:W3CDTF">2015-11-04T03:51:35Z</dcterms:created>
  <dcterms:modified xsi:type="dcterms:W3CDTF">2020-03-26T11:32:03Z</dcterms:modified>
</cp:coreProperties>
</file>