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78" r:id="rId3"/>
    <p:sldId id="279" r:id="rId4"/>
    <p:sldId id="267" r:id="rId5"/>
    <p:sldId id="282" r:id="rId6"/>
    <p:sldId id="283" r:id="rId7"/>
    <p:sldId id="284" r:id="rId8"/>
    <p:sldId id="281" r:id="rId9"/>
    <p:sldId id="285" r:id="rId10"/>
    <p:sldId id="286" r:id="rId11"/>
    <p:sldId id="277" r:id="rId12"/>
    <p:sldId id="256" r:id="rId13"/>
    <p:sldId id="258" r:id="rId14"/>
    <p:sldId id="287" r:id="rId15"/>
    <p:sldId id="25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135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89D20-82FE-4AA7-AFC3-DBA5D6B206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Jazyková cvičení II</a:t>
            </a:r>
          </a:p>
        </p:txBody>
      </p:sp>
    </p:spTree>
    <p:extLst>
      <p:ext uri="{BB962C8B-B14F-4D97-AF65-F5344CB8AC3E}">
        <p14:creationId xmlns:p14="http://schemas.microsoft.com/office/powerpoint/2010/main" val="3673782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42A2759-399E-902B-217A-A34A9425A7B5}"/>
              </a:ext>
            </a:extLst>
          </p:cNvPr>
          <p:cNvSpPr txBox="1"/>
          <p:nvPr/>
        </p:nvSpPr>
        <p:spPr>
          <a:xfrm>
            <a:off x="617483" y="796047"/>
            <a:ext cx="11041118" cy="5381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Переведите на русский</a:t>
            </a: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ru-RU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1. Nevím, jestli je v hotelu volný pokoj. Pokud je v hotelu volný pokoj, tak se v něm ubytujeme.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2. Nevím, jestli půjdeme na prohlídku města s průvodcem. Pokud půjdeme na prohlídku, tak uvidíme historické centrum.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3. Nepamatuju si, jestli je v lobby rychlá Wi-Fi. Jestli je v lobby rychlá Wi-Fi, tak si tam vyřídím maily.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4. Nevím, jestli je v hotelu fitness centrum nebo bazén. B: Pokud je tam fitness, tak si půjdu ráno zacvičit.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5. Nevím, jestli je poblíž automat na kávu nebo otevřené bistro. Jestli je tam otevřené bistro, tak si tam koupím </a:t>
            </a: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muffin</a:t>
            </a:r>
            <a:r>
              <a:rPr lang="pl-PL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6. Nevím, jestli se dají lístky na koncert koupit online přes QR kód. Pokud se dají koupit online, tak je hned objednám z mobilu.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052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258376E-6C6A-4E97-8827-FE72C608A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89368"/>
            <a:ext cx="4856086" cy="346863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7272B10-90E5-4802-BF4A-CBF7370BE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157" y="0"/>
            <a:ext cx="5018843" cy="311696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E4333EE-0CC7-43D4-9B37-01D956A55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097"/>
            <a:ext cx="4687410" cy="311073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B1794EE-DFE4-4F1F-866C-DD84E6917469}"/>
              </a:ext>
            </a:extLst>
          </p:cNvPr>
          <p:cNvSpPr txBox="1"/>
          <p:nvPr/>
        </p:nvSpPr>
        <p:spPr>
          <a:xfrm>
            <a:off x="4829452" y="1429305"/>
            <a:ext cx="2201662" cy="132343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/>
              <a:t>Какие проблемы могут нас ожидать в отпуске?</a:t>
            </a:r>
            <a:endParaRPr lang="cs-CZ" sz="2000" b="1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6549AFC-8B74-4FDE-BFDD-42CB509F72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9274" y="3310774"/>
            <a:ext cx="5462726" cy="354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52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C9D60B9-381E-40D3-829B-B110F8259E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0702" y="563732"/>
            <a:ext cx="8781298" cy="6294268"/>
          </a:xfrm>
          <a:prstGeom prst="rect">
            <a:avLst/>
          </a:prstGeom>
        </p:spPr>
      </p:pic>
      <p:pic>
        <p:nvPicPr>
          <p:cNvPr id="6" name="065 L05_A02">
            <a:hlinkClick r:id="" action="ppaction://media"/>
            <a:extLst>
              <a:ext uri="{FF2B5EF4-FFF2-40B4-BE49-F238E27FC236}">
                <a16:creationId xmlns:a16="http://schemas.microsoft.com/office/drawing/2014/main" id="{6F972D3E-7CB6-4E2E-9607-57BDBF0AE7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23339" y="16367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43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5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9AF7B3E-58A6-4CFF-A8A7-CF6CEF6C6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4031" y="0"/>
            <a:ext cx="8347970" cy="2458582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178B498-FF87-4C3D-A359-B1F3DA469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2875" y="2379216"/>
            <a:ext cx="8379126" cy="4376277"/>
          </a:xfrm>
          <a:prstGeom prst="rect">
            <a:avLst/>
          </a:prstGeom>
        </p:spPr>
      </p:pic>
      <p:pic>
        <p:nvPicPr>
          <p:cNvPr id="4" name="065 L05_A02">
            <a:hlinkClick r:id="" action="ppaction://media"/>
            <a:extLst>
              <a:ext uri="{FF2B5EF4-FFF2-40B4-BE49-F238E27FC236}">
                <a16:creationId xmlns:a16="http://schemas.microsoft.com/office/drawing/2014/main" id="{F8CCD44C-51E3-45BC-A842-CF12246E50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36285" y="349527"/>
            <a:ext cx="487363" cy="48736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5FBF720-AB08-4CA9-B2EA-C8398EBA3AC4}"/>
              </a:ext>
            </a:extLst>
          </p:cNvPr>
          <p:cNvSpPr txBox="1"/>
          <p:nvPr/>
        </p:nvSpPr>
        <p:spPr>
          <a:xfrm>
            <a:off x="1945404" y="1044625"/>
            <a:ext cx="669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2.05</a:t>
            </a:r>
          </a:p>
        </p:txBody>
      </p:sp>
    </p:spTree>
    <p:extLst>
      <p:ext uri="{BB962C8B-B14F-4D97-AF65-F5344CB8AC3E}">
        <p14:creationId xmlns:p14="http://schemas.microsoft.com/office/powerpoint/2010/main" val="268007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5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C95C0B4-A921-F56C-95C0-8BE9A99BABC0}"/>
              </a:ext>
            </a:extLst>
          </p:cNvPr>
          <p:cNvSpPr txBox="1"/>
          <p:nvPr/>
        </p:nvSpPr>
        <p:spPr>
          <a:xfrm>
            <a:off x="0" y="0"/>
            <a:ext cx="12191999" cy="6610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7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Лексический минимум по теме: Отпуск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7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Виды отдыха: отпуск (взять отпуск), каникулы (летние/зимние), путешествие, поездка, командировка, круиз, поход.</a:t>
            </a:r>
            <a:endParaRPr lang="cs-CZ" sz="17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7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Жильё: гостиница, отель (пять звёзд), хостел, апартаменты, база отдыха, палатка.</a:t>
            </a:r>
            <a:endParaRPr lang="cs-CZ" sz="17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7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Транспорт: рейс (прямой/пересадочный), терминал, выход (гейт), лоукостер, купе, плацкарт, прокат авто (каршеринг).</a:t>
            </a:r>
            <a:endParaRPr lang="cs-CZ" sz="17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7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Документы: виза (оформить визу), загранпаспорт, страховка, бронь (подтверждение бронирования), посадочный талон.</a:t>
            </a:r>
            <a:endParaRPr lang="cs-CZ" sz="17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7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Планирование: планировать/запланировать, бронировать/забронировать (номер, столик), заказывать/заказать (билеты).</a:t>
            </a:r>
            <a:endParaRPr lang="cs-CZ" sz="17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7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Сборы: собирать/собрать (вещи, чемодан), упаковывать/упаковать.</a:t>
            </a:r>
            <a:endParaRPr lang="cs-CZ" sz="17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7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Процесс: отправляться/отправиться, добираться/добраться (до аэропорта), останавливаться/остановиться (в отеле), осматривать/осмотреть (достопримечательности).</a:t>
            </a:r>
            <a:endParaRPr lang="cs-CZ" sz="17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7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Впечатления: наслаждаться отдыхом, загорать/позагорать, купаться, отдыхать/отдохнуть «дикарём» (в палатках).</a:t>
            </a:r>
            <a:endParaRPr lang="cs-CZ" sz="17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7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Качество: незабываемый, потрясающий, роскошный, бюджетный, разочаровывающий.</a:t>
            </a:r>
            <a:endParaRPr lang="cs-CZ" sz="17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7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Тип: активный (отдых), экскурсионный, пляжный, заграничный.</a:t>
            </a:r>
            <a:endParaRPr lang="cs-CZ" sz="17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7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Устойчивые выражения: Всё включено (All </a:t>
            </a:r>
            <a:r>
              <a:rPr lang="ru-RU" sz="17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inclusive</a:t>
            </a:r>
            <a:r>
              <a:rPr lang="ru-RU" sz="17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), горящая путёвка = дешевый тур, купленный незадолго до выезда, бархатный сезон = отдых в сентябре, когда уже не жарко, но море теплое, сменить обстановку = уехать куда-то, чтобы отвлечься от рутины.</a:t>
            </a:r>
            <a:endParaRPr lang="cs-CZ" sz="17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766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359168C0-53E9-0871-EF86-CF9137272902}"/>
              </a:ext>
            </a:extLst>
          </p:cNvPr>
          <p:cNvSpPr txBox="1"/>
          <p:nvPr/>
        </p:nvSpPr>
        <p:spPr>
          <a:xfrm>
            <a:off x="1003738" y="1221938"/>
            <a:ext cx="1043151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000" b="1" dirty="0">
                <a:latin typeface="Arial" panose="020B0604020202020204" pitchFamily="34" charset="0"/>
                <a:cs typeface="Arial" panose="020B0604020202020204" pitchFamily="34" charset="0"/>
              </a:rPr>
              <a:t>Переведите на русский язык:</a:t>
            </a:r>
          </a:p>
          <a:p>
            <a:endParaRPr lang="bg-BG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Chtěl bych si rezervovat dva dvoulůžkové pokoje na tři dny od 5. září.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Zapomněl jsem powerbanku, nabíječku, bezdrátová sluchátka, koloběžku, stativ, krosnu a občanku.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Ukažte, prosím, váš pas.  Je to Vaše ledvinka?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Náš pokoj je ve třetím patře.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Potřeboval bych vyžehlit oblek.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Obraťte se na pokojskou.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Pane recepční, kde je směnárna?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Prosím vás, dejte mi dva pohledy, dvě obálky a čtyři známky.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Za hodinu odjíždíme, můžete nám objednat taxi?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 Vlak do Petrohradu odjíždí ze třetího nástupiště každý den v 19 hodin.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 Vyplňte celní prohlášení.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 Dejte si kufry do úschovny a počkejte na mě v čekárně.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836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2CBC3C-F46A-4636-82A9-F1D189A19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223" y="2630911"/>
            <a:ext cx="10364451" cy="1596177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отпуск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32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D829E48-530B-4C57-8AA9-98F8D9D6942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4543" t="16316" r="4396" b="9374"/>
          <a:stretch/>
        </p:blipFill>
        <p:spPr>
          <a:xfrm>
            <a:off x="0" y="0"/>
            <a:ext cx="5930283" cy="6843683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B1ECF36-8E4F-4B84-BCC0-83D01BB40E8B}"/>
              </a:ext>
            </a:extLst>
          </p:cNvPr>
          <p:cNvSpPr txBox="1"/>
          <p:nvPr/>
        </p:nvSpPr>
        <p:spPr>
          <a:xfrm>
            <a:off x="6560598" y="1491449"/>
            <a:ext cx="4909352" cy="101566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/>
              <a:t>Что собираются делать во время отпуска эти люди? Дополните, что еще они, по вашему мнению будут делать летом.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740472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B19291B-F20F-467E-81C8-F0A184031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6838" y="0"/>
            <a:ext cx="4415161" cy="331538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7080F31-4E49-4FF4-8A10-78D4FF3D55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931" y="2732274"/>
            <a:ext cx="4731165" cy="314918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AD33309-C131-4CAC-B89A-9DB2B6A490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609" y="4520845"/>
            <a:ext cx="3777494" cy="233715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BC05827-1558-41E0-AF77-B94E9166EA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" y="1610"/>
            <a:ext cx="5238750" cy="333375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6CAFEB9-6194-4B8B-B566-DC60C809C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7" y="3585168"/>
            <a:ext cx="5238750" cy="333375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5349D8C-D5F5-45C4-97E3-477E8B7B583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484" r="6019" b="7315"/>
          <a:stretch/>
        </p:blipFill>
        <p:spPr>
          <a:xfrm>
            <a:off x="4483223" y="0"/>
            <a:ext cx="3471169" cy="2732273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05AE290E-AF4E-4F12-8C5C-331FF3CF63FF}"/>
              </a:ext>
            </a:extLst>
          </p:cNvPr>
          <p:cNvSpPr txBox="1"/>
          <p:nvPr/>
        </p:nvSpPr>
        <p:spPr>
          <a:xfrm>
            <a:off x="1272251" y="35511"/>
            <a:ext cx="7013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Какой вид отдыха вам больше нравится? Почему?</a:t>
            </a:r>
            <a:endParaRPr lang="cs-CZ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433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0B85909-C1E1-1659-CD8D-9FEEFE0700B4}"/>
              </a:ext>
            </a:extLst>
          </p:cNvPr>
          <p:cNvSpPr txBox="1"/>
          <p:nvPr/>
        </p:nvSpPr>
        <p:spPr>
          <a:xfrm>
            <a:off x="36787" y="78826"/>
            <a:ext cx="12023833" cy="6394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950" b="1" dirty="0">
                <a:latin typeface="Arial" panose="020B0604020202020204" pitchFamily="34" charset="0"/>
                <a:cs typeface="Arial" panose="020B0604020202020204" pitchFamily="34" charset="0"/>
              </a:rPr>
              <a:t>Отпуск и каникулы</a:t>
            </a:r>
          </a:p>
          <a:p>
            <a:pPr algn="just"/>
            <a:r>
              <a:rPr lang="ru-RU" sz="1950" dirty="0">
                <a:latin typeface="Arial" panose="020B0604020202020204" pitchFamily="34" charset="0"/>
                <a:cs typeface="Arial" panose="020B0604020202020204" pitchFamily="34" charset="0"/>
              </a:rPr>
              <a:t>Отпуск играет важную роль в жизни современного человека, потому что он помогает восстановить силы и сменить обстановку. Многие люди заранее планируют свой отдых: выбирают направление, покупают билеты и бронируют гостиницу. Однако есть и те, кто предпочитает спонтанные путешествия, так как считает их более интересными и насыщенными. Несколько лет назад я провёл отпуск на море. Я поехал туда вместе с друзьями, и мы сняли небольшую квартиру недалеко от пляжа. Днём мы купались, загорали и иногда занимались водными видами спорта, а вечером гуляли по городу, пробовали местную кухню и знакомились с новыми людьми. Хотя поездка была недорогой, она оставила у меня очень яркие впечатления. С другой стороны, некоторые люди не любят пассивный отдых. Они выбирают активные каникулы: ходят в горы, ездят на велосипеде или путешествуют по разным городам. Такой отдых может быть более утомительным, но он даёт возможность увидеть больше интересных мест и получить уникальный опыт. Зимой популярны поездки на горнолыжные курорты. Там можно кататься на лыжах или сноуборде, а также наслаждаться красивой природой. Тем не менее, такие поездки часто стоят дорого, поэтому не все могут позволить себе такой вид отдыха. У студентов обычно каникулы несколько раз в год. Некоторые из них используют это время, чтобы путешествовать или навестить родственников, а другие предпочитают работать и зарабатывать деньги. Кроме того, всё больше студентов выбирают образовательные поездки, например языковые курсы за границей, чтобы совместить отдых и учёбу. В будущем я хотел бы поехать в другую страну, чтобы лучше узнать её культуру и традиции. Я думаю, что идеальный отпуск должен быть хорошо организован, но при этом оставлять место для спонтанности. Именно такие моменты часто становятся самыми запоминающимися.</a:t>
            </a:r>
            <a:endParaRPr lang="cs-CZ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874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7B98C62-18B5-E271-B194-6C353B3F8638}"/>
              </a:ext>
            </a:extLst>
          </p:cNvPr>
          <p:cNvSpPr txBox="1"/>
          <p:nvPr/>
        </p:nvSpPr>
        <p:spPr>
          <a:xfrm>
            <a:off x="131378" y="316010"/>
            <a:ext cx="11666483" cy="6074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Вопросы для беседы: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 считаете отпуск необходимостью или роскошью? Лучше путешествовать часто и дёшево или редко, но комфортно? Вы предпочитаете планировать отпуск или действовать спонтанно? Поехать в отпуск одному — это свобода или одиночество?</a:t>
            </a:r>
          </a:p>
          <a:p>
            <a:pPr marL="342900" indent="-342900" algn="just"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Стоит ли брать кредит ради путешествия? Лучше потратить деньги на отпуск или сохранить их на будущее? Дорогой отпуск = хороший отпуск? </a:t>
            </a:r>
          </a:p>
          <a:p>
            <a:pPr marL="342900" indent="-342900" algn="just"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Туристы вытесняют местных и разрушают города или наоборот помогают экономике? Нужно ли ограничивать количество туристов в популярных местах? Должны ли туристы адаптироваться к культуре страны или вести себя как дома?</a:t>
            </a:r>
          </a:p>
          <a:p>
            <a:pPr marL="342900" indent="-342900" algn="just"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Путешествия ради фотографий в соцсетях, нормально ли это? Можно ли считать поездку успешной, если нет хороших фото? Гаджеты помогают или мешают отдыхать? </a:t>
            </a:r>
          </a:p>
          <a:p>
            <a:pPr marL="342900" indent="-342900" algn="just"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Стоит ли летать реже, т.к. путешествия вредят экологии? Экотуризм — реальное решение или просто модный тренд? Что этичнее, жить в отеле или снимать жильё у местных?</a:t>
            </a:r>
          </a:p>
          <a:p>
            <a:pPr marL="342900" indent="-342900" algn="just"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Что лучше для студента, отдыхать или работать во время каникул? Стоит ли тратить каникулы на учёбу (курсы, языки)? Gap year — полезный опыт или потеря времени?</a:t>
            </a:r>
          </a:p>
          <a:p>
            <a:pPr marL="342900" indent="-342900" algn="just"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Можно ли считать человека неинтересным, если он не любит путешествовать? Лучше путешествовать или узнавать мир через книги и фильмы? Есть ли смысл возвращаться в одно и то же место несколько раз?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582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21B40B7-3E77-F4E3-B534-B88F941223C4}"/>
              </a:ext>
            </a:extLst>
          </p:cNvPr>
          <p:cNvSpPr txBox="1"/>
          <p:nvPr/>
        </p:nvSpPr>
        <p:spPr>
          <a:xfrm>
            <a:off x="0" y="251207"/>
            <a:ext cx="12192000" cy="6355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850" b="1" dirty="0"/>
              <a:t>Аня: </a:t>
            </a:r>
            <a:r>
              <a:rPr lang="ru-RU" sz="1850" dirty="0"/>
              <a:t>Ну что, тебе нравится этот отель? Я, если честно, выбирала его по отзывам и рейтингу, почти 9 из 10.</a:t>
            </a:r>
          </a:p>
          <a:p>
            <a:pPr>
              <a:buNone/>
            </a:pPr>
            <a:r>
              <a:rPr lang="ru-RU" sz="1850" b="1" dirty="0"/>
              <a:t>Максим: </a:t>
            </a:r>
            <a:r>
              <a:rPr lang="ru-RU" sz="1850" dirty="0"/>
              <a:t>Да, в целом нормально. Локация вообще отличная, до пляжа пять минут пешком. Но номер мог бы быть побольше.</a:t>
            </a:r>
          </a:p>
          <a:p>
            <a:pPr>
              <a:buNone/>
            </a:pPr>
            <a:r>
              <a:rPr lang="ru-RU" sz="1850" b="1" dirty="0"/>
              <a:t>Аня: </a:t>
            </a:r>
            <a:r>
              <a:rPr lang="ru-RU" sz="1850" dirty="0"/>
              <a:t>Согласна. Зато у нас есть балкон и вид на море, это прямо плюс. Ты видел, сколько это стоило в высокий сезон?</a:t>
            </a:r>
          </a:p>
          <a:p>
            <a:pPr>
              <a:buNone/>
            </a:pPr>
            <a:r>
              <a:rPr lang="ru-RU" sz="1850" b="1" dirty="0"/>
              <a:t>Максим: </a:t>
            </a:r>
            <a:r>
              <a:rPr lang="ru-RU" sz="1850" dirty="0"/>
              <a:t>Да, цены сейчас вообще космос. Хорошо, что мы забронировали заранее и поймали скидку.</a:t>
            </a:r>
          </a:p>
          <a:p>
            <a:pPr>
              <a:buNone/>
            </a:pPr>
            <a:r>
              <a:rPr lang="ru-RU" sz="1850" b="1" dirty="0"/>
              <a:t>Аня: </a:t>
            </a:r>
            <a:r>
              <a:rPr lang="ru-RU" sz="1850" dirty="0"/>
              <a:t>Кстати, ты уже подключился к вайфаю? У меня что-то постоянно вылетает.</a:t>
            </a:r>
          </a:p>
          <a:p>
            <a:pPr>
              <a:buNone/>
            </a:pPr>
            <a:r>
              <a:rPr lang="ru-RU" sz="1850" b="1" dirty="0"/>
              <a:t>Максим: </a:t>
            </a:r>
            <a:r>
              <a:rPr lang="ru-RU" sz="1850" dirty="0"/>
              <a:t>Да, но он тут слабый.</a:t>
            </a:r>
          </a:p>
          <a:p>
            <a:pPr>
              <a:buNone/>
            </a:pPr>
            <a:r>
              <a:rPr lang="ru-RU" sz="1850" b="1" dirty="0"/>
              <a:t>Аня: </a:t>
            </a:r>
            <a:r>
              <a:rPr lang="ru-RU" sz="1850" dirty="0"/>
              <a:t>Слушай, какие у нас планы на сегодня? Может, возьмём экскурсию или просто </a:t>
            </a:r>
            <a:r>
              <a:rPr lang="ru-RU" sz="1850" dirty="0" err="1"/>
              <a:t>чиллить</a:t>
            </a:r>
            <a:r>
              <a:rPr lang="ru-RU" sz="1850" dirty="0"/>
              <a:t> на пляже?</a:t>
            </a:r>
          </a:p>
          <a:p>
            <a:pPr>
              <a:buNone/>
            </a:pPr>
            <a:r>
              <a:rPr lang="ru-RU" sz="1850" b="1" dirty="0"/>
              <a:t>Максим: </a:t>
            </a:r>
            <a:r>
              <a:rPr lang="ru-RU" sz="1850" dirty="0"/>
              <a:t>Я бы сначала отдохнул. Вчера был насыщенный день: перелёт, трансфер… Хочется просто полежать.</a:t>
            </a:r>
          </a:p>
          <a:p>
            <a:pPr>
              <a:buNone/>
            </a:pPr>
            <a:r>
              <a:rPr lang="ru-RU" sz="1850" b="1" dirty="0"/>
              <a:t>Аня: </a:t>
            </a:r>
            <a:r>
              <a:rPr lang="ru-RU" sz="1850" dirty="0"/>
              <a:t>Ясно. Но я нашла в приложении классную экскурсию, поездка на водопады. Там ещё фотки крутые получаются.</a:t>
            </a:r>
          </a:p>
          <a:p>
            <a:pPr>
              <a:buNone/>
            </a:pPr>
            <a:r>
              <a:rPr lang="ru-RU" sz="1850" b="1" dirty="0"/>
              <a:t>Максим: </a:t>
            </a:r>
            <a:r>
              <a:rPr lang="ru-RU" sz="1850" dirty="0"/>
              <a:t>Звучит неплохо. А сколько стоит?</a:t>
            </a:r>
          </a:p>
          <a:p>
            <a:pPr>
              <a:buNone/>
            </a:pPr>
            <a:r>
              <a:rPr lang="ru-RU" sz="1850" b="1" dirty="0"/>
              <a:t>Аня: </a:t>
            </a:r>
            <a:r>
              <a:rPr lang="ru-RU" sz="1850" dirty="0"/>
              <a:t>Около 40 евро с человека, включая трансфер и гида.</a:t>
            </a:r>
          </a:p>
          <a:p>
            <a:pPr>
              <a:buNone/>
            </a:pPr>
            <a:r>
              <a:rPr lang="ru-RU" sz="1850" b="1" dirty="0"/>
              <a:t>Максим: </a:t>
            </a:r>
            <a:r>
              <a:rPr lang="ru-RU" sz="1850" dirty="0"/>
              <a:t>Ну, это ещё нормально. Давай, может, завтра поедем? Сегодня реально хочется отдохнуть.</a:t>
            </a:r>
          </a:p>
          <a:p>
            <a:pPr>
              <a:buNone/>
            </a:pPr>
            <a:r>
              <a:rPr lang="ru-RU" sz="1850" b="1" dirty="0"/>
              <a:t>Аня: </a:t>
            </a:r>
            <a:r>
              <a:rPr lang="ru-RU" sz="1850" dirty="0"/>
              <a:t>Ладно, договорились. Тогда давай закажем что-нибудь в номер? Я не хочу сейчас идти в ресторан.</a:t>
            </a:r>
          </a:p>
          <a:p>
            <a:pPr>
              <a:buNone/>
            </a:pPr>
            <a:r>
              <a:rPr lang="ru-RU" sz="1850" b="1" dirty="0"/>
              <a:t>Максим: </a:t>
            </a:r>
            <a:r>
              <a:rPr lang="ru-RU" sz="1850" dirty="0"/>
              <a:t>Да, давай через сервис доставки. Или у них есть рум-сервис?</a:t>
            </a:r>
          </a:p>
          <a:p>
            <a:pPr>
              <a:buNone/>
            </a:pPr>
            <a:r>
              <a:rPr lang="ru-RU" sz="1850" b="1" dirty="0"/>
              <a:t>Аня: </a:t>
            </a:r>
            <a:r>
              <a:rPr lang="ru-RU" sz="1850" dirty="0"/>
              <a:t>Есть, но дороже. Я лучше закажу через приложение, так быстрее и дешевле.</a:t>
            </a:r>
          </a:p>
          <a:p>
            <a:pPr>
              <a:buNone/>
            </a:pPr>
            <a:r>
              <a:rPr lang="ru-RU" sz="1850" b="1" dirty="0"/>
              <a:t>Максим: </a:t>
            </a:r>
            <a:r>
              <a:rPr lang="ru-RU" sz="1850" dirty="0"/>
              <a:t>Отлично. И ещё, давай вечером сходим куда-нибудь? Может, найдём бар с живой музыкой.</a:t>
            </a:r>
          </a:p>
          <a:p>
            <a:pPr>
              <a:buNone/>
            </a:pPr>
            <a:r>
              <a:rPr lang="ru-RU" sz="1850" b="1" dirty="0"/>
              <a:t>Аня: </a:t>
            </a:r>
            <a:r>
              <a:rPr lang="ru-RU" sz="1850" dirty="0"/>
              <a:t>Я только за! Я как раз сохранила пару мест в картах.</a:t>
            </a:r>
          </a:p>
          <a:p>
            <a:pPr>
              <a:buNone/>
            </a:pPr>
            <a:r>
              <a:rPr lang="ru-RU" sz="1850" b="1" dirty="0"/>
              <a:t>Максим: </a:t>
            </a:r>
            <a:r>
              <a:rPr lang="ru-RU" sz="1850" dirty="0"/>
              <a:t>Вот это ты подготовилась!</a:t>
            </a:r>
          </a:p>
          <a:p>
            <a:pPr>
              <a:buNone/>
            </a:pPr>
            <a:r>
              <a:rPr lang="ru-RU" sz="1850" b="1" dirty="0"/>
              <a:t>Аня: </a:t>
            </a:r>
            <a:r>
              <a:rPr lang="ru-RU" sz="1850" dirty="0"/>
              <a:t>Конечно! Я же люблю, когда отпуск не просто отдых, а ещё и впечатления.</a:t>
            </a:r>
          </a:p>
          <a:p>
            <a:pPr>
              <a:buNone/>
            </a:pPr>
            <a:r>
              <a:rPr lang="ru-RU" sz="1850" b="1" dirty="0"/>
              <a:t>Максим: </a:t>
            </a:r>
            <a:r>
              <a:rPr lang="ru-RU" sz="1850" dirty="0"/>
              <a:t>Главное — не перегрузить себя планами. Всё-таки мы приехали отдыхать.</a:t>
            </a:r>
          </a:p>
          <a:p>
            <a:pPr>
              <a:buNone/>
            </a:pPr>
            <a:r>
              <a:rPr lang="ru-RU" sz="1850" b="1" dirty="0"/>
              <a:t>Аня: </a:t>
            </a:r>
            <a:r>
              <a:rPr lang="ru-RU" sz="1850" dirty="0"/>
              <a:t>Согласна. Я за </a:t>
            </a:r>
            <a:r>
              <a:rPr lang="ru-RU" sz="1850" dirty="0">
                <a:latin typeface="Arial" panose="020B0604020202020204" pitchFamily="34" charset="0"/>
                <a:cs typeface="Arial" panose="020B0604020202020204" pitchFamily="34" charset="0"/>
              </a:rPr>
              <a:t>баланс</a:t>
            </a:r>
            <a:r>
              <a:rPr lang="ru-RU" sz="1850" dirty="0"/>
              <a:t>: немного активностей и немного «ничегонеделания».</a:t>
            </a:r>
          </a:p>
        </p:txBody>
      </p:sp>
    </p:spTree>
    <p:extLst>
      <p:ext uri="{BB962C8B-B14F-4D97-AF65-F5344CB8AC3E}">
        <p14:creationId xmlns:p14="http://schemas.microsoft.com/office/powerpoint/2010/main" val="2832093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7E47509-DC0C-47D4-8770-E59466D44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1172"/>
            <a:ext cx="7232342" cy="4830978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14C141B-D350-4C3E-AD3E-56E58FB4FA7C}"/>
              </a:ext>
            </a:extLst>
          </p:cNvPr>
          <p:cNvSpPr txBox="1"/>
          <p:nvPr/>
        </p:nvSpPr>
        <p:spPr>
          <a:xfrm>
            <a:off x="7803472" y="1518082"/>
            <a:ext cx="3906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Что Вы обычно берете с собой в отпуск?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225683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EFBE26C-0AC2-9810-595E-A90242D59D19}"/>
              </a:ext>
            </a:extLst>
          </p:cNvPr>
          <p:cNvSpPr txBox="1"/>
          <p:nvPr/>
        </p:nvSpPr>
        <p:spPr>
          <a:xfrm>
            <a:off x="656896" y="450684"/>
            <a:ext cx="10878207" cy="5956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900" u="sng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Обратите внимание, как употребляется русское </a:t>
            </a:r>
            <a:r>
              <a:rPr lang="ru-RU" sz="1900" b="1" u="sng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ЕСЛИ / ЛИ</a:t>
            </a:r>
            <a:endParaRPr lang="cs-CZ" sz="19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360680" algn="l"/>
                <a:tab pos="457200" algn="l"/>
              </a:tabLst>
            </a:pP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Не знаю, </a:t>
            </a:r>
            <a:r>
              <a:rPr lang="ru-RU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есть ли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в этом </a:t>
            </a:r>
            <a:r>
              <a:rPr lang="ru-RU" sz="19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Airbnb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капсульная кофемашина. — </a:t>
            </a:r>
            <a:r>
              <a:rPr lang="ru-RU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Если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она там есть, </a:t>
            </a:r>
            <a:r>
              <a:rPr lang="ru-RU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то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утром сделаем эспрессо. </a:t>
            </a:r>
            <a:r>
              <a:rPr lang="pl-PL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A: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Nevím, jestli je v tomhle Airbnb kávovar na kapsle. 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B: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Pokud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tam kávovar je, 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tak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si ráno uděláme espresso.</a:t>
            </a:r>
            <a:r>
              <a:rPr lang="pl-PL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  <a:endParaRPr lang="cs-CZ" sz="19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360680" algn="l"/>
                <a:tab pos="457200" algn="l"/>
              </a:tabLst>
            </a:pP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Понятия не имею, </a:t>
            </a:r>
            <a:r>
              <a:rPr lang="ru-RU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включает ли 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этот дешевый рейс ручную кладь. </a:t>
            </a:r>
            <a:r>
              <a:rPr lang="ru-RU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Если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билет включает ручную кладь, </a:t>
            </a:r>
            <a:r>
              <a:rPr lang="ru-RU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то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нам не придется доплачивать. (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A: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Netuším, jestli tenhle levný let zahrnuje i příruční zavazadlo. 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B: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Jestli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letenka zahrnuje příruční zavazadlo, 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tak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si nemusíme připlácet.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  <a:endParaRPr lang="cs-CZ" sz="19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360680" algn="l"/>
                <a:tab pos="457200" algn="l"/>
              </a:tabLst>
            </a:pP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Я не уверен, </a:t>
            </a:r>
            <a:r>
              <a:rPr lang="ru-RU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поймаю ли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я в этом кемпинге 5G. </a:t>
            </a:r>
            <a:r>
              <a:rPr lang="ru-RU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Если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там будет 5G, </a:t>
            </a:r>
            <a:r>
              <a:rPr lang="ru-RU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то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я смогу вечером поработать удаленно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A: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Nejsem si jistý, jestli v tomhle kempu chytím signál 5G. 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B: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Pokud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tam bude 5G signál, 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tak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můžu večer pracovat na dálku.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  <a:endParaRPr lang="cs-CZ" sz="19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360680" algn="l"/>
                <a:tab pos="457200" algn="l"/>
              </a:tabLst>
            </a:pP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Не знаю, </a:t>
            </a:r>
            <a:r>
              <a:rPr lang="ru-RU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есть ли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тут неподалеку станция </a:t>
            </a:r>
            <a:r>
              <a:rPr lang="ru-RU" sz="19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байкшеринга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  <a:r>
              <a:rPr lang="ru-RU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Если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там есть станция, </a:t>
            </a:r>
            <a:r>
              <a:rPr lang="ru-RU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то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доедем до реки на великах. </a:t>
            </a:r>
            <a:r>
              <a:rPr lang="pl-PL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A: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Nevím, jestli je kousek odtud stanice sdílených kol. 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B: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Jestli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je tam stanice, 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tak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dojedeme k řece na kolech.</a:t>
            </a:r>
            <a:r>
              <a:rPr lang="pl-PL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  <a:endParaRPr lang="cs-CZ" sz="19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360680" algn="l"/>
                <a:tab pos="457200" algn="l"/>
              </a:tabLst>
            </a:pP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Не знаю, </a:t>
            </a:r>
            <a:r>
              <a:rPr lang="ru-RU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работает ли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этот цифровой пропуск офлайн без интернета.  </a:t>
            </a:r>
            <a:r>
              <a:rPr lang="ru-RU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Если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он работает офлайн, </a:t>
            </a:r>
            <a:r>
              <a:rPr lang="ru-RU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то</a:t>
            </a:r>
            <a:r>
              <a:rPr lang="ru-RU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мы спокойно покажем его на входе. (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A: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Nevím, jestli tenhle digitální pas funguje i </a:t>
            </a:r>
            <a:r>
              <a:rPr lang="cs-CZ" sz="19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offline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bez internetu. 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B: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Pokud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ten pas funguje </a:t>
            </a:r>
            <a:r>
              <a:rPr lang="cs-CZ" sz="19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offline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 </a:t>
            </a:r>
            <a:r>
              <a:rPr lang="cs-CZ" sz="19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tak</a:t>
            </a:r>
            <a:r>
              <a:rPr lang="cs-CZ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ho v klidu ukážeme u vstupu.</a:t>
            </a:r>
            <a:r>
              <a:rPr lang="pl-PL" sz="19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  <a:endParaRPr lang="cs-CZ" sz="19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492102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TM04033925[[fn=Kapka]]</Template>
  <TotalTime>200</TotalTime>
  <Words>1761</Words>
  <Application>Microsoft Office PowerPoint</Application>
  <PresentationFormat>Širokoúhlá obrazovka</PresentationFormat>
  <Paragraphs>79</Paragraphs>
  <Slides>15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Arial</vt:lpstr>
      <vt:lpstr>Tw Cen MT</vt:lpstr>
      <vt:lpstr>Kapka</vt:lpstr>
      <vt:lpstr>Jazyková cvičení II</vt:lpstr>
      <vt:lpstr>отпуск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Jazyková cvičení II</dc:title>
  <dc:creator>Veronika</dc:creator>
  <cp:lastModifiedBy>Veronika SN</cp:lastModifiedBy>
  <cp:revision>12</cp:revision>
  <dcterms:created xsi:type="dcterms:W3CDTF">2019-12-04T13:36:47Z</dcterms:created>
  <dcterms:modified xsi:type="dcterms:W3CDTF">2026-04-30T15:17:17Z</dcterms:modified>
</cp:coreProperties>
</file>