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3" d="100"/>
          <a:sy n="83" d="100"/>
        </p:scale>
        <p:origin x="658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smtClean="0"/>
              <a:t>Kliknutím můžete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D1A75C-7D93-491F-96BA-C906AB91AD0A}" type="datetimeFigureOut">
              <a:rPr lang="cs-CZ" smtClean="0"/>
              <a:t>18.11.2018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470D4F-AD13-4729-AE44-4D4FF71E449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792226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D1A75C-7D93-491F-96BA-C906AB91AD0A}" type="datetimeFigureOut">
              <a:rPr lang="cs-CZ" smtClean="0"/>
              <a:t>18.11.2018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470D4F-AD13-4729-AE44-4D4FF71E449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90171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D1A75C-7D93-491F-96BA-C906AB91AD0A}" type="datetimeFigureOut">
              <a:rPr lang="cs-CZ" smtClean="0"/>
              <a:t>18.11.2018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470D4F-AD13-4729-AE44-4D4FF71E449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887882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D1A75C-7D93-491F-96BA-C906AB91AD0A}" type="datetimeFigureOut">
              <a:rPr lang="cs-CZ" smtClean="0"/>
              <a:t>18.11.2018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470D4F-AD13-4729-AE44-4D4FF71E449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023366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D1A75C-7D93-491F-96BA-C906AB91AD0A}" type="datetimeFigureOut">
              <a:rPr lang="cs-CZ" smtClean="0"/>
              <a:t>18.11.2018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470D4F-AD13-4729-AE44-4D4FF71E449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489304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D1A75C-7D93-491F-96BA-C906AB91AD0A}" type="datetimeFigureOut">
              <a:rPr lang="cs-CZ" smtClean="0"/>
              <a:t>18.11.2018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470D4F-AD13-4729-AE44-4D4FF71E449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657162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D1A75C-7D93-491F-96BA-C906AB91AD0A}" type="datetimeFigureOut">
              <a:rPr lang="cs-CZ" smtClean="0"/>
              <a:t>18.11.2018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470D4F-AD13-4729-AE44-4D4FF71E449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365372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D1A75C-7D93-491F-96BA-C906AB91AD0A}" type="datetimeFigureOut">
              <a:rPr lang="cs-CZ" smtClean="0"/>
              <a:t>18.11.2018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470D4F-AD13-4729-AE44-4D4FF71E449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299125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D1A75C-7D93-491F-96BA-C906AB91AD0A}" type="datetimeFigureOut">
              <a:rPr lang="cs-CZ" smtClean="0"/>
              <a:t>18.11.2018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470D4F-AD13-4729-AE44-4D4FF71E449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075023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D1A75C-7D93-491F-96BA-C906AB91AD0A}" type="datetimeFigureOut">
              <a:rPr lang="cs-CZ" smtClean="0"/>
              <a:t>18.11.2018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470D4F-AD13-4729-AE44-4D4FF71E449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157319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D1A75C-7D93-491F-96BA-C906AB91AD0A}" type="datetimeFigureOut">
              <a:rPr lang="cs-CZ" smtClean="0"/>
              <a:t>18.11.2018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470D4F-AD13-4729-AE44-4D4FF71E449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670008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D1A75C-7D93-491F-96BA-C906AB91AD0A}" type="datetimeFigureOut">
              <a:rPr lang="cs-CZ" smtClean="0"/>
              <a:t>18.11.2018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470D4F-AD13-4729-AE44-4D4FF71E449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555610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259292" y="116633"/>
            <a:ext cx="7886700" cy="1325563"/>
          </a:xfrm>
        </p:spPr>
        <p:txBody>
          <a:bodyPr/>
          <a:lstStyle/>
          <a:p>
            <a:pPr algn="ctr"/>
            <a:r>
              <a:rPr lang="cs-CZ" b="1" dirty="0"/>
              <a:t>P</a:t>
            </a:r>
            <a:r>
              <a:rPr lang="cs-CZ" b="1" dirty="0" smtClean="0"/>
              <a:t>avel Čech – Velká knižní záhada</a:t>
            </a:r>
            <a:r>
              <a:rPr lang="cs-CZ" dirty="0" smtClean="0"/>
              <a:t>, nakladatelství </a:t>
            </a:r>
            <a:r>
              <a:rPr lang="cs-CZ" dirty="0" err="1" smtClean="0"/>
              <a:t>Petrkov</a:t>
            </a:r>
            <a:endParaRPr lang="cs-CZ" dirty="0"/>
          </a:p>
        </p:txBody>
      </p:sp>
      <p:pic>
        <p:nvPicPr>
          <p:cNvPr id="2050" name="Picture 2" descr="http://2.bp.blogspot.com/-ppK3Js0P5Yo/VENNYGItBMI/AAAAAAAAFG0/FkxIh6u1QM0/s1600/velkazahada00.pn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259293" y="1622258"/>
            <a:ext cx="3562569" cy="5235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263881" y="2060849"/>
            <a:ext cx="3776661" cy="4128815"/>
          </a:xfrm>
        </p:spPr>
        <p:txBody>
          <a:bodyPr>
            <a:normAutofit/>
          </a:bodyPr>
          <a:lstStyle/>
          <a:p>
            <a:r>
              <a:rPr lang="cs-CZ" sz="3200" dirty="0"/>
              <a:t>O záhadě, kam se přemisťují postavy z ilustrací</a:t>
            </a:r>
          </a:p>
          <a:p>
            <a:endParaRPr lang="cs-CZ" sz="3200" dirty="0"/>
          </a:p>
          <a:p>
            <a:pPr marL="0" indent="0">
              <a:buNone/>
            </a:pPr>
            <a:r>
              <a:rPr lang="cs-CZ" sz="3200" dirty="0"/>
              <a:t>Video: http://www.petrkov.cz/velka-knizni-zahada</a:t>
            </a:r>
          </a:p>
        </p:txBody>
      </p:sp>
    </p:spTree>
    <p:extLst>
      <p:ext uri="{BB962C8B-B14F-4D97-AF65-F5344CB8AC3E}">
        <p14:creationId xmlns:p14="http://schemas.microsoft.com/office/powerpoint/2010/main" val="975212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801513" y="864017"/>
            <a:ext cx="6720746" cy="5040559"/>
          </a:xfrm>
        </p:spPr>
      </p:pic>
      <p:sp>
        <p:nvSpPr>
          <p:cNvPr id="5" name="TextovéPole 4"/>
          <p:cNvSpPr txBox="1"/>
          <p:nvPr/>
        </p:nvSpPr>
        <p:spPr>
          <a:xfrm>
            <a:off x="1510621" y="137254"/>
            <a:ext cx="3865300" cy="72943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cs-CZ" sz="2600" dirty="0"/>
              <a:t>Na všech těch stránkách zažívá Kvído tolik dobrodružství, že ani nemá čas se najíst. Ale i kdyby ho měl, v jeho knížce toho k jídlu moc není. Jednou sice snědl slovo </a:t>
            </a:r>
            <a:r>
              <a:rPr lang="cs-CZ" sz="2600" i="1" dirty="0"/>
              <a:t>sýr</a:t>
            </a:r>
            <a:r>
              <a:rPr lang="cs-CZ" sz="2600" dirty="0"/>
              <a:t> ze strany devatenáct, ale písmenka mu pak dlouho ležela v žaludku a hlad měl ještě větší než předtím. </a:t>
            </a:r>
          </a:p>
          <a:p>
            <a:pPr algn="just"/>
            <a:endParaRPr lang="cs-CZ" sz="2600" dirty="0"/>
          </a:p>
          <a:p>
            <a:pPr algn="just"/>
            <a:r>
              <a:rPr lang="cs-CZ" sz="2600" dirty="0"/>
              <a:t>Stránka devadesát, na které je poslední ilustrace, má dokonce okousané rohy.</a:t>
            </a:r>
          </a:p>
        </p:txBody>
      </p:sp>
    </p:spTree>
    <p:extLst>
      <p:ext uri="{BB962C8B-B14F-4D97-AF65-F5344CB8AC3E}">
        <p14:creationId xmlns:p14="http://schemas.microsoft.com/office/powerpoint/2010/main" val="3373408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cs-CZ" sz="3600" i="1" dirty="0"/>
              <a:t>Jak se bude asi příběh dál vyvíjet? A proč?</a:t>
            </a:r>
          </a:p>
        </p:txBody>
      </p:sp>
    </p:spTree>
    <p:extLst>
      <p:ext uri="{BB962C8B-B14F-4D97-AF65-F5344CB8AC3E}">
        <p14:creationId xmlns:p14="http://schemas.microsoft.com/office/powerpoint/2010/main" val="47549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534521" y="188641"/>
            <a:ext cx="9133479" cy="1325563"/>
          </a:xfrm>
        </p:spPr>
        <p:txBody>
          <a:bodyPr>
            <a:noAutofit/>
          </a:bodyPr>
          <a:lstStyle/>
          <a:p>
            <a:pPr algn="ctr"/>
            <a:r>
              <a:rPr lang="cs-CZ" sz="3200" dirty="0"/>
              <a:t>Alfréd o Kvídovi dobře věděl. </a:t>
            </a:r>
            <a:br>
              <a:rPr lang="cs-CZ" sz="3200" dirty="0"/>
            </a:br>
            <a:r>
              <a:rPr lang="cs-CZ" sz="3200" dirty="0"/>
              <a:t>A jednou, když jakýsi knihovník zařadil knihu o Kvídovi do police hned vedle té jeho, zavětřil šanci.</a:t>
            </a: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538374" y="2372951"/>
            <a:ext cx="5125771" cy="3844328"/>
          </a:xfrm>
        </p:spPr>
      </p:pic>
    </p:spTree>
    <p:extLst>
      <p:ext uri="{BB962C8B-B14F-4D97-AF65-F5344CB8AC3E}">
        <p14:creationId xmlns:p14="http://schemas.microsoft.com/office/powerpoint/2010/main" val="4023940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524001" y="1"/>
            <a:ext cx="4175447" cy="6828795"/>
          </a:xfrm>
        </p:spPr>
        <p:txBody>
          <a:bodyPr>
            <a:normAutofit/>
          </a:bodyPr>
          <a:lstStyle/>
          <a:p>
            <a:r>
              <a:rPr lang="cs-CZ" sz="2800" dirty="0"/>
              <a:t>V noci se z knížky o kocourovi Alfrédovi ozvalo temné zamňoukání a zaprskání. Kdybyste knížku vytáhli, jako jsme to udělal já, a prohlédli si nějakou z ilustrací, byli byste asi překvapeni. Kocoura byste na nich nenašli. I myšáka Kvída byste v jeho knížce hledali marně. </a:t>
            </a:r>
            <a:br>
              <a:rPr lang="cs-CZ" sz="2800" dirty="0"/>
            </a:br>
            <a:r>
              <a:rPr lang="cs-CZ" sz="2800" dirty="0"/>
              <a:t/>
            </a:r>
            <a:br>
              <a:rPr lang="cs-CZ" sz="2800" dirty="0"/>
            </a:br>
            <a:r>
              <a:rPr lang="cs-CZ" sz="2800" dirty="0"/>
              <a:t>Zato byste na posledním obrázku objevily čtyři velké škrábance.</a:t>
            </a: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871356" y="1032150"/>
            <a:ext cx="6624737" cy="4968552"/>
          </a:xfrm>
        </p:spPr>
      </p:pic>
    </p:spTree>
    <p:extLst>
      <p:ext uri="{BB962C8B-B14F-4D97-AF65-F5344CB8AC3E}">
        <p14:creationId xmlns:p14="http://schemas.microsoft.com/office/powerpoint/2010/main" val="2633633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524000" y="692696"/>
            <a:ext cx="9144000" cy="616530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cs-CZ" sz="2800" dirty="0"/>
              <a:t>Začala největší honička v dějinách obrázkových knih.</a:t>
            </a:r>
          </a:p>
          <a:p>
            <a:pPr marL="0" indent="0" algn="ctr">
              <a:buNone/>
            </a:pPr>
            <a:r>
              <a:rPr lang="cs-CZ" sz="2800" dirty="0"/>
              <a:t>Na dalších stránkách se můžete sami přesvědčit, že řeči o přemisťování ilustrací nejsou v žádném případě přehnané.</a:t>
            </a:r>
          </a:p>
          <a:p>
            <a:pPr marL="0" indent="0" algn="ctr">
              <a:buNone/>
            </a:pPr>
            <a:endParaRPr lang="cs-CZ" sz="2800" dirty="0"/>
          </a:p>
          <a:p>
            <a:pPr marL="0" indent="0" algn="ctr">
              <a:buNone/>
            </a:pPr>
            <a:r>
              <a:rPr lang="cs-CZ" sz="2800" dirty="0"/>
              <a:t>Vždy, když už si Kvído myslel, že se mu v nové knížce podařilo mezi stránkami zmizet, objevil se kocour.</a:t>
            </a:r>
          </a:p>
          <a:p>
            <a:pPr marL="0" indent="0" algn="ctr">
              <a:buNone/>
            </a:pPr>
            <a:endParaRPr lang="cs-CZ" sz="2800" dirty="0"/>
          </a:p>
          <a:p>
            <a:pPr marL="0" indent="0" algn="ctr">
              <a:buNone/>
            </a:pPr>
            <a:r>
              <a:rPr lang="cs-CZ" sz="2800" dirty="0"/>
              <a:t>Ať se schoval do jakéhokoliv příběhu, Alfréd mu byl pořád v patách.</a:t>
            </a:r>
          </a:p>
          <a:p>
            <a:pPr marL="0" indent="0" algn="ctr">
              <a:buNone/>
            </a:pPr>
            <a:endParaRPr lang="cs-CZ" sz="2800" dirty="0"/>
          </a:p>
          <a:p>
            <a:pPr marL="0" indent="0" algn="ctr">
              <a:buNone/>
            </a:pPr>
            <a:r>
              <a:rPr lang="cs-CZ" sz="2800" dirty="0"/>
              <a:t>Kvído si myslel, že mu někdo pomůže, ale obrázkoví hrdinové si hleděli svého.</a:t>
            </a:r>
          </a:p>
          <a:p>
            <a:pPr marL="0" indent="0" algn="ctr">
              <a:buNone/>
            </a:pPr>
            <a:endParaRPr lang="cs-CZ" sz="2800" dirty="0"/>
          </a:p>
        </p:txBody>
      </p:sp>
    </p:spTree>
    <p:extLst>
      <p:ext uri="{BB962C8B-B14F-4D97-AF65-F5344CB8AC3E}">
        <p14:creationId xmlns:p14="http://schemas.microsoft.com/office/powerpoint/2010/main" val="2909771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3512" y="123880"/>
            <a:ext cx="8964488" cy="6723366"/>
          </a:xfrm>
        </p:spPr>
      </p:pic>
    </p:spTree>
    <p:extLst>
      <p:ext uri="{BB962C8B-B14F-4D97-AF65-F5344CB8AC3E}">
        <p14:creationId xmlns:p14="http://schemas.microsoft.com/office/powerpoint/2010/main" val="516775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6494" y="24370"/>
            <a:ext cx="9111506" cy="6833630"/>
          </a:xfrm>
        </p:spPr>
      </p:pic>
    </p:spTree>
    <p:extLst>
      <p:ext uri="{BB962C8B-B14F-4D97-AF65-F5344CB8AC3E}">
        <p14:creationId xmlns:p14="http://schemas.microsoft.com/office/powerpoint/2010/main" val="4243437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6887" y="24666"/>
            <a:ext cx="9111113" cy="6833335"/>
          </a:xfrm>
        </p:spPr>
      </p:pic>
    </p:spTree>
    <p:extLst>
      <p:ext uri="{BB962C8B-B14F-4D97-AF65-F5344CB8AC3E}">
        <p14:creationId xmlns:p14="http://schemas.microsoft.com/office/powerpoint/2010/main" val="2512662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7372" y="-11438"/>
            <a:ext cx="9150628" cy="6862971"/>
          </a:xfrm>
        </p:spPr>
      </p:pic>
    </p:spTree>
    <p:extLst>
      <p:ext uri="{BB962C8B-B14F-4D97-AF65-F5344CB8AC3E}">
        <p14:creationId xmlns:p14="http://schemas.microsoft.com/office/powerpoint/2010/main" val="2121459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5186" y="15890"/>
            <a:ext cx="9122814" cy="6842111"/>
          </a:xfrm>
        </p:spPr>
      </p:pic>
    </p:spTree>
    <p:extLst>
      <p:ext uri="{BB962C8B-B14F-4D97-AF65-F5344CB8AC3E}">
        <p14:creationId xmlns:p14="http://schemas.microsoft.com/office/powerpoint/2010/main" val="194769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cs-CZ" sz="3600" i="1" dirty="0"/>
              <a:t>Zapisujte si jména </a:t>
            </a:r>
            <a:r>
              <a:rPr lang="cs-CZ" sz="3600" i="1" dirty="0" smtClean="0"/>
              <a:t>ilustrátorů či knih, </a:t>
            </a:r>
            <a:r>
              <a:rPr lang="cs-CZ" sz="3600" i="1" dirty="0"/>
              <a:t>na která průběhu četby </a:t>
            </a:r>
            <a:r>
              <a:rPr lang="cs-CZ" sz="3600" i="1" dirty="0" smtClean="0"/>
              <a:t>narazíte, a budete je znát.</a:t>
            </a:r>
            <a:endParaRPr lang="cs-CZ" sz="3600" i="1" dirty="0"/>
          </a:p>
        </p:txBody>
      </p:sp>
    </p:spTree>
    <p:extLst>
      <p:ext uri="{BB962C8B-B14F-4D97-AF65-F5344CB8AC3E}">
        <p14:creationId xmlns:p14="http://schemas.microsoft.com/office/powerpoint/2010/main" val="3706345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cs-CZ" sz="3200" dirty="0"/>
              <a:t>„Mám tě,“ pomyslel si kocour a vyrazil vítězoslavný řev.</a:t>
            </a:r>
          </a:p>
          <a:p>
            <a:pPr algn="ctr"/>
            <a:endParaRPr lang="cs-CZ" sz="3200" dirty="0"/>
          </a:p>
          <a:p>
            <a:pPr marL="0" indent="0" algn="ctr">
              <a:buNone/>
            </a:pPr>
            <a:r>
              <a:rPr lang="cs-CZ" sz="3200" dirty="0"/>
              <a:t>Drápy zasvištěly vzduchem.</a:t>
            </a:r>
          </a:p>
        </p:txBody>
      </p:sp>
    </p:spTree>
    <p:extLst>
      <p:ext uri="{BB962C8B-B14F-4D97-AF65-F5344CB8AC3E}">
        <p14:creationId xmlns:p14="http://schemas.microsoft.com/office/powerpoint/2010/main" val="917840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3217816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7254" y="9940"/>
            <a:ext cx="9130746" cy="6848060"/>
          </a:xfrm>
        </p:spPr>
      </p:pic>
    </p:spTree>
    <p:extLst>
      <p:ext uri="{BB962C8B-B14F-4D97-AF65-F5344CB8AC3E}">
        <p14:creationId xmlns:p14="http://schemas.microsoft.com/office/powerpoint/2010/main" val="2925741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351584" y="1340768"/>
            <a:ext cx="7675350" cy="435133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cs-CZ" sz="3200" dirty="0"/>
              <a:t>Z posledních sil se Kvído odrazil a skočil rovnou do poslední knihy v polici.</a:t>
            </a:r>
          </a:p>
          <a:p>
            <a:pPr marL="0" indent="0" algn="ctr">
              <a:buNone/>
            </a:pPr>
            <a:endParaRPr lang="cs-CZ" sz="3200" dirty="0"/>
          </a:p>
          <a:p>
            <a:pPr marL="0" indent="0" algn="ctr">
              <a:buNone/>
            </a:pPr>
            <a:endParaRPr lang="cs-CZ" sz="3200" dirty="0"/>
          </a:p>
          <a:p>
            <a:pPr marL="0" indent="0" algn="ctr">
              <a:buNone/>
            </a:pPr>
            <a:r>
              <a:rPr lang="cs-CZ" sz="3200" i="1" dirty="0"/>
              <a:t>Do jaké knihy asi Kvído skočil?</a:t>
            </a:r>
          </a:p>
        </p:txBody>
      </p:sp>
    </p:spTree>
    <p:extLst>
      <p:ext uri="{BB962C8B-B14F-4D97-AF65-F5344CB8AC3E}">
        <p14:creationId xmlns:p14="http://schemas.microsoft.com/office/powerpoint/2010/main" val="446015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79294" y="1397260"/>
            <a:ext cx="5957638" cy="4468227"/>
          </a:xfr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455067" y="1397259"/>
            <a:ext cx="5957638" cy="4468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6832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775520" y="188640"/>
            <a:ext cx="8640960" cy="6669360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cs-CZ" sz="3200" dirty="0"/>
              <a:t>Alfréd se sice také mohutně odrazil, ale na křídovém papíře mu uklouzla tlapa. </a:t>
            </a:r>
          </a:p>
          <a:p>
            <a:pPr marL="0" indent="0" algn="ctr">
              <a:buNone/>
            </a:pPr>
            <a:r>
              <a:rPr lang="cs-CZ" sz="3200" dirty="0"/>
              <a:t>Doskočil do úplně jiné knížky než myšák. Kvído se loučil se životem, ale kocour se neobjevoval.</a:t>
            </a:r>
          </a:p>
          <a:p>
            <a:pPr marL="0" indent="0" algn="ctr">
              <a:buNone/>
            </a:pPr>
            <a:endParaRPr lang="cs-CZ" sz="3200" dirty="0"/>
          </a:p>
          <a:p>
            <a:pPr marL="0" indent="0" algn="ctr">
              <a:buNone/>
            </a:pPr>
            <a:r>
              <a:rPr lang="cs-CZ" sz="3200" dirty="0"/>
              <a:t>Ještě s bušícím srdcem si přečetl na straně pět, kde se to vlastně ocitl.</a:t>
            </a:r>
          </a:p>
          <a:p>
            <a:pPr marL="0" indent="0" algn="ctr">
              <a:buNone/>
            </a:pPr>
            <a:r>
              <a:rPr lang="cs-CZ" sz="3200" dirty="0"/>
              <a:t>Kdo ví, jak se „Velká encyklopedie sýrů“ dostala do dětského oddělení, ale jisté je, že Kvídovi nastaly zlaté časy. Konečně se mohl dosyta najíst. K snídani si dával hermelín, k obědu rokfór a k večeři ementály ze strany čtyřicet tři.</a:t>
            </a:r>
          </a:p>
          <a:p>
            <a:pPr marL="0" indent="0" algn="ctr">
              <a:buNone/>
            </a:pPr>
            <a:r>
              <a:rPr lang="cs-CZ" sz="3200" dirty="0"/>
              <a:t>Po kocourovi nebylo ani vidu, ani slechu a on si připadal jak v myším ráji.</a:t>
            </a:r>
          </a:p>
          <a:p>
            <a:pPr marL="0" indent="0" algn="ctr">
              <a:buNone/>
            </a:pPr>
            <a:endParaRPr lang="cs-CZ" sz="3200" i="1" dirty="0"/>
          </a:p>
          <a:p>
            <a:pPr marL="0" indent="0" algn="ctr">
              <a:buNone/>
            </a:pPr>
            <a:endParaRPr lang="cs-CZ" sz="3200" dirty="0"/>
          </a:p>
        </p:txBody>
      </p:sp>
    </p:spTree>
    <p:extLst>
      <p:ext uri="{BB962C8B-B14F-4D97-AF65-F5344CB8AC3E}">
        <p14:creationId xmlns:p14="http://schemas.microsoft.com/office/powerpoint/2010/main" val="3068003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775520" y="188640"/>
            <a:ext cx="8640960" cy="6669360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cs-CZ" sz="3200" dirty="0"/>
              <a:t>Tak to by mohl být konec.</a:t>
            </a:r>
          </a:p>
          <a:p>
            <a:pPr marL="0" indent="0" algn="ctr">
              <a:buNone/>
            </a:pPr>
            <a:r>
              <a:rPr lang="cs-CZ" sz="3200" dirty="0"/>
              <a:t>Ale určitě si říkáte, co se asi stalo s kocourem Alfrédem zvaným </a:t>
            </a:r>
            <a:r>
              <a:rPr lang="cs-CZ" sz="3200" dirty="0" err="1"/>
              <a:t>Myšismrťák</a:t>
            </a:r>
            <a:r>
              <a:rPr lang="cs-CZ" sz="3200" dirty="0"/>
              <a:t>?</a:t>
            </a:r>
          </a:p>
          <a:p>
            <a:pPr marL="0" indent="0" algn="ctr">
              <a:buNone/>
            </a:pPr>
            <a:r>
              <a:rPr lang="cs-CZ" sz="3200" dirty="0"/>
              <a:t>Náhoda tomu chtěla, že skočil do nejzastrčenější knížky vzadu v polici.</a:t>
            </a:r>
          </a:p>
          <a:p>
            <a:pPr marL="0" indent="0" algn="ctr">
              <a:buNone/>
            </a:pPr>
            <a:r>
              <a:rPr lang="cs-CZ" sz="3200" dirty="0"/>
              <a:t>A byla to úplně nová knížka, kterou si ještě nikdy nikdo nepůjčil.</a:t>
            </a:r>
          </a:p>
          <a:p>
            <a:pPr marL="0" indent="0" algn="ctr">
              <a:buNone/>
            </a:pPr>
            <a:r>
              <a:rPr lang="cs-CZ" sz="3200" dirty="0"/>
              <a:t>Možná ani knihovník nevěděl, že tam je.</a:t>
            </a:r>
          </a:p>
          <a:p>
            <a:pPr marL="0" indent="0" algn="ctr">
              <a:buNone/>
            </a:pPr>
            <a:r>
              <a:rPr lang="cs-CZ" sz="3200" dirty="0"/>
              <a:t>Ale ty si jistě, pozorný čtenáři, vzpomeneš na to, že z nepřečtené knížky se obrázková postava nemůže dostat ven.</a:t>
            </a:r>
          </a:p>
          <a:p>
            <a:pPr marL="0" indent="0" algn="ctr">
              <a:buNone/>
            </a:pPr>
            <a:endParaRPr lang="cs-CZ" sz="3200" dirty="0"/>
          </a:p>
          <a:p>
            <a:pPr marL="0" indent="0" algn="ctr">
              <a:buNone/>
            </a:pPr>
            <a:r>
              <a:rPr lang="cs-CZ" sz="3200" dirty="0"/>
              <a:t>To byl tedy i případ kocoura Alfréda.</a:t>
            </a:r>
          </a:p>
          <a:p>
            <a:pPr marL="0" indent="0" algn="ctr">
              <a:buNone/>
            </a:pPr>
            <a:r>
              <a:rPr lang="cs-CZ" sz="3200" dirty="0"/>
              <a:t>(To, jaká knížka se stala Alfrédovi osudnou, se dozvíte na další stránce.)</a:t>
            </a:r>
          </a:p>
        </p:txBody>
      </p:sp>
    </p:spTree>
    <p:extLst>
      <p:ext uri="{BB962C8B-B14F-4D97-AF65-F5344CB8AC3E}">
        <p14:creationId xmlns:p14="http://schemas.microsoft.com/office/powerpoint/2010/main" val="3739214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621912" y="2400889"/>
            <a:ext cx="7675350" cy="435133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cs-CZ" sz="4000" i="1" dirty="0" smtClean="0"/>
              <a:t>Jaká </a:t>
            </a:r>
            <a:r>
              <a:rPr lang="cs-CZ" sz="4000" i="1" dirty="0"/>
              <a:t>kniha se stala kocourovi Alfrédovi asi osudnou? </a:t>
            </a:r>
          </a:p>
          <a:p>
            <a:pPr marL="0" indent="0" algn="ctr">
              <a:buNone/>
            </a:pPr>
            <a:r>
              <a:rPr lang="cs-CZ" sz="4000" i="1" dirty="0"/>
              <a:t>Kam doskočil? </a:t>
            </a:r>
          </a:p>
          <a:p>
            <a:pPr marL="0" indent="0" algn="ctr">
              <a:buNone/>
            </a:pPr>
            <a:r>
              <a:rPr lang="cs-CZ" sz="4000" i="1" dirty="0"/>
              <a:t>Podle čeho tak soudíte? </a:t>
            </a:r>
          </a:p>
        </p:txBody>
      </p:sp>
    </p:spTree>
    <p:extLst>
      <p:ext uri="{BB962C8B-B14F-4D97-AF65-F5344CB8AC3E}">
        <p14:creationId xmlns:p14="http://schemas.microsoft.com/office/powerpoint/2010/main" val="1817232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8018" y="3014"/>
            <a:ext cx="9139982" cy="6854987"/>
          </a:xfrm>
        </p:spPr>
      </p:pic>
    </p:spTree>
    <p:extLst>
      <p:ext uri="{BB962C8B-B14F-4D97-AF65-F5344CB8AC3E}">
        <p14:creationId xmlns:p14="http://schemas.microsoft.com/office/powerpoint/2010/main" val="73238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852820" y="2197689"/>
            <a:ext cx="7675350" cy="435133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cs-CZ" sz="4000" i="1" dirty="0"/>
              <a:t>Poznali jste nějaké ilustrátory, k jejichž odkazu se Pavel Čech hlásí a váží si jich?</a:t>
            </a:r>
          </a:p>
          <a:p>
            <a:pPr marL="0" indent="0" algn="ctr">
              <a:buNone/>
            </a:pPr>
            <a:endParaRPr lang="cs-CZ" sz="4000" i="1" dirty="0"/>
          </a:p>
          <a:p>
            <a:pPr marL="0" indent="0" algn="ctr">
              <a:buNone/>
            </a:pPr>
            <a:endParaRPr lang="cs-CZ" sz="4000" i="1" dirty="0"/>
          </a:p>
        </p:txBody>
      </p:sp>
    </p:spTree>
    <p:extLst>
      <p:ext uri="{BB962C8B-B14F-4D97-AF65-F5344CB8AC3E}">
        <p14:creationId xmlns:p14="http://schemas.microsoft.com/office/powerpoint/2010/main" val="1459240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524000" y="0"/>
            <a:ext cx="9252520" cy="1268760"/>
          </a:xfrm>
        </p:spPr>
        <p:txBody>
          <a:bodyPr>
            <a:noAutofit/>
          </a:bodyPr>
          <a:lstStyle/>
          <a:p>
            <a:pPr algn="ctr"/>
            <a:r>
              <a:rPr lang="cs-CZ" sz="2800" dirty="0"/>
              <a:t>Vsadil bych se, že i vy máte rádi knížky s obrázky. Ale stejně jako kdysi já asi netušíte, že se postavy z ilustrací přemisťují a někdy i ztrácejí!</a:t>
            </a:r>
          </a:p>
        </p:txBody>
      </p:sp>
      <p:pic>
        <p:nvPicPr>
          <p:cNvPr id="7" name="Zástupný symbol pro obsah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0448" y="1268760"/>
            <a:ext cx="7539624" cy="5589240"/>
          </a:xfrm>
        </p:spPr>
      </p:pic>
    </p:spTree>
    <p:extLst>
      <p:ext uri="{BB962C8B-B14F-4D97-AF65-F5344CB8AC3E}">
        <p14:creationId xmlns:p14="http://schemas.microsoft.com/office/powerpoint/2010/main" val="3916793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062894" y="1"/>
            <a:ext cx="7886700" cy="980728"/>
          </a:xfrm>
        </p:spPr>
        <p:txBody>
          <a:bodyPr/>
          <a:lstStyle/>
          <a:p>
            <a:r>
              <a:rPr lang="cs-CZ" dirty="0" smtClean="0"/>
              <a:t>Pavel Čech – Velká knižní záhada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062894" y="980729"/>
            <a:ext cx="7886700" cy="5445224"/>
          </a:xfrm>
        </p:spPr>
        <p:txBody>
          <a:bodyPr>
            <a:noAutofit/>
          </a:bodyPr>
          <a:lstStyle/>
          <a:p>
            <a:pPr algn="just"/>
            <a:r>
              <a:rPr lang="cs-CZ" sz="2800" dirty="0"/>
              <a:t>Jednoduchý příběh (rozvinutý žert) tvoří dva hrdinové z fiktivních knih (Alfréd a Kvído). </a:t>
            </a:r>
          </a:p>
          <a:p>
            <a:pPr algn="just"/>
            <a:r>
              <a:rPr lang="cs-CZ" sz="2800" dirty="0"/>
              <a:t>Kocour Alfréd začne honit myšáka Kvída napříč slavnými tituly – Erbenovou </a:t>
            </a:r>
            <a:r>
              <a:rPr lang="cs-CZ" sz="2800" i="1" dirty="0"/>
              <a:t>Zlatovláskou, </a:t>
            </a:r>
            <a:r>
              <a:rPr lang="cs-CZ" sz="2800" dirty="0"/>
              <a:t>knihou </a:t>
            </a:r>
            <a:r>
              <a:rPr lang="cs-CZ" sz="2800" i="1" dirty="0"/>
              <a:t>Dětem </a:t>
            </a:r>
            <a:r>
              <a:rPr lang="cs-CZ" sz="2800" dirty="0"/>
              <a:t>Josefa Lady, </a:t>
            </a:r>
            <a:r>
              <a:rPr lang="cs-CZ" sz="2800" i="1" dirty="0"/>
              <a:t>Broučky </a:t>
            </a:r>
            <a:r>
              <a:rPr lang="cs-CZ" sz="2800" dirty="0"/>
              <a:t>Jana Karafiáta, Foglarovými </a:t>
            </a:r>
            <a:r>
              <a:rPr lang="cs-CZ" sz="2800" i="1" dirty="0"/>
              <a:t>Rychlými </a:t>
            </a:r>
            <a:r>
              <a:rPr lang="cs-CZ" sz="2800" i="1" dirty="0" smtClean="0"/>
              <a:t>šípy</a:t>
            </a:r>
            <a:r>
              <a:rPr lang="cs-CZ" sz="2800" dirty="0" smtClean="0"/>
              <a:t>, </a:t>
            </a:r>
            <a:r>
              <a:rPr lang="cs-CZ" sz="2800" dirty="0" err="1"/>
              <a:t>Verneovy</a:t>
            </a:r>
            <a:r>
              <a:rPr lang="cs-CZ" sz="2800" dirty="0"/>
              <a:t> </a:t>
            </a:r>
            <a:r>
              <a:rPr lang="cs-CZ" sz="2800" i="1" dirty="0"/>
              <a:t>20 tisíci </a:t>
            </a:r>
            <a:r>
              <a:rPr lang="cs-CZ" sz="2800" i="1" dirty="0" err="1" smtClean="0"/>
              <a:t>míly</a:t>
            </a:r>
            <a:r>
              <a:rPr lang="cs-CZ" sz="2800" i="1" dirty="0" smtClean="0"/>
              <a:t> </a:t>
            </a:r>
            <a:r>
              <a:rPr lang="cs-CZ" sz="2800" i="1" dirty="0"/>
              <a:t>pod mořem</a:t>
            </a:r>
            <a:r>
              <a:rPr lang="cs-CZ" sz="2800" dirty="0"/>
              <a:t>, </a:t>
            </a:r>
            <a:r>
              <a:rPr lang="cs-CZ" sz="2800" dirty="0" err="1"/>
              <a:t>Carrollovou</a:t>
            </a:r>
            <a:r>
              <a:rPr lang="cs-CZ" sz="2800" dirty="0"/>
              <a:t> </a:t>
            </a:r>
            <a:r>
              <a:rPr lang="cs-CZ" sz="2800" i="1" dirty="0"/>
              <a:t>Alenka v říši divů </a:t>
            </a:r>
            <a:r>
              <a:rPr lang="cs-CZ" sz="2800" dirty="0"/>
              <a:t>a dalšími.</a:t>
            </a:r>
          </a:p>
          <a:p>
            <a:pPr algn="just"/>
            <a:r>
              <a:rPr lang="cs-CZ" sz="2800" dirty="0"/>
              <a:t>Čech se hlásí ke vzorům a kolegům, kteří patří k těm nejvýznamnějším a nejlepším v české ilustraci knih pro děti.</a:t>
            </a:r>
          </a:p>
          <a:p>
            <a:pPr algn="just"/>
            <a:endParaRPr lang="cs-CZ" sz="2800" dirty="0"/>
          </a:p>
        </p:txBody>
      </p:sp>
    </p:spTree>
    <p:extLst>
      <p:ext uri="{BB962C8B-B14F-4D97-AF65-F5344CB8AC3E}">
        <p14:creationId xmlns:p14="http://schemas.microsoft.com/office/powerpoint/2010/main" val="461680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507602" y="893339"/>
            <a:ext cx="6816757" cy="5112567"/>
          </a:xfrm>
        </p:spPr>
      </p:pic>
    </p:spTree>
    <p:extLst>
      <p:ext uri="{BB962C8B-B14F-4D97-AF65-F5344CB8AC3E}">
        <p14:creationId xmlns:p14="http://schemas.microsoft.com/office/powerpoint/2010/main" val="2393193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"/>
            <a:ext cx="9144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3387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524000" y="332656"/>
            <a:ext cx="9144000" cy="6525344"/>
          </a:xfrm>
        </p:spPr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r>
              <a:rPr lang="cs-CZ" sz="3200" i="1" dirty="0"/>
              <a:t>I přes nasazení nejmodernější techniky nedávno zveřejněné výsledky výzkumů uspokojivé objasnění zatím nepřináší.</a:t>
            </a:r>
          </a:p>
          <a:p>
            <a:pPr algn="ctr"/>
            <a:endParaRPr lang="cs-CZ" sz="3200" i="1" dirty="0"/>
          </a:p>
          <a:p>
            <a:pPr marL="0" indent="0" algn="ctr">
              <a:buNone/>
            </a:pPr>
            <a:r>
              <a:rPr lang="cs-CZ" sz="3200" i="1" dirty="0"/>
              <a:t>Jediným objevem je to, že k přesunům ilustrací z nových, dosud nepřečtených, knížek nedochází. Jak bylo experimentálně zjištěno, do takových knih se jiná postava dostat může, ale ven pravděpodobně ne.</a:t>
            </a:r>
          </a:p>
          <a:p>
            <a:pPr marL="0" indent="0" algn="ctr">
              <a:buNone/>
            </a:pPr>
            <a:endParaRPr lang="cs-CZ" sz="3200" i="1" dirty="0"/>
          </a:p>
          <a:p>
            <a:pPr marL="0" indent="0" algn="ctr">
              <a:buNone/>
            </a:pPr>
            <a:r>
              <a:rPr lang="cs-CZ" sz="3200" i="1" dirty="0"/>
              <a:t>Vás, kteří dosud nevěříte, že je něco takového možné, snad přesvědčí následující příběh. Příběh nadmíru podivný a napínavý, ale především úplně pravdivý.</a:t>
            </a:r>
          </a:p>
          <a:p>
            <a:pPr marL="0" indent="0" algn="ctr">
              <a:buNone/>
            </a:pPr>
            <a:r>
              <a:rPr lang="cs-CZ" sz="3200" i="1" dirty="0"/>
              <a:t>V dětském oddělení jedné knihovny stála na polici stará knížka. Jmenovala se „Dobrodružství sira </a:t>
            </a:r>
            <a:r>
              <a:rPr lang="cs-CZ" sz="3200" i="1" dirty="0" err="1"/>
              <a:t>Bumpráska</a:t>
            </a:r>
            <a:r>
              <a:rPr lang="cs-CZ" sz="3200" i="1" dirty="0"/>
              <a:t> a jeho kocoura Alfréda“.</a:t>
            </a:r>
          </a:p>
          <a:p>
            <a:pPr marL="0" indent="0" algn="ctr">
              <a:buNone/>
            </a:pPr>
            <a:r>
              <a:rPr lang="cs-CZ" sz="3200" i="1" dirty="0"/>
              <a:t>To je ona.</a:t>
            </a:r>
          </a:p>
        </p:txBody>
      </p:sp>
    </p:spTree>
    <p:extLst>
      <p:ext uri="{BB962C8B-B14F-4D97-AF65-F5344CB8AC3E}">
        <p14:creationId xmlns:p14="http://schemas.microsoft.com/office/powerpoint/2010/main" val="255343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591610" y="942030"/>
            <a:ext cx="6720748" cy="5040560"/>
          </a:xfrm>
        </p:spPr>
      </p:pic>
    </p:spTree>
    <p:extLst>
      <p:ext uri="{BB962C8B-B14F-4D97-AF65-F5344CB8AC3E}">
        <p14:creationId xmlns:p14="http://schemas.microsoft.com/office/powerpoint/2010/main" val="1399532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384032" y="116632"/>
            <a:ext cx="4283968" cy="6741368"/>
          </a:xfrm>
        </p:spPr>
        <p:txBody>
          <a:bodyPr>
            <a:normAutofit/>
          </a:bodyPr>
          <a:lstStyle/>
          <a:p>
            <a:r>
              <a:rPr lang="cs-CZ" sz="3200" dirty="0"/>
              <a:t>Miláčkem sira </a:t>
            </a:r>
            <a:r>
              <a:rPr lang="cs-CZ" sz="3200" dirty="0" err="1"/>
              <a:t>Bumpráska</a:t>
            </a:r>
            <a:r>
              <a:rPr lang="cs-CZ" sz="3200" dirty="0"/>
              <a:t> byl kocour Alfréd. Byl postrachem všech myší z okolí. Ne že by je jedl, živil se jen kaviárem a dušeným masíčkem ze vzácných kachniček mandarínských. Tvrdil o sobě, že se ničeho nebojí, ale jako každá kočka měl hrůzu ze psů. Vypadal takhle.</a:t>
            </a: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17062" y="1066503"/>
            <a:ext cx="6455502" cy="4841626"/>
          </a:xfrm>
        </p:spPr>
      </p:pic>
    </p:spTree>
    <p:extLst>
      <p:ext uri="{BB962C8B-B14F-4D97-AF65-F5344CB8AC3E}">
        <p14:creationId xmlns:p14="http://schemas.microsoft.com/office/powerpoint/2010/main" val="3756524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758621" y="961001"/>
            <a:ext cx="6720748" cy="5040560"/>
          </a:xfrm>
        </p:spPr>
      </p:pic>
      <p:sp>
        <p:nvSpPr>
          <p:cNvPr id="7" name="TextovéPole 6"/>
          <p:cNvSpPr txBox="1"/>
          <p:nvPr/>
        </p:nvSpPr>
        <p:spPr>
          <a:xfrm>
            <a:off x="1676486" y="332656"/>
            <a:ext cx="3895203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dirty="0"/>
              <a:t>Ve stejné knihovně, ve které si můžete půjčit příběh o kocourovi Alfrédovi, je knížka s názvem Příhody myšáka Kvída.“</a:t>
            </a:r>
          </a:p>
          <a:p>
            <a:endParaRPr lang="cs-CZ" sz="3200" dirty="0"/>
          </a:p>
          <a:p>
            <a:r>
              <a:rPr lang="cs-CZ" sz="3200" dirty="0"/>
              <a:t>I v ní je mnoho ilustrací a dokonce od stejného autora.</a:t>
            </a:r>
          </a:p>
        </p:txBody>
      </p:sp>
    </p:spTree>
    <p:extLst>
      <p:ext uri="{BB962C8B-B14F-4D97-AF65-F5344CB8AC3E}">
        <p14:creationId xmlns:p14="http://schemas.microsoft.com/office/powerpoint/2010/main" val="2633343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842</Words>
  <Application>Microsoft Office PowerPoint</Application>
  <PresentationFormat>Širokoúhlá obrazovka</PresentationFormat>
  <Paragraphs>61</Paragraphs>
  <Slides>30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30</vt:i4>
      </vt:variant>
    </vt:vector>
  </HeadingPairs>
  <TitlesOfParts>
    <vt:vector size="34" baseType="lpstr">
      <vt:lpstr>Arial</vt:lpstr>
      <vt:lpstr>Calibri</vt:lpstr>
      <vt:lpstr>Calibri Light</vt:lpstr>
      <vt:lpstr>Motiv Office</vt:lpstr>
      <vt:lpstr>Pavel Čech – Velká knižní záhada, nakladatelství Petrkov</vt:lpstr>
      <vt:lpstr>Prezentace aplikace PowerPoint</vt:lpstr>
      <vt:lpstr>Vsadil bych se, že i vy máte rádi knížky s obrázky. Ale stejně jako kdysi já asi netušíte, že se postavy z ilustrací přemisťují a někdy i ztrácejí!</vt:lpstr>
      <vt:lpstr>Prezentace aplikace PowerPoint</vt:lpstr>
      <vt:lpstr>Prezentace aplikace PowerPoint</vt:lpstr>
      <vt:lpstr>Prezentace aplikace PowerPoint</vt:lpstr>
      <vt:lpstr>Prezentace aplikace PowerPoint</vt:lpstr>
      <vt:lpstr>Miláčkem sira Bumpráska byl kocour Alfréd. Byl postrachem všech myší z okolí. Ne že by je jedl, živil se jen kaviárem a dušeným masíčkem ze vzácných kachniček mandarínských. Tvrdil o sobě, že se ničeho nebojí, ale jako každá kočka měl hrůzu ze psů. Vypadal takhle.</vt:lpstr>
      <vt:lpstr>Prezentace aplikace PowerPoint</vt:lpstr>
      <vt:lpstr>Prezentace aplikace PowerPoint</vt:lpstr>
      <vt:lpstr>Prezentace aplikace PowerPoint</vt:lpstr>
      <vt:lpstr>Alfréd o Kvídovi dobře věděl.  A jednou, když jakýsi knihovník zařadil knihu o Kvídovi do police hned vedle té jeho, zavětřil šanci.</vt:lpstr>
      <vt:lpstr>V noci se z knížky o kocourovi Alfrédovi ozvalo temné zamňoukání a zaprskání. Kdybyste knížku vytáhli, jako jsme to udělal já, a prohlédli si nějakou z ilustrací, byli byste asi překvapeni. Kocoura byste na nich nenašli. I myšáka Kvída byste v jeho knížce hledali marně.   Zato byste na posledním obrázku objevily čtyři velké škrábance.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Pavel Čech – Velká knižní záhada</vt:lpstr>
    </vt:vector>
  </TitlesOfParts>
  <Company>UK Pedf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Pavel Čech – Velká knižní záhada, nakladatelství Petrkov</dc:title>
  <dc:creator>Veronika Laufkova</dc:creator>
  <cp:lastModifiedBy>Veronika Laufkova</cp:lastModifiedBy>
  <cp:revision>2</cp:revision>
  <dcterms:created xsi:type="dcterms:W3CDTF">2018-11-18T13:45:20Z</dcterms:created>
  <dcterms:modified xsi:type="dcterms:W3CDTF">2018-11-18T13:46:51Z</dcterms:modified>
</cp:coreProperties>
</file>