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1" r:id="rId7"/>
    <p:sldId id="262" r:id="rId8"/>
    <p:sldId id="264" r:id="rId9"/>
    <p:sldId id="260" r:id="rId10"/>
    <p:sldId id="263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0DE9F-B221-402E-8D80-B9641B75759C}" v="1171" dt="2022-05-21T14:10:23.697"/>
    <p1510:client id="{29F84B8C-37D6-4675-89D1-1A88EFE93D9A}" v="465" dt="2022-05-18T16:54:19.508"/>
    <p1510:client id="{52CCA98F-1027-4952-B2BE-45AA05B29ED8}" v="110" dt="2022-05-23T15:16:20.011"/>
    <p1510:client id="{639CA0E3-6AD9-4B46-BE9F-5D92C0405AC5}" v="704" dt="2022-05-22T19:37:47.318"/>
    <p1510:client id="{8E2B27B7-D73B-4107-BD71-7D44FD1C4A04}" v="5" dt="2022-05-23T08:53:37.038"/>
    <p1510:client id="{AEAC0500-32FB-46CD-A7B9-4A4B981152B9}" v="277" dt="2022-05-23T15:17:33.310"/>
    <p1510:client id="{B1B54509-A86D-40A3-9BE8-2BF55D4AA6D0}" v="18" dt="2022-05-22T18:07:45.391"/>
    <p1510:client id="{B85AE6D5-9325-407F-AB58-C2596BA71A40}" v="53" dt="2022-05-20T20:35:39.037"/>
    <p1510:client id="{BE3BC4C4-6E55-4413-8ED7-ABE70479DE9D}" v="10" dt="2022-05-22T19:07:41.869"/>
    <p1510:client id="{C0D1FBE4-E73D-4747-9220-B1ADD6653247}" v="153" dt="2022-05-23T16:08:48.206"/>
    <p1510:client id="{C3C319A8-3578-4FBA-8C40-FFAED9B8CED6}" v="1" dt="2022-05-18T15:56:33.805"/>
    <p1510:client id="{EDE01CA4-122B-4BBE-B59B-E325E9372B3D}" v="788" dt="2022-05-22T19:04:43.450"/>
    <p1510:client id="{F7676102-F2E1-4DFB-83ED-16773FED54A9}" v="264" dt="2022-05-23T08:24:33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B624F-C3AA-4B35-85AD-26ED296C7DC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2F189-380A-4421-81E3-F745A3504DB2}">
      <dgm:prSet/>
      <dgm:spPr/>
      <dgm:t>
        <a:bodyPr/>
        <a:lstStyle/>
        <a:p>
          <a:r>
            <a:rPr lang="cs-CZ" b="1"/>
            <a:t>Interpretace světa, ne </a:t>
          </a:r>
          <a:r>
            <a:rPr lang="cs-CZ" b="1">
              <a:latin typeface="Trebuchet MS" panose="020B0603020202020204"/>
            </a:rPr>
            <a:t>odraz</a:t>
          </a:r>
          <a:endParaRPr lang="en-US" b="1"/>
        </a:p>
      </dgm:t>
    </dgm:pt>
    <dgm:pt modelId="{84098772-679C-4966-9D36-96C76646A215}" type="parTrans" cxnId="{30167B5B-084A-450D-87C1-C15AFF125ADC}">
      <dgm:prSet/>
      <dgm:spPr/>
      <dgm:t>
        <a:bodyPr/>
        <a:lstStyle/>
        <a:p>
          <a:endParaRPr lang="en-US"/>
        </a:p>
      </dgm:t>
    </dgm:pt>
    <dgm:pt modelId="{01D8E860-AC74-4481-A185-813571CE6184}" type="sibTrans" cxnId="{30167B5B-084A-450D-87C1-C15AFF125ADC}">
      <dgm:prSet/>
      <dgm:spPr/>
      <dgm:t>
        <a:bodyPr/>
        <a:lstStyle/>
        <a:p>
          <a:endParaRPr lang="en-US"/>
        </a:p>
      </dgm:t>
    </dgm:pt>
    <dgm:pt modelId="{EA81BF4E-7D61-4DE9-8487-358BF8E9616C}">
      <dgm:prSet/>
      <dgm:spPr/>
      <dgm:t>
        <a:bodyPr/>
        <a:lstStyle/>
        <a:p>
          <a:pPr rtl="0"/>
          <a:r>
            <a:rPr lang="cs-CZ"/>
            <a:t>Uložený v </a:t>
          </a:r>
          <a:r>
            <a:rPr lang="cs-CZ">
              <a:latin typeface="Trebuchet MS" panose="020B0603020202020204"/>
            </a:rPr>
            <a:t>přirozeném jazyce</a:t>
          </a:r>
          <a:endParaRPr lang="en-US"/>
        </a:p>
      </dgm:t>
    </dgm:pt>
    <dgm:pt modelId="{383C9E50-C5E6-44DF-8378-57DB772A23E6}" type="parTrans" cxnId="{70CED67C-AEF0-4BF3-8368-927D4A8F0389}">
      <dgm:prSet/>
      <dgm:spPr/>
      <dgm:t>
        <a:bodyPr/>
        <a:lstStyle/>
        <a:p>
          <a:endParaRPr lang="en-US"/>
        </a:p>
      </dgm:t>
    </dgm:pt>
    <dgm:pt modelId="{8A1BCA05-7CE4-4854-83E8-F6EA96DB4CA2}" type="sibTrans" cxnId="{70CED67C-AEF0-4BF3-8368-927D4A8F0389}">
      <dgm:prSet/>
      <dgm:spPr/>
      <dgm:t>
        <a:bodyPr/>
        <a:lstStyle/>
        <a:p>
          <a:endParaRPr lang="en-US"/>
        </a:p>
      </dgm:t>
    </dgm:pt>
    <dgm:pt modelId="{9947F6DC-2D0E-4FD8-8A2D-20610FE3457F}">
      <dgm:prSet/>
      <dgm:spPr/>
      <dgm:t>
        <a:bodyPr/>
        <a:lstStyle/>
        <a:p>
          <a:r>
            <a:rPr lang="cs-CZ"/>
            <a:t>Mluvčím se vnucuje jako samozřejmost</a:t>
          </a:r>
          <a:endParaRPr lang="en-US"/>
        </a:p>
      </dgm:t>
    </dgm:pt>
    <dgm:pt modelId="{92BE7BA2-E567-4503-B94C-CA3E468F7C13}" type="parTrans" cxnId="{3D8C79EB-2539-4C85-9CD3-498B7B449C7C}">
      <dgm:prSet/>
      <dgm:spPr/>
      <dgm:t>
        <a:bodyPr/>
        <a:lstStyle/>
        <a:p>
          <a:endParaRPr lang="en-US"/>
        </a:p>
      </dgm:t>
    </dgm:pt>
    <dgm:pt modelId="{F0935381-4802-4085-A9E5-4664FC998183}" type="sibTrans" cxnId="{3D8C79EB-2539-4C85-9CD3-498B7B449C7C}">
      <dgm:prSet/>
      <dgm:spPr/>
      <dgm:t>
        <a:bodyPr/>
        <a:lstStyle/>
        <a:p>
          <a:endParaRPr lang="en-US"/>
        </a:p>
      </dgm:t>
    </dgm:pt>
    <dgm:pt modelId="{725ADC5F-66D5-4D7C-9FAE-E4B7468EA170}">
      <dgm:prSet/>
      <dgm:spPr/>
      <dgm:t>
        <a:bodyPr/>
        <a:lstStyle/>
        <a:p>
          <a:r>
            <a:rPr lang="cs-CZ"/>
            <a:t>Liší se etnicky, stylově, žánrově, podle komunikačního prostředí</a:t>
          </a:r>
          <a:endParaRPr lang="en-US"/>
        </a:p>
      </dgm:t>
    </dgm:pt>
    <dgm:pt modelId="{67388A9B-4AAE-46F9-8940-6D06D9B5DCD6}" type="parTrans" cxnId="{399ADF90-7094-4348-9259-26DE3FDDC7D3}">
      <dgm:prSet/>
      <dgm:spPr/>
      <dgm:t>
        <a:bodyPr/>
        <a:lstStyle/>
        <a:p>
          <a:endParaRPr lang="en-US"/>
        </a:p>
      </dgm:t>
    </dgm:pt>
    <dgm:pt modelId="{356415B1-5C6A-4090-A3DB-AEDBB23F0D87}" type="sibTrans" cxnId="{399ADF90-7094-4348-9259-26DE3FDDC7D3}">
      <dgm:prSet/>
      <dgm:spPr/>
      <dgm:t>
        <a:bodyPr/>
        <a:lstStyle/>
        <a:p>
          <a:endParaRPr lang="en-US"/>
        </a:p>
      </dgm:t>
    </dgm:pt>
    <dgm:pt modelId="{27BA54A0-16F5-4040-A558-75C4CD7A2FBA}">
      <dgm:prSet phldr="0"/>
      <dgm:spPr/>
      <dgm:t>
        <a:bodyPr/>
        <a:lstStyle/>
        <a:p>
          <a:pPr rtl="0"/>
          <a:r>
            <a:rPr lang="cs-CZ" b="1">
              <a:latin typeface="Trebuchet MS" panose="020B0603020202020204"/>
            </a:rPr>
            <a:t>antropocentrismus</a:t>
          </a:r>
        </a:p>
      </dgm:t>
    </dgm:pt>
    <dgm:pt modelId="{E0E9E978-90FA-4B9F-826E-5F9D2A125464}" type="parTrans" cxnId="{AB6161A2-0E6E-4E52-8779-68E4B907D46F}">
      <dgm:prSet/>
      <dgm:spPr/>
    </dgm:pt>
    <dgm:pt modelId="{35E8BC30-36F7-46C3-8481-CA3A3280ECF2}" type="sibTrans" cxnId="{AB6161A2-0E6E-4E52-8779-68E4B907D46F}">
      <dgm:prSet/>
      <dgm:spPr/>
    </dgm:pt>
    <dgm:pt modelId="{A0666F6A-B120-4746-91A1-724E5FB6C033}" type="pres">
      <dgm:prSet presAssocID="{4E5B624F-C3AA-4B35-85AD-26ED296C7DCF}" presName="vert0" presStyleCnt="0">
        <dgm:presLayoutVars>
          <dgm:dir/>
          <dgm:animOne val="branch"/>
          <dgm:animLvl val="lvl"/>
        </dgm:presLayoutVars>
      </dgm:prSet>
      <dgm:spPr/>
    </dgm:pt>
    <dgm:pt modelId="{4E6B54D5-2B94-4872-B5F2-5E400FDA9EE9}" type="pres">
      <dgm:prSet presAssocID="{2F12F189-380A-4421-81E3-F745A3504DB2}" presName="thickLine" presStyleLbl="alignNode1" presStyleIdx="0" presStyleCnt="5"/>
      <dgm:spPr/>
    </dgm:pt>
    <dgm:pt modelId="{B25215D1-EDBE-4824-868C-EEC4DC15FE1C}" type="pres">
      <dgm:prSet presAssocID="{2F12F189-380A-4421-81E3-F745A3504DB2}" presName="horz1" presStyleCnt="0"/>
      <dgm:spPr/>
    </dgm:pt>
    <dgm:pt modelId="{ACC6FF93-CAD7-4347-8505-408F42AE1452}" type="pres">
      <dgm:prSet presAssocID="{2F12F189-380A-4421-81E3-F745A3504DB2}" presName="tx1" presStyleLbl="revTx" presStyleIdx="0" presStyleCnt="5"/>
      <dgm:spPr/>
    </dgm:pt>
    <dgm:pt modelId="{DBBF819B-280A-4DD7-9F1B-B28A5F422E03}" type="pres">
      <dgm:prSet presAssocID="{2F12F189-380A-4421-81E3-F745A3504DB2}" presName="vert1" presStyleCnt="0"/>
      <dgm:spPr/>
    </dgm:pt>
    <dgm:pt modelId="{63A44FEC-6F24-4F04-B4D0-4C59EB7EA169}" type="pres">
      <dgm:prSet presAssocID="{EA81BF4E-7D61-4DE9-8487-358BF8E9616C}" presName="thickLine" presStyleLbl="alignNode1" presStyleIdx="1" presStyleCnt="5"/>
      <dgm:spPr/>
    </dgm:pt>
    <dgm:pt modelId="{9D1E7499-B378-44BD-93EF-AA39C0FFD7AF}" type="pres">
      <dgm:prSet presAssocID="{EA81BF4E-7D61-4DE9-8487-358BF8E9616C}" presName="horz1" presStyleCnt="0"/>
      <dgm:spPr/>
    </dgm:pt>
    <dgm:pt modelId="{718B7BB0-B140-4A95-BDBB-35FCBAE4EE66}" type="pres">
      <dgm:prSet presAssocID="{EA81BF4E-7D61-4DE9-8487-358BF8E9616C}" presName="tx1" presStyleLbl="revTx" presStyleIdx="1" presStyleCnt="5"/>
      <dgm:spPr/>
    </dgm:pt>
    <dgm:pt modelId="{CD04C3BB-953F-461A-A598-DDD5DA1CE1AB}" type="pres">
      <dgm:prSet presAssocID="{EA81BF4E-7D61-4DE9-8487-358BF8E9616C}" presName="vert1" presStyleCnt="0"/>
      <dgm:spPr/>
    </dgm:pt>
    <dgm:pt modelId="{C352F8C4-70A1-4C07-9B57-4FC3068A354F}" type="pres">
      <dgm:prSet presAssocID="{9947F6DC-2D0E-4FD8-8A2D-20610FE3457F}" presName="thickLine" presStyleLbl="alignNode1" presStyleIdx="2" presStyleCnt="5"/>
      <dgm:spPr/>
    </dgm:pt>
    <dgm:pt modelId="{29B4BEBB-4F37-4F02-B200-6BB62BBC94F6}" type="pres">
      <dgm:prSet presAssocID="{9947F6DC-2D0E-4FD8-8A2D-20610FE3457F}" presName="horz1" presStyleCnt="0"/>
      <dgm:spPr/>
    </dgm:pt>
    <dgm:pt modelId="{8DBFE9D4-8388-4A1F-BBBC-B6DC921BCAF3}" type="pres">
      <dgm:prSet presAssocID="{9947F6DC-2D0E-4FD8-8A2D-20610FE3457F}" presName="tx1" presStyleLbl="revTx" presStyleIdx="2" presStyleCnt="5"/>
      <dgm:spPr/>
    </dgm:pt>
    <dgm:pt modelId="{F7780C97-C62E-41C9-98DD-23FFB547AFCF}" type="pres">
      <dgm:prSet presAssocID="{9947F6DC-2D0E-4FD8-8A2D-20610FE3457F}" presName="vert1" presStyleCnt="0"/>
      <dgm:spPr/>
    </dgm:pt>
    <dgm:pt modelId="{2C4792EB-9573-437E-AFC4-675786D9DFB8}" type="pres">
      <dgm:prSet presAssocID="{725ADC5F-66D5-4D7C-9FAE-E4B7468EA170}" presName="thickLine" presStyleLbl="alignNode1" presStyleIdx="3" presStyleCnt="5"/>
      <dgm:spPr/>
    </dgm:pt>
    <dgm:pt modelId="{FEF6BDBC-119C-4BF5-9049-A00DA974515E}" type="pres">
      <dgm:prSet presAssocID="{725ADC5F-66D5-4D7C-9FAE-E4B7468EA170}" presName="horz1" presStyleCnt="0"/>
      <dgm:spPr/>
    </dgm:pt>
    <dgm:pt modelId="{D00F7E09-4731-41C8-B555-E6B9AA772B0E}" type="pres">
      <dgm:prSet presAssocID="{725ADC5F-66D5-4D7C-9FAE-E4B7468EA170}" presName="tx1" presStyleLbl="revTx" presStyleIdx="3" presStyleCnt="5"/>
      <dgm:spPr/>
    </dgm:pt>
    <dgm:pt modelId="{B22AFE13-5D57-4F5A-A5C8-77AA5A3AC83D}" type="pres">
      <dgm:prSet presAssocID="{725ADC5F-66D5-4D7C-9FAE-E4B7468EA170}" presName="vert1" presStyleCnt="0"/>
      <dgm:spPr/>
    </dgm:pt>
    <dgm:pt modelId="{D2E799BC-5DD4-48FB-8C11-4CE5CDEF54B2}" type="pres">
      <dgm:prSet presAssocID="{27BA54A0-16F5-4040-A558-75C4CD7A2FBA}" presName="thickLine" presStyleLbl="alignNode1" presStyleIdx="4" presStyleCnt="5"/>
      <dgm:spPr/>
    </dgm:pt>
    <dgm:pt modelId="{127B4CE9-9E65-4C89-8E8C-A22A8C7CD534}" type="pres">
      <dgm:prSet presAssocID="{27BA54A0-16F5-4040-A558-75C4CD7A2FBA}" presName="horz1" presStyleCnt="0"/>
      <dgm:spPr/>
    </dgm:pt>
    <dgm:pt modelId="{25698B63-2FBB-40C7-8CF6-D3871ABC7C8E}" type="pres">
      <dgm:prSet presAssocID="{27BA54A0-16F5-4040-A558-75C4CD7A2FBA}" presName="tx1" presStyleLbl="revTx" presStyleIdx="4" presStyleCnt="5"/>
      <dgm:spPr/>
    </dgm:pt>
    <dgm:pt modelId="{8E615C0C-D262-4949-9022-B4A3FC6FA3A3}" type="pres">
      <dgm:prSet presAssocID="{27BA54A0-16F5-4040-A558-75C4CD7A2FBA}" presName="vert1" presStyleCnt="0"/>
      <dgm:spPr/>
    </dgm:pt>
  </dgm:ptLst>
  <dgm:cxnLst>
    <dgm:cxn modelId="{D9A1F310-EBDA-400F-AA84-A8C553367219}" type="presOf" srcId="{9947F6DC-2D0E-4FD8-8A2D-20610FE3457F}" destId="{8DBFE9D4-8388-4A1F-BBBC-B6DC921BCAF3}" srcOrd="0" destOrd="0" presId="urn:microsoft.com/office/officeart/2008/layout/LinedList"/>
    <dgm:cxn modelId="{103B5C1C-1CF3-40CE-8606-B4744F6E9DCA}" type="presOf" srcId="{EA81BF4E-7D61-4DE9-8487-358BF8E9616C}" destId="{718B7BB0-B140-4A95-BDBB-35FCBAE4EE66}" srcOrd="0" destOrd="0" presId="urn:microsoft.com/office/officeart/2008/layout/LinedList"/>
    <dgm:cxn modelId="{92B1012A-1A6A-41DC-AD4A-875381CEF85A}" type="presOf" srcId="{4E5B624F-C3AA-4B35-85AD-26ED296C7DCF}" destId="{A0666F6A-B120-4746-91A1-724E5FB6C033}" srcOrd="0" destOrd="0" presId="urn:microsoft.com/office/officeart/2008/layout/LinedList"/>
    <dgm:cxn modelId="{30167B5B-084A-450D-87C1-C15AFF125ADC}" srcId="{4E5B624F-C3AA-4B35-85AD-26ED296C7DCF}" destId="{2F12F189-380A-4421-81E3-F745A3504DB2}" srcOrd="0" destOrd="0" parTransId="{84098772-679C-4966-9D36-96C76646A215}" sibTransId="{01D8E860-AC74-4481-A185-813571CE6184}"/>
    <dgm:cxn modelId="{6C29A45F-7488-45C3-AD7E-D23E1C605D91}" type="presOf" srcId="{27BA54A0-16F5-4040-A558-75C4CD7A2FBA}" destId="{25698B63-2FBB-40C7-8CF6-D3871ABC7C8E}" srcOrd="0" destOrd="0" presId="urn:microsoft.com/office/officeart/2008/layout/LinedList"/>
    <dgm:cxn modelId="{70CED67C-AEF0-4BF3-8368-927D4A8F0389}" srcId="{4E5B624F-C3AA-4B35-85AD-26ED296C7DCF}" destId="{EA81BF4E-7D61-4DE9-8487-358BF8E9616C}" srcOrd="1" destOrd="0" parTransId="{383C9E50-C5E6-44DF-8378-57DB772A23E6}" sibTransId="{8A1BCA05-7CE4-4854-83E8-F6EA96DB4CA2}"/>
    <dgm:cxn modelId="{399ADF90-7094-4348-9259-26DE3FDDC7D3}" srcId="{4E5B624F-C3AA-4B35-85AD-26ED296C7DCF}" destId="{725ADC5F-66D5-4D7C-9FAE-E4B7468EA170}" srcOrd="3" destOrd="0" parTransId="{67388A9B-4AAE-46F9-8940-6D06D9B5DCD6}" sibTransId="{356415B1-5C6A-4090-A3DB-AEDBB23F0D87}"/>
    <dgm:cxn modelId="{AB6161A2-0E6E-4E52-8779-68E4B907D46F}" srcId="{4E5B624F-C3AA-4B35-85AD-26ED296C7DCF}" destId="{27BA54A0-16F5-4040-A558-75C4CD7A2FBA}" srcOrd="4" destOrd="0" parTransId="{E0E9E978-90FA-4B9F-826E-5F9D2A125464}" sibTransId="{35E8BC30-36F7-46C3-8481-CA3A3280ECF2}"/>
    <dgm:cxn modelId="{1037B0C4-F778-4B0C-8F61-0A661BF6C11B}" type="presOf" srcId="{2F12F189-380A-4421-81E3-F745A3504DB2}" destId="{ACC6FF93-CAD7-4347-8505-408F42AE1452}" srcOrd="0" destOrd="0" presId="urn:microsoft.com/office/officeart/2008/layout/LinedList"/>
    <dgm:cxn modelId="{E0E758D3-C09D-41B2-9C3F-ED5D2C9A6117}" type="presOf" srcId="{725ADC5F-66D5-4D7C-9FAE-E4B7468EA170}" destId="{D00F7E09-4731-41C8-B555-E6B9AA772B0E}" srcOrd="0" destOrd="0" presId="urn:microsoft.com/office/officeart/2008/layout/LinedList"/>
    <dgm:cxn modelId="{3D8C79EB-2539-4C85-9CD3-498B7B449C7C}" srcId="{4E5B624F-C3AA-4B35-85AD-26ED296C7DCF}" destId="{9947F6DC-2D0E-4FD8-8A2D-20610FE3457F}" srcOrd="2" destOrd="0" parTransId="{92BE7BA2-E567-4503-B94C-CA3E468F7C13}" sibTransId="{F0935381-4802-4085-A9E5-4664FC998183}"/>
    <dgm:cxn modelId="{EFE097B3-A8D2-489A-BD12-01EA539E43F0}" type="presParOf" srcId="{A0666F6A-B120-4746-91A1-724E5FB6C033}" destId="{4E6B54D5-2B94-4872-B5F2-5E400FDA9EE9}" srcOrd="0" destOrd="0" presId="urn:microsoft.com/office/officeart/2008/layout/LinedList"/>
    <dgm:cxn modelId="{29CE27F5-D25F-474F-9F2F-18EDB5BBFB0B}" type="presParOf" srcId="{A0666F6A-B120-4746-91A1-724E5FB6C033}" destId="{B25215D1-EDBE-4824-868C-EEC4DC15FE1C}" srcOrd="1" destOrd="0" presId="urn:microsoft.com/office/officeart/2008/layout/LinedList"/>
    <dgm:cxn modelId="{95457462-C63D-4AAF-B63D-ACC4E0A1EDC7}" type="presParOf" srcId="{B25215D1-EDBE-4824-868C-EEC4DC15FE1C}" destId="{ACC6FF93-CAD7-4347-8505-408F42AE1452}" srcOrd="0" destOrd="0" presId="urn:microsoft.com/office/officeart/2008/layout/LinedList"/>
    <dgm:cxn modelId="{E4C84434-25C5-4DE2-B155-92CE46390FFF}" type="presParOf" srcId="{B25215D1-EDBE-4824-868C-EEC4DC15FE1C}" destId="{DBBF819B-280A-4DD7-9F1B-B28A5F422E03}" srcOrd="1" destOrd="0" presId="urn:microsoft.com/office/officeart/2008/layout/LinedList"/>
    <dgm:cxn modelId="{A5C6EC13-7788-4975-BB29-980C5A56F4AE}" type="presParOf" srcId="{A0666F6A-B120-4746-91A1-724E5FB6C033}" destId="{63A44FEC-6F24-4F04-B4D0-4C59EB7EA169}" srcOrd="2" destOrd="0" presId="urn:microsoft.com/office/officeart/2008/layout/LinedList"/>
    <dgm:cxn modelId="{D0B7D6DF-8626-4A6E-B007-A8C99E449790}" type="presParOf" srcId="{A0666F6A-B120-4746-91A1-724E5FB6C033}" destId="{9D1E7499-B378-44BD-93EF-AA39C0FFD7AF}" srcOrd="3" destOrd="0" presId="urn:microsoft.com/office/officeart/2008/layout/LinedList"/>
    <dgm:cxn modelId="{F4E37D8D-4E65-4583-A982-95DB448FCABC}" type="presParOf" srcId="{9D1E7499-B378-44BD-93EF-AA39C0FFD7AF}" destId="{718B7BB0-B140-4A95-BDBB-35FCBAE4EE66}" srcOrd="0" destOrd="0" presId="urn:microsoft.com/office/officeart/2008/layout/LinedList"/>
    <dgm:cxn modelId="{938EF796-5544-48DD-8E50-6CAC9E685FEE}" type="presParOf" srcId="{9D1E7499-B378-44BD-93EF-AA39C0FFD7AF}" destId="{CD04C3BB-953F-461A-A598-DDD5DA1CE1AB}" srcOrd="1" destOrd="0" presId="urn:microsoft.com/office/officeart/2008/layout/LinedList"/>
    <dgm:cxn modelId="{019EEAF5-15BE-4805-9666-04A0C0ADC816}" type="presParOf" srcId="{A0666F6A-B120-4746-91A1-724E5FB6C033}" destId="{C352F8C4-70A1-4C07-9B57-4FC3068A354F}" srcOrd="4" destOrd="0" presId="urn:microsoft.com/office/officeart/2008/layout/LinedList"/>
    <dgm:cxn modelId="{0BCA7A81-567F-4542-8B77-15D4D95649A3}" type="presParOf" srcId="{A0666F6A-B120-4746-91A1-724E5FB6C033}" destId="{29B4BEBB-4F37-4F02-B200-6BB62BBC94F6}" srcOrd="5" destOrd="0" presId="urn:microsoft.com/office/officeart/2008/layout/LinedList"/>
    <dgm:cxn modelId="{F70A88E5-9378-416A-9333-7F4A7D66BB49}" type="presParOf" srcId="{29B4BEBB-4F37-4F02-B200-6BB62BBC94F6}" destId="{8DBFE9D4-8388-4A1F-BBBC-B6DC921BCAF3}" srcOrd="0" destOrd="0" presId="urn:microsoft.com/office/officeart/2008/layout/LinedList"/>
    <dgm:cxn modelId="{853200B0-E124-4415-9365-FC531E30EE35}" type="presParOf" srcId="{29B4BEBB-4F37-4F02-B200-6BB62BBC94F6}" destId="{F7780C97-C62E-41C9-98DD-23FFB547AFCF}" srcOrd="1" destOrd="0" presId="urn:microsoft.com/office/officeart/2008/layout/LinedList"/>
    <dgm:cxn modelId="{B350504F-07F7-49BF-9859-AAD126A91622}" type="presParOf" srcId="{A0666F6A-B120-4746-91A1-724E5FB6C033}" destId="{2C4792EB-9573-437E-AFC4-675786D9DFB8}" srcOrd="6" destOrd="0" presId="urn:microsoft.com/office/officeart/2008/layout/LinedList"/>
    <dgm:cxn modelId="{CCD3C025-F976-4C95-A356-4C14F67083D7}" type="presParOf" srcId="{A0666F6A-B120-4746-91A1-724E5FB6C033}" destId="{FEF6BDBC-119C-4BF5-9049-A00DA974515E}" srcOrd="7" destOrd="0" presId="urn:microsoft.com/office/officeart/2008/layout/LinedList"/>
    <dgm:cxn modelId="{D0A4322A-A1D6-4FC0-B6AC-07AA4A4215CB}" type="presParOf" srcId="{FEF6BDBC-119C-4BF5-9049-A00DA974515E}" destId="{D00F7E09-4731-41C8-B555-E6B9AA772B0E}" srcOrd="0" destOrd="0" presId="urn:microsoft.com/office/officeart/2008/layout/LinedList"/>
    <dgm:cxn modelId="{59123779-3103-44EB-B5E1-30AAA87C4718}" type="presParOf" srcId="{FEF6BDBC-119C-4BF5-9049-A00DA974515E}" destId="{B22AFE13-5D57-4F5A-A5C8-77AA5A3AC83D}" srcOrd="1" destOrd="0" presId="urn:microsoft.com/office/officeart/2008/layout/LinedList"/>
    <dgm:cxn modelId="{FEA7609C-171F-460F-A953-99AF0CEC586A}" type="presParOf" srcId="{A0666F6A-B120-4746-91A1-724E5FB6C033}" destId="{D2E799BC-5DD4-48FB-8C11-4CE5CDEF54B2}" srcOrd="8" destOrd="0" presId="urn:microsoft.com/office/officeart/2008/layout/LinedList"/>
    <dgm:cxn modelId="{3F29930B-DEB9-4807-832E-4E6C841A83FF}" type="presParOf" srcId="{A0666F6A-B120-4746-91A1-724E5FB6C033}" destId="{127B4CE9-9E65-4C89-8E8C-A22A8C7CD534}" srcOrd="9" destOrd="0" presId="urn:microsoft.com/office/officeart/2008/layout/LinedList"/>
    <dgm:cxn modelId="{A9F22540-1784-480C-A41D-04B0F5C3E9C5}" type="presParOf" srcId="{127B4CE9-9E65-4C89-8E8C-A22A8C7CD534}" destId="{25698B63-2FBB-40C7-8CF6-D3871ABC7C8E}" srcOrd="0" destOrd="0" presId="urn:microsoft.com/office/officeart/2008/layout/LinedList"/>
    <dgm:cxn modelId="{36CCAACA-4A7B-4566-B45A-C1AAFA3477AA}" type="presParOf" srcId="{127B4CE9-9E65-4C89-8E8C-A22A8C7CD534}" destId="{8E615C0C-D262-4949-9022-B4A3FC6FA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B54D5-2B94-4872-B5F2-5E400FDA9EE9}">
      <dsp:nvSpPr>
        <dsp:cNvPr id="0" name=""/>
        <dsp:cNvSpPr/>
      </dsp:nvSpPr>
      <dsp:spPr>
        <a:xfrm>
          <a:off x="0" y="459"/>
          <a:ext cx="942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6FF93-CAD7-4347-8505-408F42AE1452}">
      <dsp:nvSpPr>
        <dsp:cNvPr id="0" name=""/>
        <dsp:cNvSpPr/>
      </dsp:nvSpPr>
      <dsp:spPr>
        <a:xfrm>
          <a:off x="0" y="459"/>
          <a:ext cx="9423361" cy="75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/>
            <a:t>Interpretace světa, ne </a:t>
          </a:r>
          <a:r>
            <a:rPr lang="cs-CZ" sz="2500" b="1" kern="1200">
              <a:latin typeface="Trebuchet MS" panose="020B0603020202020204"/>
            </a:rPr>
            <a:t>odraz</a:t>
          </a:r>
          <a:endParaRPr lang="en-US" sz="2500" b="1" kern="1200"/>
        </a:p>
      </dsp:txBody>
      <dsp:txXfrm>
        <a:off x="0" y="459"/>
        <a:ext cx="9423361" cy="752064"/>
      </dsp:txXfrm>
    </dsp:sp>
    <dsp:sp modelId="{63A44FEC-6F24-4F04-B4D0-4C59EB7EA169}">
      <dsp:nvSpPr>
        <dsp:cNvPr id="0" name=""/>
        <dsp:cNvSpPr/>
      </dsp:nvSpPr>
      <dsp:spPr>
        <a:xfrm>
          <a:off x="0" y="752523"/>
          <a:ext cx="942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7BB0-B140-4A95-BDBB-35FCBAE4EE66}">
      <dsp:nvSpPr>
        <dsp:cNvPr id="0" name=""/>
        <dsp:cNvSpPr/>
      </dsp:nvSpPr>
      <dsp:spPr>
        <a:xfrm>
          <a:off x="0" y="752523"/>
          <a:ext cx="9423361" cy="75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Uložený v </a:t>
          </a:r>
          <a:r>
            <a:rPr lang="cs-CZ" sz="2500" kern="1200">
              <a:latin typeface="Trebuchet MS" panose="020B0603020202020204"/>
            </a:rPr>
            <a:t>přirozeném jazyce</a:t>
          </a:r>
          <a:endParaRPr lang="en-US" sz="2500" kern="1200"/>
        </a:p>
      </dsp:txBody>
      <dsp:txXfrm>
        <a:off x="0" y="752523"/>
        <a:ext cx="9423361" cy="752064"/>
      </dsp:txXfrm>
    </dsp:sp>
    <dsp:sp modelId="{C352F8C4-70A1-4C07-9B57-4FC3068A354F}">
      <dsp:nvSpPr>
        <dsp:cNvPr id="0" name=""/>
        <dsp:cNvSpPr/>
      </dsp:nvSpPr>
      <dsp:spPr>
        <a:xfrm>
          <a:off x="0" y="1504588"/>
          <a:ext cx="942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FE9D4-8388-4A1F-BBBC-B6DC921BCAF3}">
      <dsp:nvSpPr>
        <dsp:cNvPr id="0" name=""/>
        <dsp:cNvSpPr/>
      </dsp:nvSpPr>
      <dsp:spPr>
        <a:xfrm>
          <a:off x="0" y="1504588"/>
          <a:ext cx="9423361" cy="75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Mluvčím se vnucuje jako samozřejmost</a:t>
          </a:r>
          <a:endParaRPr lang="en-US" sz="2500" kern="1200"/>
        </a:p>
      </dsp:txBody>
      <dsp:txXfrm>
        <a:off x="0" y="1504588"/>
        <a:ext cx="9423361" cy="752064"/>
      </dsp:txXfrm>
    </dsp:sp>
    <dsp:sp modelId="{2C4792EB-9573-437E-AFC4-675786D9DFB8}">
      <dsp:nvSpPr>
        <dsp:cNvPr id="0" name=""/>
        <dsp:cNvSpPr/>
      </dsp:nvSpPr>
      <dsp:spPr>
        <a:xfrm>
          <a:off x="0" y="2256652"/>
          <a:ext cx="942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F7E09-4731-41C8-B555-E6B9AA772B0E}">
      <dsp:nvSpPr>
        <dsp:cNvPr id="0" name=""/>
        <dsp:cNvSpPr/>
      </dsp:nvSpPr>
      <dsp:spPr>
        <a:xfrm>
          <a:off x="0" y="2256652"/>
          <a:ext cx="9423361" cy="75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Liší se etnicky, stylově, žánrově, podle komunikačního prostředí</a:t>
          </a:r>
          <a:endParaRPr lang="en-US" sz="2500" kern="1200"/>
        </a:p>
      </dsp:txBody>
      <dsp:txXfrm>
        <a:off x="0" y="2256652"/>
        <a:ext cx="9423361" cy="752064"/>
      </dsp:txXfrm>
    </dsp:sp>
    <dsp:sp modelId="{D2E799BC-5DD4-48FB-8C11-4CE5CDEF54B2}">
      <dsp:nvSpPr>
        <dsp:cNvPr id="0" name=""/>
        <dsp:cNvSpPr/>
      </dsp:nvSpPr>
      <dsp:spPr>
        <a:xfrm>
          <a:off x="0" y="3008717"/>
          <a:ext cx="942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98B63-2FBB-40C7-8CF6-D3871ABC7C8E}">
      <dsp:nvSpPr>
        <dsp:cNvPr id="0" name=""/>
        <dsp:cNvSpPr/>
      </dsp:nvSpPr>
      <dsp:spPr>
        <a:xfrm>
          <a:off x="0" y="3008717"/>
          <a:ext cx="9423361" cy="75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>
              <a:latin typeface="Trebuchet MS" panose="020B0603020202020204"/>
            </a:rPr>
            <a:t>antropocentrismus</a:t>
          </a:r>
        </a:p>
      </dsp:txBody>
      <dsp:txXfrm>
        <a:off x="0" y="3008717"/>
        <a:ext cx="9423361" cy="75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lovoasmysl.ff.cuni.cz/node/25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C8E7C-DAD0-D3BA-BE19-75A089DC8B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Láska v českém jazykovém obrazu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BCCC00-2D71-B09D-3675-161B0B54C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err="1"/>
              <a:t>Brandtová</a:t>
            </a:r>
            <a:r>
              <a:rPr lang="cs-CZ"/>
              <a:t> S., Pavlíčková M., Lokajová V.</a:t>
            </a:r>
          </a:p>
        </p:txBody>
      </p:sp>
    </p:spTree>
    <p:extLst>
      <p:ext uri="{BB962C8B-B14F-4D97-AF65-F5344CB8AC3E}">
        <p14:creationId xmlns:p14="http://schemas.microsoft.com/office/powerpoint/2010/main" val="368268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02B1E-7923-E001-9D62-510CC625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Láska očima seniorů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A0A39-C72E-C404-8770-A0509A8A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/>
              <a:t>Přátelská láska</a:t>
            </a:r>
          </a:p>
          <a:p>
            <a:pPr lvl="1"/>
            <a:r>
              <a:rPr lang="cs-CZ"/>
              <a:t>Nejdůležitější, partner je nejlepší přítel</a:t>
            </a:r>
          </a:p>
          <a:p>
            <a:pPr lvl="1"/>
            <a:r>
              <a:rPr lang="cs-CZ">
                <a:ea typeface="+mn-lt"/>
                <a:cs typeface="+mn-lt"/>
              </a:rPr>
              <a:t>„Zvykat si na novou ženskou souvisí s tím, že si člověk musí zvykat na novou svíčkovou.“</a:t>
            </a:r>
            <a:endParaRPr lang="cs-CZ"/>
          </a:p>
          <a:p>
            <a:r>
              <a:rPr lang="cs-CZ"/>
              <a:t>Romantická láska</a:t>
            </a:r>
          </a:p>
          <a:p>
            <a:pPr lvl="1"/>
            <a:r>
              <a:rPr lang="cs-CZ"/>
              <a:t>Idealizace partnera, projevy by se neměly opakovat</a:t>
            </a:r>
          </a:p>
          <a:p>
            <a:pPr lvl="1"/>
            <a:r>
              <a:rPr lang="cs-CZ"/>
              <a:t>"perfektní máma"</a:t>
            </a:r>
          </a:p>
          <a:p>
            <a:pPr lvl="1"/>
            <a:r>
              <a:rPr lang="cs-CZ"/>
              <a:t>Květiny jako symbol lásky</a:t>
            </a:r>
          </a:p>
          <a:p>
            <a:r>
              <a:rPr lang="cs-CZ"/>
              <a:t>Změna lásky v průběhu manželství</a:t>
            </a:r>
          </a:p>
          <a:p>
            <a:pPr lvl="1"/>
            <a:r>
              <a:rPr lang="cs-CZ"/>
              <a:t>Často zmiňují "osudovost" - jejich partner je "ten pravý"</a:t>
            </a:r>
          </a:p>
          <a:p>
            <a:pPr lvl="1"/>
            <a:r>
              <a:rPr lang="cs-CZ"/>
              <a:t>Postupem času se láska prohlubuje a romantická ustupuje přátelské</a:t>
            </a:r>
          </a:p>
          <a:p>
            <a:pPr marL="457200" lvl="1" indent="0">
              <a:buNone/>
            </a:pP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44EBDA-7E9F-29C5-D12D-6BE1FEF96786}"/>
              </a:ext>
            </a:extLst>
          </p:cNvPr>
          <p:cNvSpPr txBox="1"/>
          <p:nvPr/>
        </p:nvSpPr>
        <p:spPr>
          <a:xfrm>
            <a:off x="3162300" y="6067425"/>
            <a:ext cx="88677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Bakalářská práce Kateřiny Malé </a:t>
            </a:r>
            <a:br>
              <a:rPr lang="cs-CZ"/>
            </a:br>
            <a:r>
              <a:rPr lang="cs-CZ"/>
              <a:t>Láska očima seniorů: kvalitativní analýza partnerské lásky v manželstvích seniorů</a:t>
            </a:r>
          </a:p>
        </p:txBody>
      </p:sp>
    </p:spTree>
    <p:extLst>
      <p:ext uri="{BB962C8B-B14F-4D97-AF65-F5344CB8AC3E}">
        <p14:creationId xmlns:p14="http://schemas.microsoft.com/office/powerpoint/2010/main" val="141128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Obrázek 4" descr="Obsah obrázku text, osoba, černá, oblek&#10;&#10;Popis se vygeneroval automaticky.">
            <a:extLst>
              <a:ext uri="{FF2B5EF4-FFF2-40B4-BE49-F238E27FC236}">
                <a16:creationId xmlns:a16="http://schemas.microsoft.com/office/drawing/2014/main" id="{205D9B71-3BA7-F4E2-1FC0-82B6049FD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14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36F823-FBB9-377A-8202-163AA16C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cs-CZ"/>
              <a:t>Pro zajímavost - Láska, Smrt a Víra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69326-D0CF-AD1E-12E3-EA2767508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42750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V literatuře často dochází ke spojování lásky buď se smrtí, nebo s vírou</a:t>
            </a:r>
          </a:p>
          <a:p>
            <a:endParaRPr lang="cs-CZ" sz="2000"/>
          </a:p>
          <a:p>
            <a:r>
              <a:rPr lang="cs-CZ" sz="2000"/>
              <a:t>V díle Jaroslava </a:t>
            </a:r>
            <a:r>
              <a:rPr lang="cs-CZ" sz="2000" err="1"/>
              <a:t>Durycha</a:t>
            </a:r>
            <a:r>
              <a:rPr lang="cs-CZ" sz="2000"/>
              <a:t> se setkáváme se silným spojením lásky a smrti, které si mají být v rovny </a:t>
            </a:r>
          </a:p>
          <a:p>
            <a:endParaRPr lang="cs-CZ" sz="2000"/>
          </a:p>
          <a:p>
            <a:r>
              <a:rPr lang="cs-CZ" sz="2000"/>
              <a:t>Láska se musí setkat se smrtí aby pochopila svou pravou podstatu </a:t>
            </a:r>
          </a:p>
          <a:p>
            <a:endParaRPr lang="cs-CZ" sz="1700"/>
          </a:p>
          <a:p>
            <a:pPr marL="0" indent="0">
              <a:buNone/>
            </a:pPr>
            <a:r>
              <a:rPr lang="cs-CZ" sz="1500" i="1"/>
              <a:t>Diplomová práce Lucie </a:t>
            </a:r>
            <a:r>
              <a:rPr lang="cs-CZ" sz="1500" i="1" err="1"/>
              <a:t>Paukerové</a:t>
            </a:r>
            <a:r>
              <a:rPr lang="cs-CZ" sz="1500" i="1"/>
              <a:t> </a:t>
            </a:r>
          </a:p>
          <a:p>
            <a:pPr marL="0" indent="0">
              <a:buNone/>
            </a:pPr>
            <a:r>
              <a:rPr lang="cs-CZ" sz="1500" i="1"/>
              <a:t>Láska a víra. Erotická </a:t>
            </a:r>
            <a:r>
              <a:rPr lang="cs-CZ" sz="1500" i="1" err="1"/>
              <a:t>motivika</a:t>
            </a:r>
            <a:r>
              <a:rPr lang="cs-CZ" sz="1500" i="1"/>
              <a:t> v díle Jaroslava </a:t>
            </a:r>
            <a:r>
              <a:rPr lang="cs-CZ" sz="1500" i="1" err="1"/>
              <a:t>Durycha</a:t>
            </a:r>
            <a:r>
              <a:rPr lang="cs-CZ" sz="1500" i="1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489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D1B72-CAEE-6785-CB87-F2DFF7EC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96AACF-8135-FF57-EBF1-F8CFB61D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9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600">
                <a:ea typeface="+mn-lt"/>
                <a:cs typeface="+mn-lt"/>
              </a:rPr>
              <a:t>ZIÓŁKOWSKI, Marek, Daniela LEHÁROVÁ a Irena VAŇKOVÁ. Jazykový obraz světa: slovníkové heslo. </a:t>
            </a:r>
            <a:r>
              <a:rPr lang="cs-CZ" sz="1600" i="1">
                <a:ea typeface="+mn-lt"/>
                <a:cs typeface="+mn-lt"/>
              </a:rPr>
              <a:t>Slovo a smysl</a:t>
            </a:r>
            <a:r>
              <a:rPr lang="cs-CZ" sz="1600">
                <a:ea typeface="+mn-lt"/>
                <a:cs typeface="+mn-lt"/>
              </a:rPr>
              <a:t> [online]. Praha: Ústav české literatury a literární vědy Filosofické fakulty Univerzity Karlovy, 2007, 2007, </a:t>
            </a:r>
            <a:r>
              <a:rPr lang="cs-CZ" sz="1600" b="1">
                <a:ea typeface="+mn-lt"/>
                <a:cs typeface="+mn-lt"/>
              </a:rPr>
              <a:t>IV.</a:t>
            </a:r>
            <a:r>
              <a:rPr lang="cs-CZ" sz="1600">
                <a:ea typeface="+mn-lt"/>
                <a:cs typeface="+mn-lt"/>
              </a:rPr>
              <a:t>(8) [cit. 2022-05-18]. ISSN 1214-7915. Dostupné z: </a:t>
            </a:r>
            <a:r>
              <a:rPr lang="cs-CZ" sz="1600">
                <a:ea typeface="+mn-lt"/>
                <a:cs typeface="+mn-lt"/>
                <a:hlinkClick r:id="rId2"/>
              </a:rPr>
              <a:t>http://slovoasmysl.ff.cuni.cz/node/258</a:t>
            </a:r>
            <a:endParaRPr lang="cs-CZ" sz="1600">
              <a:ea typeface="+mn-lt"/>
              <a:cs typeface="+mn-lt"/>
            </a:endParaRPr>
          </a:p>
          <a:p>
            <a:r>
              <a:rPr lang="cs-CZ" sz="1600"/>
              <a:t>KRATOCHVÍLOVÁ</a:t>
            </a:r>
            <a:r>
              <a:rPr lang="cs-CZ" sz="1600">
                <a:ea typeface="+mn-lt"/>
                <a:cs typeface="+mn-lt"/>
              </a:rPr>
              <a:t>, Veronika. </a:t>
            </a:r>
            <a:r>
              <a:rPr lang="cs-CZ" sz="1600" i="1">
                <a:ea typeface="+mn-lt"/>
                <a:cs typeface="+mn-lt"/>
              </a:rPr>
              <a:t>Konceptualizace lásky v textech české populární hudby (Jazykový obraz lásky v textech skupiny Lucie)</a:t>
            </a:r>
            <a:r>
              <a:rPr lang="cs-CZ" sz="1600">
                <a:ea typeface="+mn-lt"/>
                <a:cs typeface="+mn-lt"/>
              </a:rPr>
              <a:t>. 2013. Diplomová práce. Univerzita Karlova, Filozofická fakulta, Ústav českého jazyka a teorie komunikace. Vedoucí práce Vaňková, Irena.</a:t>
            </a:r>
          </a:p>
          <a:p>
            <a:r>
              <a:rPr lang="cs-CZ" sz="1600">
                <a:ea typeface="+mn-lt"/>
                <a:cs typeface="+mn-lt"/>
              </a:rPr>
              <a:t>NEUBAUEROVÁ, Eva. </a:t>
            </a:r>
            <a:r>
              <a:rPr lang="cs-CZ" sz="1600" i="1">
                <a:ea typeface="+mn-lt"/>
                <a:cs typeface="+mn-lt"/>
              </a:rPr>
              <a:t>Intimita a láska v rituálech sekt a menšinových církví</a:t>
            </a:r>
            <a:r>
              <a:rPr lang="cs-CZ" sz="1600">
                <a:ea typeface="+mn-lt"/>
                <a:cs typeface="+mn-lt"/>
              </a:rPr>
              <a:t>. Praha, 2012. Bakalářská práce. Univerzita Karlova, Fakulta sociálních věd, Katedra sociologie. Vedoucí práce Kotík, Michal.</a:t>
            </a:r>
          </a:p>
          <a:p>
            <a:r>
              <a:rPr lang="cs-CZ" sz="1600">
                <a:ea typeface="+mn-lt"/>
                <a:cs typeface="+mn-lt"/>
              </a:rPr>
              <a:t>MALÁ, Kateřina. </a:t>
            </a:r>
            <a:r>
              <a:rPr lang="cs-CZ" sz="1600" i="1">
                <a:ea typeface="+mn-lt"/>
                <a:cs typeface="+mn-lt"/>
              </a:rPr>
              <a:t>Láska očima seniorů: kvalitativní analýza partnerské lásky v manželstvích seniorů</a:t>
            </a:r>
            <a:r>
              <a:rPr lang="cs-CZ" sz="1600">
                <a:ea typeface="+mn-lt"/>
                <a:cs typeface="+mn-lt"/>
              </a:rPr>
              <a:t>. Praha, 2014. Bakalářská práce. Univerzita Karlova, Fakulta sociálních věd, Katedra sociologie. Vedoucí práce Martinová, Marta.</a:t>
            </a:r>
          </a:p>
          <a:p>
            <a:r>
              <a:rPr lang="cs-CZ" sz="1600">
                <a:ea typeface="+mn-lt"/>
                <a:cs typeface="+mn-lt"/>
              </a:rPr>
              <a:t>PAUKEROVÁ, Lucie. </a:t>
            </a:r>
            <a:r>
              <a:rPr lang="cs-CZ" sz="1600" i="1">
                <a:ea typeface="+mn-lt"/>
                <a:cs typeface="+mn-lt"/>
              </a:rPr>
              <a:t>Láska a víra. Erotická </a:t>
            </a:r>
            <a:r>
              <a:rPr lang="cs-CZ" sz="1600" i="1" err="1">
                <a:ea typeface="+mn-lt"/>
                <a:cs typeface="+mn-lt"/>
              </a:rPr>
              <a:t>motivika</a:t>
            </a:r>
            <a:r>
              <a:rPr lang="cs-CZ" sz="1600" i="1">
                <a:ea typeface="+mn-lt"/>
                <a:cs typeface="+mn-lt"/>
              </a:rPr>
              <a:t> v díle Jaroslava </a:t>
            </a:r>
            <a:r>
              <a:rPr lang="cs-CZ" sz="1600" i="1" err="1">
                <a:ea typeface="+mn-lt"/>
                <a:cs typeface="+mn-lt"/>
              </a:rPr>
              <a:t>Durycha</a:t>
            </a:r>
            <a:r>
              <a:rPr lang="cs-CZ" sz="1600">
                <a:ea typeface="+mn-lt"/>
                <a:cs typeface="+mn-lt"/>
              </a:rPr>
              <a:t>. 2011. Diplomová práce. Univerzita Karlova, Filozofická fakulta, Ústav české literatury a komparatistiky. Vedoucí práce Vaněk, Václav.</a:t>
            </a:r>
            <a:br>
              <a:rPr lang="cs-CZ" sz="1600">
                <a:ea typeface="+mn-lt"/>
                <a:cs typeface="+mn-lt"/>
              </a:rPr>
            </a:br>
            <a:endParaRPr lang="cs-CZ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0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F8559-6FF5-C535-59FB-685C9E60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jazykový obraz?</a:t>
            </a: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1A287703-67A7-4A50-BCA1-245C899B5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33035"/>
              </p:ext>
            </p:extLst>
          </p:nvPr>
        </p:nvGraphicFramePr>
        <p:xfrm>
          <a:off x="1449841" y="2344393"/>
          <a:ext cx="9423361" cy="376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29634A4E-B513-3AB3-3694-3F5AE8720BF4}"/>
              </a:ext>
            </a:extLst>
          </p:cNvPr>
          <p:cNvSpPr txBox="1"/>
          <p:nvPr/>
        </p:nvSpPr>
        <p:spPr>
          <a:xfrm>
            <a:off x="3667125" y="-295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169749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4AB60-B612-8476-DB3B-AFD00106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Slovník spisovného jazyka českého 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FD44AB63-1034-B6AC-A301-E807182E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2" r="374" b="57301"/>
          <a:stretch/>
        </p:blipFill>
        <p:spPr>
          <a:xfrm>
            <a:off x="401964" y="3391273"/>
            <a:ext cx="11140026" cy="2787929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DB8271E-C0DE-FC97-A3C4-0EB72DD323E3}"/>
              </a:ext>
            </a:extLst>
          </p:cNvPr>
          <p:cNvSpPr txBox="1"/>
          <p:nvPr/>
        </p:nvSpPr>
        <p:spPr>
          <a:xfrm>
            <a:off x="762000" y="2228850"/>
            <a:ext cx="9153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1. vřelý cit náklonnosti, příchylnosti, obliby</a:t>
            </a:r>
          </a:p>
          <a:p>
            <a:r>
              <a:rPr lang="cs-CZ">
                <a:ea typeface="+mn-lt"/>
                <a:cs typeface="+mn-lt"/>
              </a:rPr>
              <a:t>4. milovaná osoba, zvl. milenka, milenec; oblíbená věc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47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763A6-DA6F-404C-1F75-FCFAC8E4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Český etymologický slovník 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65C2A89C-4E0C-F3E9-354D-BC033DED5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1" r="19101" b="46800"/>
          <a:stretch/>
        </p:blipFill>
        <p:spPr>
          <a:xfrm>
            <a:off x="1590433" y="3294045"/>
            <a:ext cx="8639755" cy="3327770"/>
          </a:xfrm>
        </p:spPr>
      </p:pic>
      <p:sp>
        <p:nvSpPr>
          <p:cNvPr id="4" name="TextovéPole 1">
            <a:extLst>
              <a:ext uri="{FF2B5EF4-FFF2-40B4-BE49-F238E27FC236}">
                <a16:creationId xmlns:a16="http://schemas.microsoft.com/office/drawing/2014/main" id="{99B1C2FD-B0F2-8320-E0D7-4E1E70FB78A7}"/>
              </a:ext>
            </a:extLst>
          </p:cNvPr>
          <p:cNvSpPr txBox="1"/>
          <p:nvPr/>
        </p:nvSpPr>
        <p:spPr>
          <a:xfrm>
            <a:off x="828675" y="2228850"/>
            <a:ext cx="852487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ea typeface="+mn-lt"/>
                <a:cs typeface="+mn-lt"/>
              </a:rPr>
              <a:t>Ze staročeského </a:t>
            </a:r>
            <a:r>
              <a:rPr lang="cs-CZ" i="1">
                <a:ea typeface="+mn-lt"/>
                <a:cs typeface="+mn-lt"/>
              </a:rPr>
              <a:t>láska</a:t>
            </a:r>
            <a:r>
              <a:rPr lang="cs-CZ">
                <a:ea typeface="+mn-lt"/>
                <a:cs typeface="+mn-lt"/>
              </a:rPr>
              <a:t>, polského </a:t>
            </a:r>
            <a:r>
              <a:rPr lang="cs-CZ" i="1">
                <a:ea typeface="+mn-lt"/>
                <a:cs typeface="+mn-lt"/>
              </a:rPr>
              <a:t>*</a:t>
            </a:r>
            <a:r>
              <a:rPr lang="cs-CZ" i="1" err="1">
                <a:ea typeface="+mn-lt"/>
                <a:cs typeface="+mn-lt"/>
              </a:rPr>
              <a:t>laska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Odvozeno od slovesa </a:t>
            </a:r>
            <a:r>
              <a:rPr lang="cs-CZ" i="1">
                <a:ea typeface="+mn-lt"/>
                <a:cs typeface="+mn-lt"/>
              </a:rPr>
              <a:t>*laskati</a:t>
            </a:r>
            <a:r>
              <a:rPr lang="cs-CZ">
                <a:ea typeface="+mn-lt"/>
                <a:cs typeface="+mn-lt"/>
              </a:rPr>
              <a:t> ‘lichotit’, z toho české laskat ‘projevovat lásku, mazlit’ (sr. i </a:t>
            </a:r>
            <a:r>
              <a:rPr lang="cs-CZ" i="1">
                <a:ea typeface="+mn-lt"/>
                <a:cs typeface="+mn-lt"/>
              </a:rPr>
              <a:t>laskavý</a:t>
            </a:r>
            <a:r>
              <a:rPr lang="cs-CZ">
                <a:ea typeface="+mn-lt"/>
                <a:cs typeface="+mn-lt"/>
              </a:rPr>
              <a:t>, pravděpodobně souvisí i s </a:t>
            </a:r>
            <a:r>
              <a:rPr lang="cs-CZ" i="1">
                <a:ea typeface="+mn-lt"/>
                <a:cs typeface="+mn-lt"/>
              </a:rPr>
              <a:t>laškovat</a:t>
            </a:r>
            <a:r>
              <a:rPr lang="cs-CZ">
                <a:ea typeface="+mn-lt"/>
                <a:cs typeface="+mn-lt"/>
              </a:rPr>
              <a:t>).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38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A916E-CDE2-19DE-4D6F-0246AAA9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Příruční slovník jazyka českého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51E4181-4EBE-2E08-D749-B7162DE1C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5" b="5600"/>
          <a:stretch/>
        </p:blipFill>
        <p:spPr>
          <a:xfrm>
            <a:off x="3581516" y="2111328"/>
            <a:ext cx="8299560" cy="459107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F6B2752-87F9-FD90-C8F0-1E4409368C27}"/>
              </a:ext>
            </a:extLst>
          </p:cNvPr>
          <p:cNvSpPr txBox="1"/>
          <p:nvPr/>
        </p:nvSpPr>
        <p:spPr>
          <a:xfrm>
            <a:off x="428625" y="2295525"/>
            <a:ext cx="2743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 přirozený příznivý cit pro někoho n. něco, pudová náklonnost pociťovaná k někomu n. něčemu</a:t>
            </a:r>
          </a:p>
          <a:p>
            <a:endParaRPr lang="cs-CZ"/>
          </a:p>
          <a:p>
            <a:r>
              <a:rPr lang="cs-CZ">
                <a:ea typeface="+mn-lt"/>
                <a:cs typeface="+mn-lt"/>
              </a:rPr>
              <a:t>záliba v tom, co někoho zajímá, co se někomu líbí, obliba.</a:t>
            </a:r>
          </a:p>
          <a:p>
            <a:endParaRPr lang="cs-CZ"/>
          </a:p>
          <a:p>
            <a:r>
              <a:rPr lang="cs-CZ">
                <a:ea typeface="+mn-lt"/>
                <a:cs typeface="+mn-lt"/>
              </a:rPr>
              <a:t>druh dobrovolné práce na panském, za niž se povolovalo sbírati v lese dříví - chodit "na lásku"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55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4DF83-3319-DC7E-FD91-FABE4585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/>
              <a:t>Pojem láska v rámci přirozeného jazyka (češtiny)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341F1-28B3-6661-3D95-1DBE79102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Kladný a silný vztah k osobě, věci nebo ideji</a:t>
            </a:r>
            <a:endParaRPr lang="cs-CZ"/>
          </a:p>
          <a:p>
            <a:r>
              <a:rPr lang="cs-CZ" sz="2000"/>
              <a:t>Objekt, ke kterému se cit/emoce upínají</a:t>
            </a:r>
          </a:p>
          <a:p>
            <a:r>
              <a:rPr lang="cs-CZ" sz="2000"/>
              <a:t>Robert J. </a:t>
            </a:r>
            <a:r>
              <a:rPr lang="cs-CZ" sz="2000" err="1"/>
              <a:t>Sternberg</a:t>
            </a:r>
            <a:r>
              <a:rPr lang="cs-CZ" sz="2000"/>
              <a:t> – 3 základní dimenze lásky</a:t>
            </a:r>
          </a:p>
          <a:p>
            <a:r>
              <a:rPr lang="cs-CZ" sz="2000"/>
              <a:t>Typy lásky:</a:t>
            </a:r>
          </a:p>
          <a:p>
            <a:endParaRPr lang="cs-CZ" sz="200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BEB9CB3-7BB6-3219-473E-EC3332B3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87" y="2477699"/>
            <a:ext cx="5294466" cy="323619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28" name="Obrázek 28" descr="Obsah obrázku stůl&#10;&#10;Popis se vygeneroval automaticky.">
            <a:extLst>
              <a:ext uri="{FF2B5EF4-FFF2-40B4-BE49-F238E27FC236}">
                <a16:creationId xmlns:a16="http://schemas.microsoft.com/office/drawing/2014/main" id="{65CD5797-A6F8-6942-0DA7-846E10E1C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57" y="3989101"/>
            <a:ext cx="5516750" cy="268186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691A08-1C65-5C58-8601-821E001230D3}"/>
              </a:ext>
            </a:extLst>
          </p:cNvPr>
          <p:cNvSpPr txBox="1"/>
          <p:nvPr/>
        </p:nvSpPr>
        <p:spPr>
          <a:xfrm>
            <a:off x="6093946" y="-22235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8676616-9B1D-654E-CDDD-9E6E394146F0}"/>
              </a:ext>
            </a:extLst>
          </p:cNvPr>
          <p:cNvSpPr txBox="1"/>
          <p:nvPr/>
        </p:nvSpPr>
        <p:spPr>
          <a:xfrm>
            <a:off x="5734050" y="-3714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/>
              <a:t>Kliknutím vložíte text.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6477CC-B4AB-EAAF-74B8-C656AF65A068}"/>
              </a:ext>
            </a:extLst>
          </p:cNvPr>
          <p:cNvSpPr txBox="1"/>
          <p:nvPr/>
        </p:nvSpPr>
        <p:spPr>
          <a:xfrm>
            <a:off x="6153150" y="5829300"/>
            <a:ext cx="60388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400">
                <a:ea typeface="+mn-lt"/>
                <a:cs typeface="+mn-lt"/>
              </a:rPr>
              <a:t>Diplomová práce Veroniky Kratochvílové </a:t>
            </a:r>
            <a:br>
              <a:rPr lang="cs-CZ" sz="1400">
                <a:ea typeface="+mn-lt"/>
                <a:cs typeface="+mn-lt"/>
              </a:rPr>
            </a:br>
            <a:r>
              <a:rPr lang="cs-CZ" sz="1400">
                <a:ea typeface="+mn-lt"/>
                <a:cs typeface="+mn-lt"/>
              </a:rPr>
              <a:t>Konceptualizace lásky v textech české populární hudby (Jazykový obraz lásky v textech skupiny Lucie)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184837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73957-CB84-6EA7-6E58-CDB455FB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Jaké druhy lásek známe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04E16C-5768-CFF2-9453-583FFEA91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1600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Láska manželská</a:t>
            </a:r>
          </a:p>
          <a:p>
            <a:r>
              <a:rPr lang="cs-CZ"/>
              <a:t>úzce spojena se sexualitou, vášní, intimitou a osobní oddaností </a:t>
            </a:r>
          </a:p>
          <a:p>
            <a:r>
              <a:rPr lang="cs-CZ"/>
              <a:t>Láska přátelská</a:t>
            </a:r>
          </a:p>
          <a:p>
            <a:r>
              <a:rPr lang="cs-CZ"/>
              <a:t>spojována s osobní oddaností </a:t>
            </a:r>
          </a:p>
          <a:p>
            <a:r>
              <a:rPr lang="cs-CZ"/>
              <a:t>Mateřská láska </a:t>
            </a:r>
          </a:p>
          <a:p>
            <a:r>
              <a:rPr lang="cs-CZ"/>
              <a:t>velice specifický druh lásky, jelikož se vyskytuje pouze mezi matkou a dítětem 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C08918-4F4E-0D75-F6CF-F7A286B36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160133" cy="41169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Pohled Sociologického slovníku </a:t>
            </a:r>
          </a:p>
          <a:p>
            <a:endParaRPr lang="cs-CZ"/>
          </a:p>
          <a:p>
            <a:r>
              <a:rPr lang="cs-CZ"/>
              <a:t>Vztah mezi dvěma lidmi </a:t>
            </a:r>
          </a:p>
          <a:p>
            <a:r>
              <a:rPr lang="cs-CZ"/>
              <a:t>Vztah ke skupině lidí, idealizované osobnosti nebo i idejí </a:t>
            </a:r>
          </a:p>
          <a:p>
            <a:r>
              <a:rPr lang="cs-CZ"/>
              <a:t>Láska totožná s romantickou zamilovaností </a:t>
            </a:r>
          </a:p>
          <a:p>
            <a:endParaRPr lang="cs-CZ"/>
          </a:p>
          <a:p>
            <a:pPr marL="0" indent="0">
              <a:buNone/>
            </a:pPr>
            <a:r>
              <a:rPr lang="cs-CZ" sz="1600" i="1"/>
              <a:t>Bakalářská práce Evy Neubauerové</a:t>
            </a:r>
          </a:p>
          <a:p>
            <a:pPr marL="0" indent="0">
              <a:buNone/>
            </a:pPr>
            <a:r>
              <a:rPr lang="cs-CZ" sz="1600" i="1"/>
              <a:t>Intimita a láska v rituálech sekt a menšinových církví </a:t>
            </a:r>
          </a:p>
        </p:txBody>
      </p:sp>
    </p:spTree>
    <p:extLst>
      <p:ext uri="{BB962C8B-B14F-4D97-AF65-F5344CB8AC3E}">
        <p14:creationId xmlns:p14="http://schemas.microsoft.com/office/powerpoint/2010/main" val="144704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30FE2B-FCB2-4091-C7C8-5A43A467B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084994" cy="416003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000"/>
              <a:t>Platón a jeho popis lásky a oddělení od tělesnosti a sexuality</a:t>
            </a:r>
          </a:p>
          <a:p>
            <a:endParaRPr lang="cs-CZ" sz="2000"/>
          </a:p>
          <a:p>
            <a:r>
              <a:rPr lang="cs-CZ" sz="2000"/>
              <a:t>Dle Platóna je nejvyšší forma lásky    ''láska k moudrosti''</a:t>
            </a:r>
          </a:p>
          <a:p>
            <a:endParaRPr lang="cs-CZ" sz="2000"/>
          </a:p>
          <a:p>
            <a:r>
              <a:rPr lang="cs-CZ" sz="2000"/>
              <a:t>Při studiích lásky byla nejčastěji zkoumána partnerská láska </a:t>
            </a:r>
          </a:p>
          <a:p>
            <a:endParaRPr lang="cs-CZ" sz="2000"/>
          </a:p>
          <a:p>
            <a:r>
              <a:rPr lang="cs-CZ" sz="2000"/>
              <a:t>Otázka, zda-</a:t>
            </a:r>
            <a:r>
              <a:rPr lang="cs-CZ" sz="2000" err="1"/>
              <a:t>li</a:t>
            </a:r>
            <a:r>
              <a:rPr lang="cs-CZ" sz="2000"/>
              <a:t> je láska vrozená nebo se ji musíme naučit a popřípadě do jaké úrovně</a:t>
            </a:r>
          </a:p>
          <a:p>
            <a:endParaRPr lang="cs-CZ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2000" i="1">
                <a:ea typeface="+mn-lt"/>
                <a:cs typeface="+mn-lt"/>
              </a:rPr>
              <a:t>Bakalářská práce Evy Neubauerové</a:t>
            </a:r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85DB9D04-26BC-E107-1C14-05B7CCA85C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414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DAE556-6C94-3F90-56C8-4F197118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cs-CZ"/>
              <a:t>Historický koncept lásky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0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1CC45-790F-B9CE-EF87-0B03C217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Konceptualizace lásky v textech české populární hudby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E6F37F-5699-4323-0075-AFAFD9C45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484" y="6180352"/>
            <a:ext cx="6019522" cy="3931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i="1"/>
              <a:t>Diplomová práce Veroniky Kratochvílové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584DFC-C65E-4E11-A570-42964E0D8727}"/>
              </a:ext>
            </a:extLst>
          </p:cNvPr>
          <p:cNvSpPr txBox="1"/>
          <p:nvPr/>
        </p:nvSpPr>
        <p:spPr>
          <a:xfrm>
            <a:off x="466905" y="1967465"/>
            <a:ext cx="371079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/>
              <a:t>Láska je věc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dárek, potrava </a:t>
            </a:r>
            <a:r>
              <a:rPr lang="cs-CZ" sz="2000" i="1"/>
              <a:t>("Chci tvoji lásku mít...")</a:t>
            </a:r>
          </a:p>
          <a:p>
            <a:r>
              <a:rPr lang="cs-CZ" sz="2000"/>
              <a:t>Láska je látka a substance 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Droga</a:t>
            </a:r>
            <a:r>
              <a:rPr lang="cs-CZ" sz="2000" i="1"/>
              <a:t> ("moře do tebe lásky se vejde")</a:t>
            </a:r>
          </a:p>
          <a:p>
            <a:r>
              <a:rPr lang="cs-CZ" sz="2000"/>
              <a:t>Láska je kontejner 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nádoba, v níž se láska nalézá </a:t>
            </a:r>
            <a:r>
              <a:rPr lang="cs-CZ" sz="2000" i="1"/>
              <a:t>("už jsem z toho venku, ...") </a:t>
            </a:r>
          </a:p>
          <a:p>
            <a:r>
              <a:rPr lang="cs-CZ" sz="2000"/>
              <a:t>Láska je bytost = personifikace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Láska je žena </a:t>
            </a:r>
            <a:r>
              <a:rPr lang="cs-CZ" sz="2000" i="1"/>
              <a:t>("láska si klekla, neprosí nás")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Láska je protivník =</a:t>
            </a:r>
            <a:r>
              <a:rPr lang="cs-CZ" sz="2000" i="1"/>
              <a:t> láska mě zničí</a:t>
            </a:r>
          </a:p>
        </p:txBody>
      </p:sp>
      <p:pic>
        <p:nvPicPr>
          <p:cNvPr id="8" name="Obrázek 8" descr="Obsah obrázku osoba, stojící, pózování, skupina&#10;&#10;Popis se vygeneroval automaticky.">
            <a:extLst>
              <a:ext uri="{FF2B5EF4-FFF2-40B4-BE49-F238E27FC236}">
                <a16:creationId xmlns:a16="http://schemas.microsoft.com/office/drawing/2014/main" id="{37F29364-3940-DACA-6B75-9FEFEBB0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3" y="2681610"/>
            <a:ext cx="4615542" cy="307320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8488FEC-294D-439F-2BDD-275B4CF2AA27}"/>
              </a:ext>
            </a:extLst>
          </p:cNvPr>
          <p:cNvSpPr txBox="1"/>
          <p:nvPr/>
        </p:nvSpPr>
        <p:spPr>
          <a:xfrm>
            <a:off x="4261602" y="2494522"/>
            <a:ext cx="3074496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>
                <a:ea typeface="+mn-lt"/>
                <a:cs typeface="+mn-lt"/>
              </a:rPr>
              <a:t>Láska je činnost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Láska je hra = má pravidla, (třetí vstoupil do hry)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Láska je válka = zahájit útok na srdce, bojovat o někoho</a:t>
            </a:r>
          </a:p>
          <a:p>
            <a:r>
              <a:rPr lang="cs-CZ" sz="2000">
                <a:ea typeface="+mn-lt"/>
                <a:cs typeface="+mn-lt"/>
              </a:rPr>
              <a:t>Láska je sex</a:t>
            </a:r>
            <a:endParaRPr lang="en-US" sz="20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milování jako cit x milovat se jako sex</a:t>
            </a:r>
            <a:endParaRPr lang="en-US" sz="2000">
              <a:ea typeface="+mn-lt"/>
              <a:cs typeface="+mn-lt"/>
            </a:endParaRPr>
          </a:p>
          <a:p>
            <a:pPr algn="l"/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8350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0</TotalTime>
  <Words>869</Words>
  <Application>Microsoft Office PowerPoint</Application>
  <PresentationFormat>Širokoúhlá obrazovka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Berlín</vt:lpstr>
      <vt:lpstr>Láska v českém jazykovém obrazu světa</vt:lpstr>
      <vt:lpstr>Co je to jazykový obraz?</vt:lpstr>
      <vt:lpstr>Slovník spisovného jazyka českého </vt:lpstr>
      <vt:lpstr>Český etymologický slovník </vt:lpstr>
      <vt:lpstr>Příruční slovník jazyka českého</vt:lpstr>
      <vt:lpstr>Pojem láska v rámci přirozeného jazyka (češtiny)</vt:lpstr>
      <vt:lpstr>Jaké druhy lásek známe ?</vt:lpstr>
      <vt:lpstr>Historický koncept lásky</vt:lpstr>
      <vt:lpstr>Konceptualizace lásky v textech české populární hudby</vt:lpstr>
      <vt:lpstr>Láska očima seniorů</vt:lpstr>
      <vt:lpstr>Pro zajímavost - Láska, Smrt a Víra 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Láska v českém jazykovém obrazu světa</dc:title>
  <dc:creator>Veronika Lokajová</dc:creator>
  <cp:lastModifiedBy>Lenovo Allinone</cp:lastModifiedBy>
  <cp:revision>1</cp:revision>
  <dcterms:created xsi:type="dcterms:W3CDTF">2022-05-18T15:52:35Z</dcterms:created>
  <dcterms:modified xsi:type="dcterms:W3CDTF">2022-05-23T17:32:20Z</dcterms:modified>
</cp:coreProperties>
</file>