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75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15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51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57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5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18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40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702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91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49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2906B-E90C-4FE9-BD92-5023A1E91A98}" type="datetimeFigureOut">
              <a:rPr lang="cs-CZ" smtClean="0"/>
              <a:t>21.02.2016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8283F-E59E-4744-B7BF-C15335305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0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3592" y="476672"/>
            <a:ext cx="7772400" cy="1143000"/>
          </a:xfrm>
        </p:spPr>
        <p:txBody>
          <a:bodyPr/>
          <a:lstStyle/>
          <a:p>
            <a:pPr algn="ctr"/>
            <a:r>
              <a:rPr lang="cs-CZ" dirty="0" smtClean="0"/>
              <a:t>Dílo a jeho definice</a:t>
            </a:r>
            <a:endParaRPr lang="cs-CZ" dirty="0"/>
          </a:p>
        </p:txBody>
      </p:sp>
      <p:pic>
        <p:nvPicPr>
          <p:cNvPr id="3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2" y="3069143"/>
            <a:ext cx="364013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51502" y="4279807"/>
            <a:ext cx="74523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dirty="0"/>
              <a:t>Evropský sociální fond</a:t>
            </a:r>
          </a:p>
          <a:p>
            <a:r>
              <a:rPr lang="cs-CZ" altLang="cs-CZ" sz="1600" dirty="0"/>
              <a:t>Praha &amp; EU: Investujeme do vaší budoucnosti</a:t>
            </a:r>
          </a:p>
          <a:p>
            <a:endParaRPr lang="cs-CZ" altLang="cs-CZ" sz="1600" dirty="0"/>
          </a:p>
          <a:p>
            <a:r>
              <a:rPr lang="cs-CZ" altLang="cs-CZ" sz="1600" dirty="0"/>
              <a:t>Tvorba tohoto kurzu byla financována z Evropského sociálního fondu prostřednictvím Operačního programu Praha Adaptabilita a z rozpočtu Hlavního města Prahy.</a:t>
            </a:r>
          </a:p>
          <a:p>
            <a:endParaRPr lang="cs-CZ" altLang="cs-CZ" sz="1600" dirty="0"/>
          </a:p>
          <a:p>
            <a:r>
              <a:rPr lang="cs-CZ" altLang="cs-CZ" sz="1600" dirty="0"/>
              <a:t>Název projektu: Modernizace bakalářského programu Informační studia a knihovnictví na Filozofické fakultě Univerzity Karlovy v Praze, registrační číslo: CZ.2.17/3.1.00/36231.  </a:t>
            </a:r>
          </a:p>
        </p:txBody>
      </p:sp>
    </p:spTree>
    <p:extLst>
      <p:ext uri="{BB962C8B-B14F-4D97-AF65-F5344CB8AC3E}">
        <p14:creationId xmlns:p14="http://schemas.microsoft.com/office/powerpoint/2010/main" val="86555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Patrick Wilson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dílo - kombinace ideového a sémantického obsahu</a:t>
            </a:r>
          </a:p>
          <a:p>
            <a:r>
              <a:rPr lang="cs-CZ"/>
              <a:t>progenitor - bibliografická rodina</a:t>
            </a:r>
          </a:p>
          <a:p>
            <a:r>
              <a:rPr lang="cs-CZ"/>
              <a:t>rodina děl zahrnuje:</a:t>
            </a:r>
          </a:p>
          <a:p>
            <a:pPr lvl="1"/>
            <a:r>
              <a:rPr lang="cs-CZ"/>
              <a:t>- překlady</a:t>
            </a:r>
          </a:p>
          <a:p>
            <a:pPr lvl="1"/>
            <a:r>
              <a:rPr lang="cs-CZ"/>
              <a:t>- vydání</a:t>
            </a:r>
          </a:p>
          <a:p>
            <a:pPr lvl="1"/>
            <a:r>
              <a:rPr lang="cs-CZ"/>
              <a:t>- závislá díla, která se pouze odvozují od progenitorů</a:t>
            </a:r>
          </a:p>
          <a:p>
            <a:pPr lvl="1"/>
            <a:r>
              <a:rPr lang="cs-CZ"/>
              <a:t>- odvozeniny - jiný sémantický obsah podobně jako překlady</a:t>
            </a:r>
          </a:p>
        </p:txBody>
      </p:sp>
    </p:spTree>
    <p:extLst>
      <p:ext uri="{BB962C8B-B14F-4D97-AF65-F5344CB8AC3E}">
        <p14:creationId xmlns:p14="http://schemas.microsoft.com/office/powerpoint/2010/main" val="280744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katalogizačních pravidel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Za dvě vydání (provedení) stejného díla (tzn. vydání mají jiné bibliografické záznamy a stejné hlavní záhlaví) považujeme tato vydání i tehdy pokud mají:</a:t>
            </a:r>
          </a:p>
          <a:p>
            <a:pPr lvl="1"/>
            <a:r>
              <a:rPr lang="cs-CZ" dirty="0"/>
              <a:t>různé názvy</a:t>
            </a:r>
          </a:p>
          <a:p>
            <a:pPr lvl="1"/>
            <a:r>
              <a:rPr lang="cs-CZ" dirty="0"/>
              <a:t>různé edice</a:t>
            </a:r>
          </a:p>
          <a:p>
            <a:pPr lvl="1"/>
            <a:r>
              <a:rPr lang="cs-CZ" dirty="0"/>
              <a:t>různé údaje o odpovědnosti, jako jsou variace v autorově jméně či změny v dalších původcích (např. překladatel, editor)</a:t>
            </a:r>
          </a:p>
          <a:p>
            <a:pPr lvl="1"/>
            <a:r>
              <a:rPr lang="cs-CZ" dirty="0"/>
              <a:t>různé údaje o vydání (spojené i se změnami v textu, např. různé stránkování)</a:t>
            </a:r>
          </a:p>
          <a:p>
            <a:pPr lvl="1"/>
            <a:r>
              <a:rPr lang="cs-CZ" dirty="0"/>
              <a:t>u speciálních druhů dokumentů různý aktuální rozsah (např. </a:t>
            </a:r>
            <a:r>
              <a:rPr lang="cs-CZ" dirty="0" err="1"/>
              <a:t>durata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chybějící či přítomné ilustrace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851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541" y="603463"/>
            <a:ext cx="10601898" cy="5450305"/>
          </a:xfrm>
        </p:spPr>
        <p:txBody>
          <a:bodyPr/>
          <a:lstStyle/>
          <a:p>
            <a:pPr lvl="0"/>
            <a:r>
              <a:rPr lang="cs-CZ" dirty="0"/>
              <a:t>Následující změny ještě </a:t>
            </a:r>
            <a:r>
              <a:rPr lang="cs-CZ" dirty="0" smtClean="0"/>
              <a:t>neznamenají „dílo nové”:</a:t>
            </a:r>
            <a:endParaRPr lang="cs-CZ" dirty="0"/>
          </a:p>
          <a:p>
            <a:pPr lvl="1"/>
            <a:r>
              <a:rPr lang="cs-CZ" dirty="0"/>
              <a:t>překlad</a:t>
            </a:r>
          </a:p>
          <a:p>
            <a:pPr lvl="1"/>
            <a:r>
              <a:rPr lang="cs-CZ" dirty="0"/>
              <a:t>přidání ilustrací</a:t>
            </a:r>
          </a:p>
          <a:p>
            <a:pPr lvl="1"/>
            <a:r>
              <a:rPr lang="cs-CZ" dirty="0"/>
              <a:t>revize textu stejným autorem, který je autorem originálu</a:t>
            </a:r>
          </a:p>
          <a:p>
            <a:pPr lvl="1"/>
            <a:r>
              <a:rPr lang="cs-CZ" dirty="0"/>
              <a:t>přidání komentáře nebo bibliograficko-kritického materiálu, pokud hlavní pramen popisu prezentuje popisnou jednotku jako vydání originálního díla </a:t>
            </a:r>
          </a:p>
          <a:p>
            <a:pPr lvl="1"/>
            <a:r>
              <a:rPr lang="cs-CZ" dirty="0"/>
              <a:t>reprodukce uměleckého díla</a:t>
            </a:r>
          </a:p>
          <a:p>
            <a:pPr lvl="1"/>
            <a:r>
              <a:rPr lang="cs-CZ" dirty="0"/>
              <a:t>aranžmá, transkripce hudebního díla</a:t>
            </a:r>
          </a:p>
          <a:p>
            <a:pPr lvl="1"/>
            <a:r>
              <a:rPr lang="cs-CZ" dirty="0"/>
              <a:t>choreografie k již existujícímu dílu, jako např. balet</a:t>
            </a:r>
          </a:p>
          <a:p>
            <a:pPr lvl="1"/>
            <a:r>
              <a:rPr lang="cs-CZ" dirty="0"/>
              <a:t>přidání instrumentálního obsazení nebo dalších partů k hudebnímu dílu</a:t>
            </a:r>
          </a:p>
          <a:p>
            <a:pPr lvl="1"/>
            <a:r>
              <a:rPr lang="cs-CZ" dirty="0"/>
              <a:t>nahrání hudebního díla na zvukový nosič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673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2241" y="606218"/>
            <a:ext cx="10668000" cy="5678905"/>
          </a:xfrm>
        </p:spPr>
        <p:txBody>
          <a:bodyPr/>
          <a:lstStyle/>
          <a:p>
            <a:pPr lvl="0"/>
            <a:r>
              <a:rPr lang="cs-CZ" dirty="0"/>
              <a:t>Následující změny jsou naopak dostatečné k tomu, aby byl pro dílo vytvořen nový bibliografický záznam s rozdílným autorizovaným vstupním prvkem:</a:t>
            </a:r>
          </a:p>
          <a:p>
            <a:pPr lvl="1"/>
            <a:r>
              <a:rPr lang="cs-CZ" dirty="0"/>
              <a:t>přepsání textu do jiné formy, např. dramatizace románu</a:t>
            </a:r>
          </a:p>
          <a:p>
            <a:pPr lvl="1"/>
            <a:r>
              <a:rPr lang="cs-CZ" dirty="0"/>
              <a:t>zfilmování hry</a:t>
            </a:r>
          </a:p>
          <a:p>
            <a:pPr lvl="1"/>
            <a:r>
              <a:rPr lang="cs-CZ" dirty="0"/>
              <a:t>adaptace uměleckého díla na jiné médium (rytina malby)</a:t>
            </a:r>
          </a:p>
          <a:p>
            <a:pPr lvl="1"/>
            <a:r>
              <a:rPr lang="cs-CZ" dirty="0"/>
              <a:t>změna názvu díla, které je popisováno pod názvem (jak u monografií, tak u seriálů)</a:t>
            </a:r>
          </a:p>
          <a:p>
            <a:pPr lvl="1"/>
            <a:r>
              <a:rPr lang="cs-CZ" dirty="0"/>
              <a:t>revize textu, která je doprovázena změnou v autorství či změnou názvu</a:t>
            </a:r>
          </a:p>
          <a:p>
            <a:pPr lvl="1"/>
            <a:r>
              <a:rPr lang="cs-CZ" dirty="0"/>
              <a:t>přidání komentáře či bibliograficko-kritického materiálu, pokud hlavní pramen popisu katalogizované jednotky ji prezentuje jako komentář</a:t>
            </a:r>
          </a:p>
          <a:p>
            <a:pPr lvl="1"/>
            <a:r>
              <a:rPr lang="cs-CZ" dirty="0"/>
              <a:t>volný přepis hudebního díla</a:t>
            </a:r>
          </a:p>
          <a:p>
            <a:pPr lvl="1"/>
            <a:r>
              <a:rPr lang="cs-CZ" dirty="0"/>
              <a:t>opření se o hudební dílo, tzv. variace na téma</a:t>
            </a:r>
          </a:p>
          <a:p>
            <a:pPr lvl="1"/>
            <a:r>
              <a:rPr lang="cs-CZ" dirty="0"/>
              <a:t>zhudebnění již existujícího textu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833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Porovnání některých definic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567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64575"/>
              </p:ext>
            </p:extLst>
          </p:nvPr>
        </p:nvGraphicFramePr>
        <p:xfrm>
          <a:off x="0" y="-2"/>
          <a:ext cx="10668000" cy="685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5358"/>
                <a:gridCol w="8452642"/>
              </a:tblGrid>
              <a:tr h="786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Paříž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jakékoliv vyjádření myšlenky v jazyce nebo symbolech nebo jiným médiem pro fixaci a komunikaci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786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Wilson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abstraktní entita, vytvořená či vymyšlená; skupina či rodina textů s jedním originálním předchůdcem</a:t>
                      </a:r>
                      <a:endParaRPr lang="cs-CZ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504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</a:rPr>
                        <a:t>Tillett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abstraktní, intelektuální obsah zhmotněný v jednotce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1593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IFLA FRBR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2200" dirty="0">
                          <a:effectLst/>
                        </a:rPr>
                        <a:t>Dílo je výrazný intelektuální nebo umělecký výtvor. Je to abstraktní entita. Dílo rozpoznáváme díky individuálním realizacím či vyjádřením díla. Dílo samotné existuje pouze v častosti obsahu  v rámci různých vyjádření díla.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786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</a:rPr>
                        <a:t>Smiraglia</a:t>
                      </a:r>
                      <a:r>
                        <a:rPr lang="cs-CZ" sz="2200" dirty="0">
                          <a:effectLst/>
                        </a:rPr>
                        <a:t> 2001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2200" dirty="0">
                          <a:effectLst/>
                        </a:rPr>
                        <a:t>zaznamenaná, konkrétní sada myšlenkových představ vyjádřená skrze sémantické či symbolické vyjádření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2399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KTD - Uhlíř</a:t>
                      </a:r>
                      <a:endParaRPr lang="cs-CZ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2200" dirty="0">
                          <a:effectLst/>
                        </a:rPr>
                        <a:t>Umělecký (slovesný, výtvarný, hudební), vědecký, technický nebo řemeslný výsledek či výtvor lidské tvůrčí činnosti (artefakt, opus). V knihovnictví je to dokument tvořící samostatný celek jak z hlediska obsahového, tak i vydavatelského či písařského, který je v katalogizaci, bibliografii a dokumentaci popisnou jednotkou.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636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Konsensus v konceptu díla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Dílo je abstraktní koncept</a:t>
            </a:r>
          </a:p>
          <a:p>
            <a:r>
              <a:rPr lang="cs-CZ" dirty="0"/>
              <a:t>Dílo je nová syntéza znalostí, která se skládá z ideového obsahu a sémantického obsahu</a:t>
            </a:r>
          </a:p>
          <a:p>
            <a:r>
              <a:rPr lang="cs-CZ" dirty="0"/>
              <a:t>Jednou vyjádřené dílo může nabýt nejrůznějších fyzických provedení</a:t>
            </a:r>
          </a:p>
          <a:p>
            <a:r>
              <a:rPr lang="cs-CZ" dirty="0"/>
              <a:t>V čase se mění dílo jak v ideovém tak i sémantickém obsahu nebo obojím</a:t>
            </a:r>
          </a:p>
          <a:p>
            <a:r>
              <a:rPr lang="cs-CZ" dirty="0"/>
              <a:t>Stupeň změny v ideovém nebo sémantickém obsahu v určitém bodě znamená vznik nového díla</a:t>
            </a:r>
          </a:p>
          <a:p>
            <a:r>
              <a:rPr lang="cs-CZ" dirty="0"/>
              <a:t>Vztahy mezi díly jsou komplexní, systematika těchto vztahů je vhodná pro vyhledávání</a:t>
            </a:r>
          </a:p>
        </p:txBody>
      </p:sp>
    </p:spTree>
    <p:extLst>
      <p:ext uri="{BB962C8B-B14F-4D97-AF65-F5344CB8AC3E}">
        <p14:creationId xmlns:p14="http://schemas.microsoft.com/office/powerpoint/2010/main" val="3703174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Problémy i nadále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stupeň změny v ideovém a sémantickém obsahu, který je příčinou vzniku nového díla</a:t>
            </a:r>
          </a:p>
          <a:p>
            <a:r>
              <a:rPr lang="cs-CZ"/>
              <a:t>např. Wilson považuje jakýkoliv překlad za nové dílo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691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cs-CZ" sz="3600" dirty="0"/>
              <a:t>Použitá a doporučená literatura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SMIRAGLIA, Richard P. </a:t>
            </a:r>
            <a:r>
              <a:rPr lang="cs-CZ" i="1"/>
              <a:t>The nature of „a work“ : implications for the organization of knowledge</a:t>
            </a:r>
            <a:r>
              <a:rPr lang="cs-CZ"/>
              <a:t>. Lanham : Scarecrow, 2001. ISBN 0-8108-4037-5</a:t>
            </a:r>
          </a:p>
          <a:p>
            <a:r>
              <a:rPr lang="cs-CZ"/>
              <a:t>VYČÍTALOVÁ, Lucie. </a:t>
            </a:r>
            <a:r>
              <a:rPr lang="pl-PL" i="1"/>
              <a:t>Dílo v katalogizační teorii a praxi</a:t>
            </a:r>
            <a:r>
              <a:rPr lang="cs-CZ" i="1"/>
              <a:t>. </a:t>
            </a:r>
            <a:r>
              <a:rPr lang="cs-CZ"/>
              <a:t>Praha, 2005. Diplomová práce – UK, FF, ÚISK, 2005.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222710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793874" y="1738312"/>
            <a:ext cx="8016875" cy="3848100"/>
            <a:chOff x="2202" y="3241"/>
            <a:chExt cx="7200" cy="3456"/>
          </a:xfrm>
        </p:grpSpPr>
        <p:sp>
          <p:nvSpPr>
            <p:cNvPr id="6" name="AutoShape 8"/>
            <p:cNvSpPr>
              <a:spLocks noChangeAspect="1" noChangeArrowheads="1" noTextEdit="1"/>
            </p:cNvSpPr>
            <p:nvPr/>
          </p:nvSpPr>
          <p:spPr bwMode="auto">
            <a:xfrm>
              <a:off x="2202" y="3241"/>
              <a:ext cx="7200" cy="3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4362" y="3529"/>
              <a:ext cx="1728" cy="187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5370" y="3529"/>
              <a:ext cx="1728" cy="187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4794" y="4681"/>
              <a:ext cx="1728" cy="187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4506" y="4249"/>
              <a:ext cx="72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svět 1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6234" y="4249"/>
              <a:ext cx="72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svět 2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5370" y="5545"/>
              <a:ext cx="72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svět 3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257175" y="365125"/>
            <a:ext cx="11096625" cy="1325563"/>
          </a:xfrm>
        </p:spPr>
        <p:txBody>
          <a:bodyPr/>
          <a:lstStyle/>
          <a:p>
            <a:r>
              <a:rPr lang="cs-CZ" dirty="0" smtClean="0"/>
              <a:t>Teorie tří světů Karla </a:t>
            </a:r>
            <a:r>
              <a:rPr lang="cs-CZ" dirty="0" err="1" smtClean="0"/>
              <a:t>Poppera</a:t>
            </a:r>
            <a:r>
              <a:rPr lang="cs-CZ" dirty="0" smtClean="0"/>
              <a:t> – podle </a:t>
            </a:r>
            <a:r>
              <a:rPr lang="cs-CZ" dirty="0" err="1" smtClean="0"/>
              <a:t>Bertram</a:t>
            </a:r>
            <a:r>
              <a:rPr lang="cs-CZ" dirty="0" smtClean="0"/>
              <a:t> C. </a:t>
            </a:r>
            <a:r>
              <a:rPr lang="cs-CZ" dirty="0" err="1" smtClean="0"/>
              <a:t>Brookes</a:t>
            </a:r>
            <a:r>
              <a:rPr lang="cs-CZ" dirty="0"/>
              <a:t> </a:t>
            </a:r>
            <a:r>
              <a:rPr lang="cs-CZ" dirty="0" smtClean="0"/>
              <a:t>– základy informační vědy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63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svět – fyzický svět všeho, co člověka obklopuje vč. člověka samotného</a:t>
            </a:r>
          </a:p>
          <a:p>
            <a:r>
              <a:rPr lang="cs-CZ" dirty="0" smtClean="0"/>
              <a:t>druhý svět – subjektivní vnímání prvního světa</a:t>
            </a:r>
          </a:p>
          <a:p>
            <a:r>
              <a:rPr lang="cs-CZ" dirty="0" smtClean="0"/>
              <a:t>třetí svět – svět objektivní znalosti; produktu </a:t>
            </a:r>
            <a:r>
              <a:rPr lang="cs-CZ" dirty="0"/>
              <a:t>lidské mysli zaznamenaného jazyky, uměním, vědou, technologiemi </a:t>
            </a:r>
            <a:r>
              <a:rPr lang="cs-CZ" dirty="0" smtClean="0"/>
              <a:t>– svět zaznamenané informace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73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univerzum ...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642" y="1825624"/>
            <a:ext cx="5618215" cy="5022223"/>
          </a:xfrm>
        </p:spPr>
      </p:pic>
    </p:spTree>
    <p:extLst>
      <p:ext uri="{BB962C8B-B14F-4D97-AF65-F5344CB8AC3E}">
        <p14:creationId xmlns:p14="http://schemas.microsoft.com/office/powerpoint/2010/main" val="3030309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Terminologie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Bibliografické univerzum – svět zaznamenané znalosti, </a:t>
            </a:r>
            <a:r>
              <a:rPr lang="cs-CZ" dirty="0"/>
              <a:t>je to reálný svět, který identifikujeme (popisujeme) v bibliografiích či knihovních katalozích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Bibliografická </a:t>
            </a:r>
            <a:r>
              <a:rPr lang="cs-CZ" dirty="0"/>
              <a:t>rodina - je souborem všech publikovaných děl, která vycházejí z jednoho společného publikovaného </a:t>
            </a:r>
            <a:r>
              <a:rPr lang="cs-CZ" dirty="0" smtClean="0"/>
              <a:t>díla</a:t>
            </a:r>
          </a:p>
          <a:p>
            <a:r>
              <a:rPr lang="cs-CZ" dirty="0" err="1" smtClean="0"/>
              <a:t>Superdílo</a:t>
            </a:r>
            <a:r>
              <a:rPr lang="cs-CZ" dirty="0" smtClean="0"/>
              <a:t> </a:t>
            </a:r>
            <a:r>
              <a:rPr lang="cs-CZ" dirty="0"/>
              <a:t>- obsahuje díla, která sice nesdílí v podstatě stejný obsah, avšak jsou podobná, protože vyplývají ze stejného „pra“-díla</a:t>
            </a:r>
          </a:p>
          <a:p>
            <a:r>
              <a:rPr lang="cs-CZ" dirty="0" err="1"/>
              <a:t>Progenitor</a:t>
            </a:r>
            <a:r>
              <a:rPr lang="cs-CZ" dirty="0"/>
              <a:t> : nejstarší záznam určitého provedení (potažmo díla), které se objevuje v katalogu, na něhož lze navázat záznamy příbuzných děl, provedení</a:t>
            </a:r>
          </a:p>
        </p:txBody>
      </p:sp>
    </p:spTree>
    <p:extLst>
      <p:ext uri="{BB962C8B-B14F-4D97-AF65-F5344CB8AC3E}">
        <p14:creationId xmlns:p14="http://schemas.microsoft.com/office/powerpoint/2010/main" val="48600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Pokračování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Popisná jednotka - dokument, jeho část nebo soubor dokumentů na jakémkoli médiu, které jsou předmětem zpracování dokumentů a objektem jednoho bibliografického záznamu</a:t>
            </a:r>
          </a:p>
          <a:p>
            <a:r>
              <a:rPr lang="cs-CZ"/>
              <a:t>Knihovní jednotka - každý samostatný svazek dokumentu, tj. každý výtisk nebo část vícesvazkového díla, konvolut, komplet celého ročníku periodika, nosič speciálních druhů dokumentů. Musí být samostatně evidovaný v přírůstkovém seznamu</a:t>
            </a:r>
            <a:endParaRPr lang="cs-CZ" sz="2100"/>
          </a:p>
        </p:txBody>
      </p:sp>
    </p:spTree>
    <p:extLst>
      <p:ext uri="{BB962C8B-B14F-4D97-AF65-F5344CB8AC3E}">
        <p14:creationId xmlns:p14="http://schemas.microsoft.com/office/powerpoint/2010/main" val="233839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Pařížská konference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vliv Lubetzkeho, rozlišil:</a:t>
            </a:r>
          </a:p>
          <a:p>
            <a:r>
              <a:rPr lang="cs-CZ"/>
              <a:t>a) abstraktní dílo autora</a:t>
            </a:r>
          </a:p>
          <a:p>
            <a:r>
              <a:rPr lang="cs-CZ"/>
              <a:t>b) různé formy, vydání a překlady díla</a:t>
            </a:r>
          </a:p>
          <a:p>
            <a:endParaRPr lang="cs-CZ"/>
          </a:p>
          <a:p>
            <a:r>
              <a:rPr lang="cs-CZ"/>
              <a:t>- poprvé definováno dílo </a:t>
            </a:r>
          </a:p>
        </p:txBody>
      </p:sp>
    </p:spTree>
    <p:extLst>
      <p:ext uri="{BB962C8B-B14F-4D97-AF65-F5344CB8AC3E}">
        <p14:creationId xmlns:p14="http://schemas.microsoft.com/office/powerpoint/2010/main" val="4008934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cs-CZ" sz="3600" dirty="0"/>
              <a:t>Dílo (před vytištěním, vydáním):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1. dílo: jakékoliv vyjádření myšlenky v jazyce nebo symbolech nebo jiným médiem pro fixaci a komunikaci</a:t>
            </a:r>
          </a:p>
          <a:p>
            <a:r>
              <a:rPr lang="cs-CZ"/>
              <a:t>2. verze: jedna z několika intelektuálních forem stejného díla (orig. text a jeho překlad, různé texty v jednom jazyce založené na stejném originálu)</a:t>
            </a:r>
          </a:p>
          <a:p>
            <a:r>
              <a:rPr lang="cs-CZ"/>
              <a:t>3. adaptace: dílo přepsané či prezentované v jiné intelektuální formě, které slouží jinému účelu než originální verze, nebo převedené do jiné literární formy</a:t>
            </a:r>
          </a:p>
        </p:txBody>
      </p:sp>
    </p:spTree>
    <p:extLst>
      <p:ext uri="{BB962C8B-B14F-4D97-AF65-F5344CB8AC3E}">
        <p14:creationId xmlns:p14="http://schemas.microsoft.com/office/powerpoint/2010/main" val="207481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Definujme dílo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Akos</a:t>
            </a:r>
            <a:r>
              <a:rPr lang="cs-CZ" dirty="0"/>
              <a:t> </a:t>
            </a:r>
            <a:r>
              <a:rPr lang="cs-CZ" dirty="0" err="1"/>
              <a:t>Domanovsky</a:t>
            </a:r>
            <a:r>
              <a:rPr lang="cs-CZ" dirty="0"/>
              <a:t> 70. léta - maďarský knihovník upozornil na to, že v katalogizační terminologii by měl být termín dílo omezen pouze na intelektuální vlastnost, která je pouze jednou z dvou složek fenoménu „kniha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77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765</Words>
  <Application>Microsoft Office PowerPoint</Application>
  <PresentationFormat>Widescreen</PresentationFormat>
  <Paragraphs>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Dílo a jeho definice</vt:lpstr>
      <vt:lpstr>Teorie tří světů Karla Poppera – podle Bertram C. Brookes – základy informační vědy</vt:lpstr>
      <vt:lpstr>pokr.</vt:lpstr>
      <vt:lpstr>Informační univerzum ...</vt:lpstr>
      <vt:lpstr>Terminologie</vt:lpstr>
      <vt:lpstr>Pokračování</vt:lpstr>
      <vt:lpstr>Pařížská konference</vt:lpstr>
      <vt:lpstr>Dílo (před vytištěním, vydáním):</vt:lpstr>
      <vt:lpstr>Definujme dílo</vt:lpstr>
      <vt:lpstr>Patrick Wilson</vt:lpstr>
      <vt:lpstr>Podle katalogizačních pravidel</vt:lpstr>
      <vt:lpstr>PowerPoint Presentation</vt:lpstr>
      <vt:lpstr>PowerPoint Presentation</vt:lpstr>
      <vt:lpstr>Porovnání některých definic</vt:lpstr>
      <vt:lpstr>PowerPoint Presentation</vt:lpstr>
      <vt:lpstr>Konsensus v konceptu díla</vt:lpstr>
      <vt:lpstr>Problémy i nadále</vt:lpstr>
      <vt:lpstr>Použitá a doporučená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Dílo a jeho definice</dc:title>
  <dc:creator>Barbora Drobíková</dc:creator>
  <cp:lastModifiedBy>Barbora Drobíková</cp:lastModifiedBy>
  <cp:revision>5</cp:revision>
  <dcterms:created xsi:type="dcterms:W3CDTF">2015-03-01T16:40:19Z</dcterms:created>
  <dcterms:modified xsi:type="dcterms:W3CDTF">2016-02-21T20:42:51Z</dcterms:modified>
</cp:coreProperties>
</file>