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6" r:id="rId6"/>
    <p:sldId id="264" r:id="rId7"/>
    <p:sldId id="265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1284" autoAdjust="0"/>
  </p:normalViewPr>
  <p:slideViewPr>
    <p:cSldViewPr snapToGrid="0" showGuides="1">
      <p:cViewPr varScale="1">
        <p:scale>
          <a:sx n="60" d="100"/>
          <a:sy n="60" d="100"/>
        </p:scale>
        <p:origin x="96" y="9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80F0D9-7EA9-44BD-9AE1-94DB844B76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F542798-E44B-475A-BAFA-33B1C793E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F7A620-0F54-43FC-8231-45ABF8841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5FD66-B3C8-4779-B346-621EE6ED082F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E8E1BE-9843-48F9-9516-8DA4D0154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D9B201-3BEF-4D6F-94BB-3C21F0670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ABB-9DD6-4229-9FD6-026BD1ACFC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465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4D8131-E4DF-40B3-BE34-CD2500F59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DC438F7-8F17-47F6-B88F-EB582407B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B1473B-977A-4750-9ADA-8F71153B9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5FD66-B3C8-4779-B346-621EE6ED082F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F2DAC1-034B-4520-B783-4CB5D2F97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42D8CE-4D4C-4938-AC2A-0A3ACE6E5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ABB-9DD6-4229-9FD6-026BD1ACFC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1657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5EBA406-BE47-4A9D-938C-9C02BD80C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4DEFC2D-8B6E-44CD-9C88-ECE04CF094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D3403C-E177-4D18-9B74-877B8A604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5FD66-B3C8-4779-B346-621EE6ED082F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6BC9EE-E27C-4CAA-A9EB-D097A01AE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BE512C6-7290-4D2F-911D-F5480B37A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ABB-9DD6-4229-9FD6-026BD1ACFC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560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8AB765-525A-46B3-BF41-CBFDFAA77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F69E81-D4B7-4B7E-81C1-78E698792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841005F-3DA6-43B3-ABB7-881A8337C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5FD66-B3C8-4779-B346-621EE6ED082F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E69116-F9E1-4CDB-94D8-3ADFCCFE7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042295-8B7A-4245-A53E-C66968B2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ABB-9DD6-4229-9FD6-026BD1ACFC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923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EDA8A0-EEAB-4747-9FCF-CF679B3C1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B7A122D-04D4-4738-8A54-157072573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3ECAEC-C5F1-4E8E-962F-9EB6B7384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5FD66-B3C8-4779-B346-621EE6ED082F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16B9030-0172-4466-A313-54E45403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9458D78-3C89-40E8-BF2E-4C7413EB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ABB-9DD6-4229-9FD6-026BD1ACFC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5110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4C3B08-332B-4601-BA33-5B3A662FD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0162D3-EB4B-4760-8579-5A5E075EBA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5D6DCD7-8919-40BC-92C7-76B93BC2A7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B0CF64C-0B0B-4830-8120-3C53ED25C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5FD66-B3C8-4779-B346-621EE6ED082F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36928B5-56D1-48F3-8E2D-A9B29DD73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1F5067-54C9-41C1-95C6-910A742E2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ABB-9DD6-4229-9FD6-026BD1ACFC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093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25872C-F1B8-4981-A69B-185E8B29B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9E4E345-B570-41BF-A3AA-E01D095E0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EA398F5-41EE-47FF-A292-A6B2A5907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2767CA1-05B1-4000-AD0B-5F29659F27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5D49D23-EEA9-43D6-914F-EE202DA2A7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21152B7-D33A-4C2E-BE4B-AD11D69AF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5FD66-B3C8-4779-B346-621EE6ED082F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B3B9876-A165-4038-A027-A90C460D1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5D4A3EE-71F9-4540-84FE-4CD58FF1A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ABB-9DD6-4229-9FD6-026BD1ACFC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3865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DAA520-3862-4EE3-A44F-262866A83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919B7C4-9527-48F2-9073-F8B2F9391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5FD66-B3C8-4779-B346-621EE6ED082F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F379507-B42B-4B87-84A4-C3DA2DED7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1212E6E-784C-4621-A2A1-AB33E69D0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ABB-9DD6-4229-9FD6-026BD1ACFC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863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8C4B7C7-FBFE-4C34-9C80-4CCA4F49E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5FD66-B3C8-4779-B346-621EE6ED082F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18CA72F-FE5B-45F4-A309-BA9C8B275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E22C380-A2AA-499F-A93D-DE16DC725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ABB-9DD6-4229-9FD6-026BD1ACFC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882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251CA4-495C-41EA-AF6D-88CFEDDC6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AAC35E-5E65-44BF-AA27-1F5267B80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985303E-688E-4245-8FE0-19B601192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FB7F655-AED9-422C-B4A0-4690E8095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5FD66-B3C8-4779-B346-621EE6ED082F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7BC6710-ABFB-4C94-A021-DB58F5F2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20886EC-B73E-4898-8868-9B80C0E10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ABB-9DD6-4229-9FD6-026BD1ACFC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1357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C79E5A-6903-4BC2-B2DC-1168879C5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1005FA8-7E83-46DE-9390-0D0256836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51FC87C-16FD-4E7D-8465-D23EB109D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1123656-4DB4-4B33-8CB6-948F57C8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5FD66-B3C8-4779-B346-621EE6ED082F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B6F81FD-A19F-437E-8257-6253370E4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C0672A1-0F42-41C0-9926-BE73E4E1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ABB-9DD6-4229-9FD6-026BD1ACFC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870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27DE8FA-8890-46A9-8188-583BE0C66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CD74051-FFF2-4DA4-8D05-EDE0E108C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88EA8E-AE4D-4DA0-AA65-9A9AEFF717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5FD66-B3C8-4779-B346-621EE6ED082F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402D88B-35F9-4D55-A55E-D16593B058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736F18-B6D7-4235-B1D6-CACBCB3997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C7ABB-9DD6-4229-9FD6-026BD1ACFC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9593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E063EC-1D88-418D-8AE7-0E9AD904A0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Slovo a řeč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A29509D-F522-4FCA-B9C4-FF1B8D90B7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II.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3193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EDE4D9-7F81-4DE9-A923-32CA769E9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přirozeného x teoretického postoje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4E0F42-C650-4D5B-A47C-23D6FE5AF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 V přirozeném životním postoji se odehrávají naše každodenní činnosti. Je pro něj charakteristická samozřejmá obeznámenost s tím, co věci jsou. Věci jsou pro něj „dispoziční věci“. Z přirozeného životního postoje vyrůstá postoj teoretický, zprvu pozorovatelný jako údiv či pochybování o dispozičních věcech, postoj, pro který je to, co věci jsou, </a:t>
            </a:r>
            <a:r>
              <a:rPr lang="cs-CZ" i="1" dirty="0"/>
              <a:t>problémem</a:t>
            </a:r>
            <a:r>
              <a:rPr lang="cs-CZ" dirty="0"/>
              <a:t>. To, co v údivu přirozený postoj podstatně překračuje, je to, že jde o vztah ke světu ve smyslu </a:t>
            </a:r>
            <a:r>
              <a:rPr lang="cs-CZ" i="1" dirty="0"/>
              <a:t>„nechat-být“.</a:t>
            </a:r>
          </a:p>
        </p:txBody>
      </p:sp>
    </p:spTree>
    <p:extLst>
      <p:ext uri="{BB962C8B-B14F-4D97-AF65-F5344CB8AC3E}">
        <p14:creationId xmlns:p14="http://schemas.microsoft.com/office/powerpoint/2010/main" val="3261278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6FA30-5B39-47F7-A7B4-8D4F9E8EB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Teoretický postoj – LOGOS (</a:t>
            </a:r>
            <a:r>
              <a:rPr lang="el-GR" dirty="0"/>
              <a:t>Λόγος</a:t>
            </a:r>
            <a:r>
              <a:rPr lang="cs-CZ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C11C6F-D871-4AE8-9C80-91D531518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dirty="0"/>
              <a:t> „Vysvětli mi, </a:t>
            </a:r>
            <a:r>
              <a:rPr lang="cs-CZ" dirty="0" err="1"/>
              <a:t>velekráli</a:t>
            </a:r>
            <a:r>
              <a:rPr lang="cs-CZ" dirty="0"/>
              <a:t>, co je vůz. Zdaž voj je vozem?“</a:t>
            </a:r>
          </a:p>
          <a:p>
            <a:pPr marL="0" indent="0" algn="just">
              <a:buNone/>
            </a:pPr>
            <a:r>
              <a:rPr lang="cs-CZ" dirty="0"/>
              <a:t>„To nikoli, ctihodný."</a:t>
            </a:r>
          </a:p>
          <a:p>
            <a:pPr marL="0" indent="0" algn="just">
              <a:buNone/>
            </a:pPr>
            <a:r>
              <a:rPr lang="cs-CZ" dirty="0"/>
              <a:t>„Zdaž je vozem náprava, kola, korba, opěradlo, rozporka, jařmo, opratě nebo zákolníky?" „To nikoli, ctihodný."</a:t>
            </a:r>
          </a:p>
          <a:p>
            <a:pPr marL="0" indent="0" algn="just">
              <a:buNone/>
            </a:pPr>
            <a:r>
              <a:rPr lang="cs-CZ" dirty="0"/>
              <a:t>,,Složíme-li všechny tyto předměty na hromadu, je to vůz?"</a:t>
            </a:r>
          </a:p>
          <a:p>
            <a:pPr marL="0" indent="0" algn="just">
              <a:buNone/>
            </a:pPr>
            <a:r>
              <a:rPr lang="cs-CZ" dirty="0"/>
              <a:t>„To také nikoli, ctihodný.“</a:t>
            </a:r>
          </a:p>
          <a:p>
            <a:pPr marL="0" indent="0" algn="just">
              <a:buNone/>
            </a:pPr>
            <a:r>
              <a:rPr lang="cs-CZ" dirty="0"/>
              <a:t>„Pak se, </a:t>
            </a:r>
            <a:r>
              <a:rPr lang="cs-CZ" dirty="0" err="1"/>
              <a:t>velekráli</a:t>
            </a:r>
            <a:r>
              <a:rPr lang="cs-CZ" dirty="0"/>
              <a:t>, musím zeptat: Co jo to vůz? Není žádného vozu. Je to prázdný zvuk a nic víc. Myslím, že nemáš pravdu, </a:t>
            </a:r>
            <a:r>
              <a:rPr lang="cs-CZ" dirty="0" err="1"/>
              <a:t>velekráli</a:t>
            </a:r>
            <a:r>
              <a:rPr lang="cs-CZ" dirty="0"/>
              <a:t>."</a:t>
            </a:r>
          </a:p>
          <a:p>
            <a:pPr marL="0" indent="0" algn="just">
              <a:buNone/>
            </a:pPr>
            <a:r>
              <a:rPr lang="cs-CZ" dirty="0"/>
              <a:t>„Ctihodný </a:t>
            </a:r>
            <a:r>
              <a:rPr lang="cs-CZ" dirty="0" err="1"/>
              <a:t>Nágaséno</a:t>
            </a:r>
            <a:r>
              <a:rPr lang="cs-CZ" dirty="0"/>
              <a:t>, mluvím pravdu. Úhrnem o voji, nápravě, kolech a těch dalších součástech, vhodně spojených a účelně sestavených, užívá se slova a názvu vůz.“ (</a:t>
            </a:r>
            <a:r>
              <a:rPr lang="cs-CZ" i="1" dirty="0"/>
              <a:t>Otázky </a:t>
            </a:r>
            <a:r>
              <a:rPr lang="cs-CZ" i="1" dirty="0" err="1"/>
              <a:t>Milindovy</a:t>
            </a:r>
            <a:r>
              <a:rPr lang="cs-CZ" dirty="0"/>
              <a:t>, Praha, 1988, s.48n)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3674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BCA73E-2022-4234-AFE9-3287D9C0A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Slovo (</a:t>
            </a:r>
            <a:r>
              <a:rPr lang="el-GR" dirty="0"/>
              <a:t>Λόγος</a:t>
            </a:r>
            <a:r>
              <a:rPr lang="cs-CZ" dirty="0"/>
              <a:t>) „vůz“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F94DD9-5137-4020-AECA-A87354042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/>
              <a:t>Jistá jednoto toho všeho pozorovatelného, jednota, která sama není bezprostředně vnímána je to, co je „vůz“, a tato jednota je také to, co označuje slovo „vůz“.</a:t>
            </a:r>
          </a:p>
          <a:p>
            <a:pPr algn="just"/>
            <a:r>
              <a:rPr lang="cs-CZ" dirty="0"/>
              <a:t>Slovo je tedy něco takového, co v sobě skrývá nějakou takovou jednotu, již je smysluplné uvést jako odpověď na otázku, „co je…“</a:t>
            </a:r>
          </a:p>
          <a:p>
            <a:pPr algn="just"/>
            <a:r>
              <a:rPr lang="cs-CZ" dirty="0"/>
              <a:t>Slovem je vysloveno (</a:t>
            </a:r>
            <a:r>
              <a:rPr lang="el-GR" dirty="0"/>
              <a:t>λέγειν</a:t>
            </a:r>
            <a:r>
              <a:rPr lang="cs-CZ" dirty="0"/>
              <a:t>) to, „co věc je“ a toto „co věc je“ na ní nelze vidět, slyšet, hmatat atp., nýbrž pouze </a:t>
            </a:r>
            <a:r>
              <a:rPr lang="cs-CZ" i="1" dirty="0"/>
              <a:t>myslet</a:t>
            </a:r>
            <a:r>
              <a:rPr lang="cs-CZ" dirty="0"/>
              <a:t>.</a:t>
            </a:r>
          </a:p>
          <a:p>
            <a:pPr algn="just"/>
            <a:r>
              <a:rPr lang="cs-CZ" dirty="0"/>
              <a:t>„Neboť být myšlen a být je totéž“ </a:t>
            </a:r>
          </a:p>
          <a:p>
            <a:pPr marL="0" indent="0" algn="just">
              <a:buNone/>
            </a:pPr>
            <a:r>
              <a:rPr lang="cs-CZ" dirty="0"/>
              <a:t>   „</a:t>
            </a:r>
            <a:r>
              <a:rPr lang="el-GR" dirty="0"/>
              <a:t>Τό γάρ αυτο νοειν έστιν τε καί ειναι</a:t>
            </a:r>
            <a:r>
              <a:rPr lang="cs-CZ" dirty="0"/>
              <a:t>“</a:t>
            </a:r>
          </a:p>
          <a:p>
            <a:pPr marL="0" indent="0" algn="just">
              <a:buNone/>
            </a:pPr>
            <a:r>
              <a:rPr lang="cs-CZ" dirty="0"/>
              <a:t>    (</a:t>
            </a:r>
            <a:r>
              <a:rPr lang="cs-CZ" dirty="0" err="1"/>
              <a:t>Parmenidés</a:t>
            </a:r>
            <a:r>
              <a:rPr lang="cs-CZ" dirty="0"/>
              <a:t>, 292 DK 28 B 3)</a:t>
            </a:r>
          </a:p>
        </p:txBody>
      </p:sp>
    </p:spTree>
    <p:extLst>
      <p:ext uri="{BB962C8B-B14F-4D97-AF65-F5344CB8AC3E}">
        <p14:creationId xmlns:p14="http://schemas.microsoft.com/office/powerpoint/2010/main" val="36737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D723AA-B15E-42BF-8F5F-462DF898D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Slovo (</a:t>
            </a:r>
            <a:r>
              <a:rPr lang="el-GR" sz="4000" dirty="0"/>
              <a:t>λόγος</a:t>
            </a:r>
            <a:r>
              <a:rPr lang="cs-CZ" sz="4000" dirty="0"/>
              <a:t>) – myšlení (</a:t>
            </a:r>
            <a:r>
              <a:rPr lang="el-GR" sz="4000" dirty="0"/>
              <a:t>λόγος</a:t>
            </a:r>
            <a:r>
              <a:rPr lang="cs-CZ" sz="4000" dirty="0"/>
              <a:t>) – říkání (</a:t>
            </a:r>
            <a:r>
              <a:rPr lang="el-GR" sz="4000" dirty="0"/>
              <a:t>λέγειν</a:t>
            </a:r>
            <a:r>
              <a:rPr lang="cs-CZ" sz="4000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417B70-4C03-4C8D-9669-1D5F78E00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Nechat-být je druh lidského chování, druh lidského vztahu ke světu, spjatý se slovem, s myšlením, s </a:t>
            </a:r>
            <a:r>
              <a:rPr lang="el-GR" dirty="0"/>
              <a:t>λόγος</a:t>
            </a:r>
            <a:r>
              <a:rPr lang="cs-CZ" dirty="0"/>
              <a:t>. Chovat se ke světu teoreticky (nechat-svět-být) znamená o něm pouze hovořit, říkat ho (</a:t>
            </a:r>
            <a:r>
              <a:rPr lang="el-GR" dirty="0"/>
              <a:t>λέγειν</a:t>
            </a:r>
            <a:r>
              <a:rPr lang="cs-CZ" dirty="0"/>
              <a:t>), vztahovat se k němu primárně pouze tak, že ho </a:t>
            </a:r>
            <a:r>
              <a:rPr lang="cs-CZ" i="1" dirty="0"/>
              <a:t>myslíme</a:t>
            </a:r>
            <a:r>
              <a:rPr lang="cs-CZ" dirty="0"/>
              <a:t>.</a:t>
            </a:r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dirty="0"/>
              <a:t> Myšlení (</a:t>
            </a:r>
            <a:r>
              <a:rPr lang="el-GR" dirty="0"/>
              <a:t>λόγος</a:t>
            </a:r>
            <a:r>
              <a:rPr lang="cs-CZ" dirty="0"/>
              <a:t>) je odhalující „nechání být“, která získává jako výsledek to, co je významem slova (</a:t>
            </a:r>
            <a:r>
              <a:rPr lang="el-GR" dirty="0"/>
              <a:t>λόγος</a:t>
            </a:r>
            <a:r>
              <a:rPr lang="cs-CZ" dirty="0"/>
              <a:t>). Teoretický postoj jako „nechat-být“ je takový vztah k věci, který odhaluje její vnitřní strukturu – </a:t>
            </a:r>
            <a:r>
              <a:rPr lang="el-GR" dirty="0"/>
              <a:t>λόγος</a:t>
            </a:r>
            <a:r>
              <a:rPr lang="cs-CZ" dirty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 rámci teoretického postoje se stává problémem, co věci jsou. Je proto údivem, pochybností, a z hlediska každodenního postoje jistou nečinností – „necháním-být“. V rámci nechání-být, kde se stává problémem, „co věc je“, hraje primární a vůdčí úlohu </a:t>
            </a:r>
            <a:r>
              <a:rPr lang="el-GR" dirty="0"/>
              <a:t>λόγος</a:t>
            </a:r>
            <a:r>
              <a:rPr lang="cs-CZ" dirty="0"/>
              <a:t>, tzn. to, co nám činí přístupným „co věci jsou“ – myšlení, slovo.</a:t>
            </a:r>
          </a:p>
        </p:txBody>
      </p:sp>
    </p:spTree>
    <p:extLst>
      <p:ext uri="{BB962C8B-B14F-4D97-AF65-F5344CB8AC3E}">
        <p14:creationId xmlns:p14="http://schemas.microsoft.com/office/powerpoint/2010/main" val="976130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A801A3B7-5A34-49EA-9462-6F76F6F078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9858" y="2775223"/>
            <a:ext cx="6455228" cy="3451406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1187168-EE5C-47F3-99DF-330EE04EB7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6987" y="2775223"/>
            <a:ext cx="5727927" cy="3451406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BD5238DD-1778-4C2C-B831-3316346D1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121863"/>
          </a:xfrm>
        </p:spPr>
        <p:txBody>
          <a:bodyPr>
            <a:normAutofit/>
          </a:bodyPr>
          <a:lstStyle/>
          <a:p>
            <a:pPr algn="ctr"/>
            <a:r>
              <a:rPr lang="cs-CZ" sz="4000" dirty="0">
                <a:solidFill>
                  <a:srgbClr val="FFFFFF"/>
                </a:solidFill>
              </a:rPr>
              <a:t>Hérakleitos – zlomek DK B 1</a:t>
            </a:r>
          </a:p>
        </p:txBody>
      </p:sp>
    </p:spTree>
    <p:extLst>
      <p:ext uri="{BB962C8B-B14F-4D97-AF65-F5344CB8AC3E}">
        <p14:creationId xmlns:p14="http://schemas.microsoft.com/office/powerpoint/2010/main" val="3367027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B9D758-B22D-438C-96F7-51FE81198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Hérakleitos – zlomky DK B 2; DK B 50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57A3C4-18CE-4052-AEC1-72530F5C7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cs-CZ" dirty="0"/>
              <a:t>„Jestliže vyslechli ne mě, nýbrž </a:t>
            </a:r>
            <a:r>
              <a:rPr lang="cs-CZ" b="1" dirty="0"/>
              <a:t>řeč</a:t>
            </a:r>
            <a:r>
              <a:rPr lang="cs-CZ" dirty="0"/>
              <a:t>, je moudré, aby souhlasili, že všechno jest jedno.“</a:t>
            </a:r>
          </a:p>
          <a:p>
            <a:pPr marL="0" indent="0" hangingPunct="0">
              <a:buNone/>
            </a:pPr>
            <a:r>
              <a:rPr lang="cs-CZ" dirty="0"/>
              <a:t>   „</a:t>
            </a:r>
            <a:r>
              <a:rPr lang="cs-CZ" dirty="0" err="1"/>
              <a:t>οὐκ</a:t>
            </a:r>
            <a:r>
              <a:rPr lang="cs-CZ" dirty="0"/>
              <a:t> </a:t>
            </a:r>
            <a:r>
              <a:rPr lang="cs-CZ" dirty="0" err="1"/>
              <a:t>ἐμοῦ</a:t>
            </a:r>
            <a:r>
              <a:rPr lang="cs-CZ" dirty="0"/>
              <a:t>, </a:t>
            </a:r>
            <a:r>
              <a:rPr lang="cs-CZ" dirty="0" err="1"/>
              <a:t>ἀλλὰ</a:t>
            </a:r>
            <a:r>
              <a:rPr lang="cs-CZ" dirty="0"/>
              <a:t> </a:t>
            </a:r>
            <a:r>
              <a:rPr lang="cs-CZ" dirty="0" err="1"/>
              <a:t>τοῦ</a:t>
            </a:r>
            <a:r>
              <a:rPr lang="cs-CZ" dirty="0"/>
              <a:t> </a:t>
            </a:r>
            <a:r>
              <a:rPr lang="cs-CZ" b="1" dirty="0" err="1"/>
              <a:t>λόγου</a:t>
            </a:r>
            <a:r>
              <a:rPr lang="cs-CZ" dirty="0"/>
              <a:t> </a:t>
            </a:r>
            <a:r>
              <a:rPr lang="cs-CZ" dirty="0" err="1"/>
              <a:t>ἀκούσ</a:t>
            </a:r>
            <a:r>
              <a:rPr lang="cs-CZ" dirty="0"/>
              <a:t>αντας ὁμολογεῖν σοφόν ἐστιν ἓν    </a:t>
            </a:r>
          </a:p>
          <a:p>
            <a:pPr marL="0" indent="0" hangingPunct="0">
              <a:buNone/>
            </a:pPr>
            <a:r>
              <a:rPr lang="cs-CZ" dirty="0"/>
              <a:t>    π</a:t>
            </a:r>
            <a:r>
              <a:rPr lang="cs-CZ" dirty="0" err="1"/>
              <a:t>άντ</a:t>
            </a:r>
            <a:r>
              <a:rPr lang="cs-CZ" dirty="0"/>
              <a:t>α εἶναι.“ DK B 50</a:t>
            </a:r>
          </a:p>
          <a:p>
            <a:pPr marL="0" indent="0" hangingPunct="0">
              <a:buNone/>
            </a:pPr>
            <a:endParaRPr lang="cs-CZ" dirty="0"/>
          </a:p>
          <a:p>
            <a:pPr hangingPunct="0"/>
            <a:r>
              <a:rPr lang="cs-CZ" dirty="0"/>
              <a:t>„Proto je třeba následovat to společné. Ačkoliv je </a:t>
            </a:r>
            <a:r>
              <a:rPr lang="cs-CZ" b="1" dirty="0"/>
              <a:t>řeč </a:t>
            </a:r>
            <a:r>
              <a:rPr lang="cs-CZ" dirty="0"/>
              <a:t>společná, žijí mnozí tak, jako kdyby měli své vlastní vědomí.“</a:t>
            </a:r>
          </a:p>
          <a:p>
            <a:pPr marL="0" indent="0" hangingPunct="0">
              <a:buNone/>
            </a:pPr>
            <a:r>
              <a:rPr lang="cs-CZ" dirty="0"/>
              <a:t>   „</a:t>
            </a:r>
            <a:r>
              <a:rPr lang="cs-CZ" dirty="0" err="1"/>
              <a:t>διὸ</a:t>
            </a:r>
            <a:r>
              <a:rPr lang="cs-CZ" dirty="0"/>
              <a:t> </a:t>
            </a:r>
            <a:r>
              <a:rPr lang="cs-CZ" dirty="0" err="1"/>
              <a:t>δεῖ</a:t>
            </a:r>
            <a:r>
              <a:rPr lang="cs-CZ" dirty="0"/>
              <a:t> ἕπ</a:t>
            </a:r>
            <a:r>
              <a:rPr lang="cs-CZ" dirty="0" err="1"/>
              <a:t>εσθ</a:t>
            </a:r>
            <a:r>
              <a:rPr lang="cs-CZ" dirty="0"/>
              <a:t>αι τῷ. </a:t>
            </a:r>
            <a:r>
              <a:rPr lang="cs-CZ" dirty="0" err="1"/>
              <a:t>τοῦ</a:t>
            </a:r>
            <a:r>
              <a:rPr lang="cs-CZ" dirty="0"/>
              <a:t> </a:t>
            </a:r>
            <a:r>
              <a:rPr lang="cs-CZ" b="1" dirty="0" err="1"/>
              <a:t>λόγου</a:t>
            </a:r>
            <a:r>
              <a:rPr lang="cs-CZ" dirty="0"/>
              <a:t> δ᾿ </a:t>
            </a:r>
            <a:r>
              <a:rPr lang="cs-CZ" dirty="0" err="1"/>
              <a:t>ἐόντος</a:t>
            </a:r>
            <a:r>
              <a:rPr lang="cs-CZ" dirty="0"/>
              <a:t> </a:t>
            </a:r>
            <a:r>
              <a:rPr lang="cs-CZ" dirty="0" err="1"/>
              <a:t>ξυνοῦ</a:t>
            </a:r>
            <a:r>
              <a:rPr lang="cs-CZ" dirty="0"/>
              <a:t>, </a:t>
            </a:r>
            <a:r>
              <a:rPr lang="cs-CZ" dirty="0" err="1"/>
              <a:t>ζώουσιν</a:t>
            </a:r>
            <a:r>
              <a:rPr lang="cs-CZ" dirty="0"/>
              <a:t> </a:t>
            </a:r>
            <a:r>
              <a:rPr lang="cs-CZ" dirty="0" err="1"/>
              <a:t>οἱ</a:t>
            </a:r>
            <a:r>
              <a:rPr lang="cs-CZ" dirty="0"/>
              <a:t> π</a:t>
            </a:r>
            <a:r>
              <a:rPr lang="cs-CZ" dirty="0" err="1"/>
              <a:t>ολλοὶ</a:t>
            </a:r>
            <a:r>
              <a:rPr lang="cs-CZ" dirty="0"/>
              <a:t>   </a:t>
            </a:r>
          </a:p>
          <a:p>
            <a:pPr marL="0" indent="0" hangingPunct="0">
              <a:buNone/>
            </a:pPr>
            <a:r>
              <a:rPr lang="cs-CZ" dirty="0"/>
              <a:t>    </a:t>
            </a:r>
            <a:r>
              <a:rPr lang="cs-CZ" dirty="0" err="1"/>
              <a:t>ὡς</a:t>
            </a:r>
            <a:r>
              <a:rPr lang="cs-CZ" dirty="0"/>
              <a:t> </a:t>
            </a:r>
            <a:r>
              <a:rPr lang="cs-CZ" dirty="0" err="1"/>
              <a:t>ἰδί</a:t>
            </a:r>
            <a:r>
              <a:rPr lang="cs-CZ" dirty="0"/>
              <a:t>αν ἔχοντες φρόνησιν.“ DK B 2</a:t>
            </a:r>
          </a:p>
          <a:p>
            <a:pPr marL="0" indent="0" hangingPunct="0">
              <a:buNone/>
            </a:pPr>
            <a:endParaRPr lang="cs-CZ" dirty="0"/>
          </a:p>
          <a:p>
            <a:pPr marL="0" indent="0" hangingPunct="0">
              <a:buNone/>
            </a:pPr>
            <a:endParaRPr lang="cs-CZ" dirty="0"/>
          </a:p>
          <a:p>
            <a:pPr marL="0" indent="0" hangingPunc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895066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666</Words>
  <Application>Microsoft Office PowerPoint</Application>
  <PresentationFormat>Širokoúhlá obrazovka</PresentationFormat>
  <Paragraphs>36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Slovo a řeč</vt:lpstr>
      <vt:lpstr>Shrnutí přirozeného x teoretického postoje</vt:lpstr>
      <vt:lpstr>Teoretický postoj – LOGOS (Λόγος)</vt:lpstr>
      <vt:lpstr>Slovo (Λόγος) „vůz“</vt:lpstr>
      <vt:lpstr>Slovo (λόγος) – myšlení (λόγος) – říkání (λέγειν)</vt:lpstr>
      <vt:lpstr>Hérakleitos – zlomek DK B 1</vt:lpstr>
      <vt:lpstr>Hérakleitos – zlomky DK B 2; DK B 50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Slovo a řeč</dc:title>
  <dc:creator>Filip Timingeriu</dc:creator>
  <cp:lastModifiedBy>Filip Timingeriu</cp:lastModifiedBy>
  <cp:revision>23</cp:revision>
  <dcterms:created xsi:type="dcterms:W3CDTF">2021-03-02T09:40:34Z</dcterms:created>
  <dcterms:modified xsi:type="dcterms:W3CDTF">2021-04-15T12:00:52Z</dcterms:modified>
</cp:coreProperties>
</file>