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41" r:id="rId4"/>
    <p:sldId id="280" r:id="rId5"/>
    <p:sldId id="281" r:id="rId6"/>
    <p:sldId id="342" r:id="rId7"/>
    <p:sldId id="343" r:id="rId8"/>
    <p:sldId id="345" r:id="rId9"/>
    <p:sldId id="344" r:id="rId10"/>
    <p:sldId id="346" r:id="rId11"/>
    <p:sldId id="347" r:id="rId12"/>
    <p:sldId id="348" r:id="rId13"/>
    <p:sldId id="349" r:id="rId14"/>
    <p:sldId id="326" r:id="rId15"/>
    <p:sldId id="350" r:id="rId16"/>
    <p:sldId id="351" r:id="rId17"/>
    <p:sldId id="352" r:id="rId18"/>
    <p:sldId id="354" r:id="rId19"/>
    <p:sldId id="353" r:id="rId20"/>
    <p:sldId id="327" r:id="rId21"/>
    <p:sldId id="355" r:id="rId22"/>
    <p:sldId id="356" r:id="rId23"/>
    <p:sldId id="357" r:id="rId24"/>
    <p:sldId id="358" r:id="rId25"/>
    <p:sldId id="359" r:id="rId26"/>
    <p:sldId id="361" r:id="rId27"/>
    <p:sldId id="362" r:id="rId28"/>
    <p:sldId id="360" r:id="rId29"/>
    <p:sldId id="363" r:id="rId30"/>
    <p:sldId id="368" r:id="rId31"/>
    <p:sldId id="369" r:id="rId32"/>
    <p:sldId id="366" r:id="rId33"/>
    <p:sldId id="365" r:id="rId34"/>
    <p:sldId id="367" r:id="rId35"/>
    <p:sldId id="371" r:id="rId36"/>
    <p:sldId id="370" r:id="rId37"/>
    <p:sldId id="372" r:id="rId38"/>
    <p:sldId id="373" r:id="rId39"/>
    <p:sldId id="374" r:id="rId40"/>
    <p:sldId id="375" r:id="rId41"/>
    <p:sldId id="377" r:id="rId42"/>
    <p:sldId id="376" r:id="rId43"/>
    <p:sldId id="378" r:id="rId44"/>
    <p:sldId id="381" r:id="rId45"/>
    <p:sldId id="380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01" r:id="rId66"/>
    <p:sldId id="405" r:id="rId67"/>
    <p:sldId id="402" r:id="rId68"/>
    <p:sldId id="403" r:id="rId69"/>
    <p:sldId id="404" r:id="rId70"/>
    <p:sldId id="406" r:id="rId71"/>
    <p:sldId id="407" r:id="rId72"/>
    <p:sldId id="408" r:id="rId73"/>
    <p:sldId id="409" r:id="rId74"/>
    <p:sldId id="411" r:id="rId75"/>
    <p:sldId id="412" r:id="rId76"/>
    <p:sldId id="413" r:id="rId77"/>
    <p:sldId id="414" r:id="rId78"/>
    <p:sldId id="415" r:id="rId79"/>
    <p:sldId id="410" r:id="rId80"/>
    <p:sldId id="416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8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5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2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1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2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6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8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01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2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6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A3C28FC-0DB6-46D2-8189-A430B53D1F18}" type="datetimeFigureOut">
              <a:rPr lang="cs-CZ" smtClean="0"/>
              <a:t>01.01.2022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0DD01E6-FC4A-492A-9342-3A5BF3E13CE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5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book.coleridgeinitiative.org/chap-viz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echarts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echarts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library.virginia.edu/understanding-q-q-plots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A21A4-F4D4-4057-8A7A-D6B10BB70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Empirické metody v lingvistice</a:t>
            </a:r>
            <a:br>
              <a:rPr lang="cs-CZ" dirty="0"/>
            </a:br>
            <a:r>
              <a:rPr lang="cs-CZ" dirty="0"/>
              <a:t>13. HODINA (3. 1. 2022)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FA10E5-5BEB-48A3-8BBA-658C1FF31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zimní semestr 2021/2022</a:t>
            </a:r>
          </a:p>
          <a:p>
            <a:r>
              <a:rPr lang="cs-CZ" dirty="0"/>
              <a:t>pondělí 17:30–19:05</a:t>
            </a:r>
          </a:p>
          <a:p>
            <a:r>
              <a:rPr lang="cs-CZ" i="1" dirty="0"/>
              <a:t>Adam Kříž</a:t>
            </a:r>
          </a:p>
        </p:txBody>
      </p:sp>
    </p:spTree>
    <p:extLst>
      <p:ext uri="{BB962C8B-B14F-4D97-AF65-F5344CB8AC3E}">
        <p14:creationId xmlns:p14="http://schemas.microsoft.com/office/powerpoint/2010/main" val="182805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270075"/>
          </a:xfrm>
        </p:spPr>
        <p:txBody>
          <a:bodyPr/>
          <a:lstStyle/>
          <a:p>
            <a:r>
              <a:rPr lang="cs-CZ" b="1" dirty="0"/>
              <a:t>Medián (</a:t>
            </a:r>
            <a:r>
              <a:rPr lang="cs-CZ" b="1" dirty="0" err="1"/>
              <a:t>median</a:t>
            </a:r>
            <a:r>
              <a:rPr lang="cs-CZ" b="1" dirty="0"/>
              <a:t>; </a:t>
            </a:r>
            <a:r>
              <a:rPr lang="cs-CZ" b="1" dirty="0" err="1"/>
              <a:t>Me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&gt; prostřední hodnota v datech seřazených od nejnižší po nejvyšší hodnotu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23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433977"/>
          </a:xfrm>
        </p:spPr>
        <p:txBody>
          <a:bodyPr>
            <a:normAutofit fontScale="25000" lnSpcReduction="20000"/>
          </a:bodyPr>
          <a:lstStyle/>
          <a:p>
            <a:r>
              <a:rPr lang="cs-CZ" sz="8800" b="1" dirty="0"/>
              <a:t>Medián</a:t>
            </a:r>
          </a:p>
          <a:p>
            <a:pPr marL="0" indent="0">
              <a:buNone/>
            </a:pPr>
            <a:r>
              <a:rPr lang="cs-CZ" sz="7200" dirty="0"/>
              <a:t>Datová sada A: 9, 10, 8, 9, 11, 15, 8, 12, 9, 13</a:t>
            </a:r>
          </a:p>
          <a:p>
            <a:pPr marL="0" indent="0">
              <a:buNone/>
            </a:pPr>
            <a:r>
              <a:rPr lang="cs-CZ" sz="7200" dirty="0"/>
              <a:t>	&gt; 8, 8, 9, 9, 9, 10, 11, 12, 13, 15</a:t>
            </a:r>
          </a:p>
          <a:p>
            <a:pPr marL="0" indent="0">
              <a:buNone/>
            </a:pPr>
            <a:r>
              <a:rPr lang="cs-CZ" sz="7200" dirty="0"/>
              <a:t>	Medián?</a:t>
            </a:r>
          </a:p>
          <a:p>
            <a:pPr marL="0" indent="0">
              <a:buNone/>
            </a:pPr>
            <a:r>
              <a:rPr lang="cs-CZ" sz="7200" dirty="0"/>
              <a:t>		9,5</a:t>
            </a:r>
          </a:p>
          <a:p>
            <a:pPr marL="0" indent="0">
              <a:buNone/>
            </a:pPr>
            <a:endParaRPr lang="cs-CZ" sz="7200" dirty="0"/>
          </a:p>
          <a:p>
            <a:pPr marL="0" indent="0">
              <a:buNone/>
            </a:pPr>
            <a:r>
              <a:rPr lang="cs-CZ" sz="7200" dirty="0"/>
              <a:t>Datová sada B: 9, 10, 8, 9, 11, 15, 8, 12, 9, 81</a:t>
            </a:r>
          </a:p>
          <a:p>
            <a:pPr marL="0" indent="0">
              <a:buNone/>
            </a:pPr>
            <a:r>
              <a:rPr lang="cs-CZ" sz="7200" dirty="0"/>
              <a:t>	&gt; 8, 8, 9, 9, 9, 10, 11, 12, 15, 81</a:t>
            </a:r>
          </a:p>
          <a:p>
            <a:pPr marL="0" indent="0">
              <a:buNone/>
            </a:pPr>
            <a:r>
              <a:rPr lang="cs-CZ" sz="7200" dirty="0"/>
              <a:t>	Medián?</a:t>
            </a:r>
          </a:p>
          <a:p>
            <a:pPr marL="0" indent="0">
              <a:buNone/>
            </a:pPr>
            <a:r>
              <a:rPr lang="cs-CZ" sz="7200" dirty="0"/>
              <a:t>		9,5</a:t>
            </a:r>
          </a:p>
          <a:p>
            <a:pPr marL="0" indent="0">
              <a:buNone/>
            </a:pPr>
            <a:r>
              <a:rPr lang="cs-CZ" sz="7200" dirty="0"/>
              <a:t>O čem to svědčí?</a:t>
            </a:r>
          </a:p>
          <a:p>
            <a:pPr marL="0" indent="0">
              <a:buNone/>
            </a:pPr>
            <a:r>
              <a:rPr lang="cs-CZ" sz="7200" dirty="0"/>
              <a:t>Medián není tak citlivý k odlehlým hodnotám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433977"/>
          </a:xfrm>
        </p:spPr>
        <p:txBody>
          <a:bodyPr>
            <a:normAutofit fontScale="25000" lnSpcReduction="20000"/>
          </a:bodyPr>
          <a:lstStyle/>
          <a:p>
            <a:r>
              <a:rPr lang="cs-CZ" sz="8800" b="1" dirty="0"/>
              <a:t>Medián</a:t>
            </a:r>
          </a:p>
          <a:p>
            <a:pPr marL="0" indent="0">
              <a:buNone/>
            </a:pPr>
            <a:r>
              <a:rPr lang="cs-CZ" sz="7200" dirty="0"/>
              <a:t>Datová sada A: 9, 10, 8, 9, 11, 15, 8, 12, 9, 13</a:t>
            </a:r>
          </a:p>
          <a:p>
            <a:pPr marL="0" indent="0">
              <a:buNone/>
            </a:pPr>
            <a:r>
              <a:rPr lang="cs-CZ" sz="7200" dirty="0"/>
              <a:t>	&gt; 8, 8, 9, 9, 9, 10, 11, 12, </a:t>
            </a:r>
            <a:r>
              <a:rPr lang="cs-CZ" sz="7200" b="1" dirty="0">
                <a:solidFill>
                  <a:srgbClr val="FF0000"/>
                </a:solidFill>
              </a:rPr>
              <a:t>13</a:t>
            </a:r>
            <a:r>
              <a:rPr lang="cs-CZ" sz="7200" dirty="0"/>
              <a:t>, </a:t>
            </a:r>
            <a:r>
              <a:rPr lang="cs-CZ" sz="7200" b="1" dirty="0">
                <a:solidFill>
                  <a:srgbClr val="FF0000"/>
                </a:solidFill>
              </a:rPr>
              <a:t>15</a:t>
            </a:r>
          </a:p>
          <a:p>
            <a:pPr marL="0" indent="0">
              <a:buNone/>
            </a:pPr>
            <a:r>
              <a:rPr lang="cs-CZ" sz="7200" dirty="0"/>
              <a:t>	Medián?</a:t>
            </a:r>
          </a:p>
          <a:p>
            <a:pPr marL="0" indent="0">
              <a:buNone/>
            </a:pPr>
            <a:r>
              <a:rPr lang="cs-CZ" sz="7200" dirty="0"/>
              <a:t>		9,5</a:t>
            </a:r>
          </a:p>
          <a:p>
            <a:pPr marL="0" indent="0">
              <a:buNone/>
            </a:pPr>
            <a:endParaRPr lang="cs-CZ" sz="7200" dirty="0"/>
          </a:p>
          <a:p>
            <a:pPr marL="0" indent="0">
              <a:buNone/>
            </a:pPr>
            <a:r>
              <a:rPr lang="cs-CZ" sz="7200" dirty="0"/>
              <a:t>Datová sada B: 9, 10, 8, 9, 11, 15, 8, 12, 9, 81</a:t>
            </a:r>
          </a:p>
          <a:p>
            <a:pPr marL="0" indent="0">
              <a:buNone/>
            </a:pPr>
            <a:r>
              <a:rPr lang="cs-CZ" sz="7200" dirty="0"/>
              <a:t>	&gt; 8, 8, 9, 9, 9, 10, 11, 12, </a:t>
            </a:r>
            <a:r>
              <a:rPr lang="cs-CZ" sz="7200" b="1" dirty="0">
                <a:solidFill>
                  <a:srgbClr val="FF0000"/>
                </a:solidFill>
              </a:rPr>
              <a:t>15</a:t>
            </a:r>
            <a:r>
              <a:rPr lang="cs-CZ" sz="7200" dirty="0"/>
              <a:t>, </a:t>
            </a:r>
            <a:r>
              <a:rPr lang="cs-CZ" sz="7200" b="1" dirty="0">
                <a:solidFill>
                  <a:srgbClr val="FF0000"/>
                </a:solidFill>
              </a:rPr>
              <a:t>81</a:t>
            </a:r>
          </a:p>
          <a:p>
            <a:pPr marL="0" indent="0">
              <a:buNone/>
            </a:pPr>
            <a:r>
              <a:rPr lang="cs-CZ" sz="7200" dirty="0"/>
              <a:t>	Medián?</a:t>
            </a:r>
          </a:p>
          <a:p>
            <a:pPr marL="0" indent="0">
              <a:buNone/>
            </a:pPr>
            <a:r>
              <a:rPr lang="cs-CZ" sz="7200" dirty="0"/>
              <a:t>		9,5</a:t>
            </a:r>
          </a:p>
          <a:p>
            <a:pPr marL="0" indent="0">
              <a:buNone/>
            </a:pPr>
            <a:r>
              <a:rPr lang="cs-CZ" sz="7200" dirty="0"/>
              <a:t>O čem to svědčí?</a:t>
            </a:r>
          </a:p>
          <a:p>
            <a:pPr marL="0" indent="0">
              <a:buNone/>
            </a:pPr>
            <a:r>
              <a:rPr lang="cs-CZ" sz="7200" dirty="0"/>
              <a:t>Medián není tak citlivý k odlehlým hodnotám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40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270075"/>
          </a:xfrm>
        </p:spPr>
        <p:txBody>
          <a:bodyPr/>
          <a:lstStyle/>
          <a:p>
            <a:r>
              <a:rPr lang="cs-CZ" b="1" dirty="0"/>
              <a:t>Modus (</a:t>
            </a:r>
            <a:r>
              <a:rPr lang="cs-CZ" b="1" dirty="0" err="1"/>
              <a:t>Mo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&gt; hodnota vyskytující se v datech nejčastěji</a:t>
            </a:r>
          </a:p>
          <a:p>
            <a:endParaRPr lang="cs-CZ" dirty="0"/>
          </a:p>
          <a:p>
            <a:r>
              <a:rPr lang="cs-CZ" dirty="0"/>
              <a:t>Datová sada A: </a:t>
            </a:r>
            <a:r>
              <a:rPr lang="cs-CZ" dirty="0">
                <a:solidFill>
                  <a:srgbClr val="FF0000"/>
                </a:solidFill>
              </a:rPr>
              <a:t>9</a:t>
            </a:r>
            <a:r>
              <a:rPr lang="cs-CZ" dirty="0"/>
              <a:t>, 10, 8, </a:t>
            </a:r>
            <a:r>
              <a:rPr lang="cs-CZ" dirty="0">
                <a:solidFill>
                  <a:srgbClr val="FF0000"/>
                </a:solidFill>
              </a:rPr>
              <a:t>9</a:t>
            </a:r>
            <a:r>
              <a:rPr lang="cs-CZ" dirty="0"/>
              <a:t>, 11, 15, 8, 12, </a:t>
            </a:r>
            <a:r>
              <a:rPr lang="cs-CZ" dirty="0">
                <a:solidFill>
                  <a:srgbClr val="FF0000"/>
                </a:solidFill>
              </a:rPr>
              <a:t>9</a:t>
            </a:r>
            <a:r>
              <a:rPr lang="cs-CZ" dirty="0"/>
              <a:t>, 13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3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 A TYPY PROMĚNNÝCH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Nominální proměnná?</a:t>
            </a:r>
          </a:p>
          <a:p>
            <a:pPr marL="0" indent="0">
              <a:buNone/>
            </a:pPr>
            <a:r>
              <a:rPr lang="cs-CZ" dirty="0"/>
              <a:t>- modus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Ordinální proměnná?</a:t>
            </a:r>
          </a:p>
          <a:p>
            <a:pPr marL="0" indent="0">
              <a:buNone/>
            </a:pPr>
            <a:r>
              <a:rPr lang="cs-CZ" dirty="0"/>
              <a:t>- modus, medián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Numerická proměnná?</a:t>
            </a:r>
          </a:p>
          <a:p>
            <a:pPr marL="0" indent="0">
              <a:buNone/>
            </a:pPr>
            <a:r>
              <a:rPr lang="cs-CZ" dirty="0"/>
              <a:t>- modus, medián, aritmetický průměr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1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Ukazatelé variability (míry rozptýlenosti)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270075"/>
          </a:xfrm>
        </p:spPr>
        <p:txBody>
          <a:bodyPr/>
          <a:lstStyle/>
          <a:p>
            <a:r>
              <a:rPr lang="cs-CZ" dirty="0"/>
              <a:t>- střední hodnoty: jeden údaj, který je pro data centrální</a:t>
            </a:r>
          </a:p>
          <a:p>
            <a:r>
              <a:rPr lang="cs-CZ" dirty="0"/>
              <a:t>- jak jsou ovšem data strukturována, jak jsou od sebe jednotlivé datové body vzdáleny?</a:t>
            </a:r>
          </a:p>
          <a:p>
            <a:endParaRPr lang="cs-CZ" dirty="0"/>
          </a:p>
          <a:p>
            <a:r>
              <a:rPr lang="cs-CZ" dirty="0"/>
              <a:t>&gt; ukazatelé variability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9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Ukazatelé variability (míry rozptýlenosti)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270075"/>
          </a:xfrm>
        </p:spPr>
        <p:txBody>
          <a:bodyPr/>
          <a:lstStyle/>
          <a:p>
            <a:r>
              <a:rPr lang="cs-CZ" b="1" dirty="0"/>
              <a:t>Variační rozpětí (</a:t>
            </a:r>
            <a:r>
              <a:rPr lang="cs-CZ" b="1" dirty="0" err="1"/>
              <a:t>range</a:t>
            </a:r>
            <a:r>
              <a:rPr lang="cs-CZ" b="1" dirty="0"/>
              <a:t>)</a:t>
            </a:r>
          </a:p>
          <a:p>
            <a:r>
              <a:rPr lang="cs-CZ" dirty="0"/>
              <a:t>&gt; rozdíl mezi maximální a minimální hodnotou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Datová sada: 9, 10, 8, 9, 11, 15, 8, 12, 9, 13</a:t>
            </a:r>
          </a:p>
          <a:p>
            <a:pPr lvl="1"/>
            <a:r>
              <a:rPr lang="cs-CZ" dirty="0"/>
              <a:t>variační rozpětí: 7 (15 – 8)</a:t>
            </a:r>
          </a:p>
          <a:p>
            <a:endParaRPr lang="cs-CZ" dirty="0"/>
          </a:p>
          <a:p>
            <a:r>
              <a:rPr lang="cs-CZ" dirty="0"/>
              <a:t>&gt; citlivost vůči odlehlým hodnotám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7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Ukazatelé variability (míry rozptýlenosti)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356341"/>
          </a:xfrm>
        </p:spPr>
        <p:txBody>
          <a:bodyPr>
            <a:normAutofit/>
          </a:bodyPr>
          <a:lstStyle/>
          <a:p>
            <a:r>
              <a:rPr lang="cs-CZ" b="1" dirty="0"/>
              <a:t>Rozptyl (variance)</a:t>
            </a:r>
          </a:p>
          <a:p>
            <a:r>
              <a:rPr lang="cs-CZ" dirty="0"/>
              <a:t>&gt; při výpočtu využity všechny datové body dané sady</a:t>
            </a:r>
          </a:p>
          <a:p>
            <a:r>
              <a:rPr lang="cs-CZ" dirty="0"/>
              <a:t>&gt; měření rozptýlenosti dat kolem aritmetického průměru </a:t>
            </a:r>
          </a:p>
          <a:p>
            <a:endParaRPr lang="cs-CZ" dirty="0"/>
          </a:p>
          <a:p>
            <a:r>
              <a:rPr lang="cs-CZ" dirty="0"/>
              <a:t>&gt; výpočet</a:t>
            </a:r>
          </a:p>
          <a:p>
            <a:pPr lvl="1"/>
            <a:r>
              <a:rPr lang="cs-CZ" dirty="0"/>
              <a:t>výpočet jednotlivých odchylek od průměru (hodnota datového bodu – hodnota průměru)</a:t>
            </a:r>
          </a:p>
          <a:p>
            <a:pPr lvl="1"/>
            <a:r>
              <a:rPr lang="cs-CZ" dirty="0"/>
              <a:t>každou odchylku umocníme na druhou</a:t>
            </a:r>
          </a:p>
          <a:p>
            <a:pPr lvl="1"/>
            <a:r>
              <a:rPr lang="cs-CZ" dirty="0"/>
              <a:t>umocněné odchylky sečteme </a:t>
            </a:r>
          </a:p>
          <a:p>
            <a:pPr lvl="1"/>
            <a:r>
              <a:rPr lang="cs-CZ" dirty="0"/>
              <a:t>součet umocněných odchylek vydělíme:</a:t>
            </a:r>
          </a:p>
          <a:p>
            <a:pPr lvl="2"/>
            <a:r>
              <a:rPr lang="cs-CZ" dirty="0"/>
              <a:t>počtem datových bodů – 1 (pro vzorek z populace)</a:t>
            </a:r>
          </a:p>
          <a:p>
            <a:pPr lvl="2"/>
            <a:r>
              <a:rPr lang="cs-CZ" dirty="0"/>
              <a:t>počtem datových bodů (pro všechny prvky populace)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34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Ukazatelé variability (míry rozptýlenosti)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44260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Rozptyl (variance)</a:t>
            </a:r>
          </a:p>
          <a:p>
            <a:pPr marL="0" indent="0">
              <a:buNone/>
            </a:pPr>
            <a:r>
              <a:rPr lang="cs-CZ" dirty="0"/>
              <a:t>&gt; dává se větší váha extrémnějším hodnotám</a:t>
            </a:r>
          </a:p>
          <a:p>
            <a:pPr marL="0" indent="0">
              <a:buNone/>
            </a:pPr>
            <a:r>
              <a:rPr lang="cs-CZ" dirty="0"/>
              <a:t>&gt; počítáme počet slov ve větách jistého souboru (1 hodnota = počet slov ve větě; soubor se skládá z několika vět), vyjde nám, že rozptyl je 16,66 – co by mohlo být s touto hodnotou za problém?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&gt; znamená tato hodnota, že rozptýlenost dat kolem aritmetického průměru v datech je 16,66 slov?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&gt; ne, jelikož hodnoty se umocňují &gt; původní měřítko není zachováno &gt; navrátíme ho odmocněním, když ho použijeme, mluvíme o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směrodatné odchylce (standard </a:t>
            </a:r>
            <a:r>
              <a:rPr lang="cs-CZ" b="1" dirty="0" err="1"/>
              <a:t>deviation</a:t>
            </a:r>
            <a:r>
              <a:rPr lang="cs-CZ" b="1" dirty="0"/>
              <a:t>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6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Ukazatelé variability (míry rozptýlenosti)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270075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Interkvartilové</a:t>
            </a:r>
            <a:r>
              <a:rPr lang="cs-CZ" b="1" dirty="0"/>
              <a:t> rozpětí (</a:t>
            </a:r>
            <a:r>
              <a:rPr lang="cs-CZ" b="1" dirty="0" err="1"/>
              <a:t>interquartile</a:t>
            </a:r>
            <a:r>
              <a:rPr lang="cs-CZ" b="1" dirty="0"/>
              <a:t> </a:t>
            </a:r>
            <a:r>
              <a:rPr lang="cs-CZ" b="1" dirty="0" err="1"/>
              <a:t>range</a:t>
            </a:r>
            <a:r>
              <a:rPr lang="cs-CZ" b="1" dirty="0"/>
              <a:t>)</a:t>
            </a:r>
          </a:p>
          <a:p>
            <a:pPr marL="128016" lvl="1" indent="0">
              <a:buNone/>
            </a:pPr>
            <a:endParaRPr lang="cs-CZ" sz="2200" dirty="0"/>
          </a:p>
          <a:p>
            <a:pPr marL="128016" lvl="1" indent="0">
              <a:buNone/>
            </a:pPr>
            <a:r>
              <a:rPr lang="cs-CZ" sz="2200" dirty="0"/>
              <a:t>&gt; empirický kvantil: hodnota, pod níž leží definovaná část údajů</a:t>
            </a:r>
          </a:p>
          <a:p>
            <a:pPr marL="128016" lvl="1" indent="0">
              <a:buNone/>
            </a:pPr>
            <a:r>
              <a:rPr lang="cs-CZ" sz="2200" dirty="0"/>
              <a:t>&gt; kvantil vyjádřený v procentech: percentil</a:t>
            </a:r>
          </a:p>
          <a:p>
            <a:pPr marL="128016" lvl="1" indent="0">
              <a:buNone/>
            </a:pPr>
            <a:r>
              <a:rPr lang="cs-CZ" sz="2200" dirty="0"/>
              <a:t>&gt; kvartil: percentily s hladinou 25 %, 50 %, 75 %</a:t>
            </a:r>
          </a:p>
          <a:p>
            <a:pPr marL="128016" lvl="1" indent="0">
              <a:buNone/>
            </a:pPr>
            <a:r>
              <a:rPr lang="cs-CZ" sz="2200" dirty="0"/>
              <a:t>	25 % - první/dolní kvartil (Q</a:t>
            </a:r>
            <a:r>
              <a:rPr lang="cs-CZ" sz="2200" baseline="-25000" dirty="0"/>
              <a:t>1</a:t>
            </a:r>
            <a:r>
              <a:rPr lang="cs-CZ" sz="2200" dirty="0"/>
              <a:t>)</a:t>
            </a:r>
          </a:p>
          <a:p>
            <a:pPr marL="128016" lvl="1" indent="0">
              <a:buNone/>
            </a:pPr>
            <a:r>
              <a:rPr lang="cs-CZ" sz="2200" dirty="0"/>
              <a:t>	50 % - druhý kvartil </a:t>
            </a:r>
          </a:p>
          <a:p>
            <a:pPr marL="128016" lvl="1" indent="0">
              <a:buNone/>
            </a:pPr>
            <a:r>
              <a:rPr lang="cs-CZ" sz="2200" dirty="0"/>
              <a:t>		</a:t>
            </a:r>
            <a:r>
              <a:rPr lang="cs-CZ" sz="2000" dirty="0"/>
              <a:t>- jak byste ho ještě pojmenovali?</a:t>
            </a:r>
          </a:p>
          <a:p>
            <a:pPr marL="128016" lvl="1" indent="0">
              <a:buNone/>
            </a:pPr>
            <a:r>
              <a:rPr lang="cs-CZ" sz="2000" dirty="0"/>
              <a:t>		- medián</a:t>
            </a:r>
          </a:p>
          <a:p>
            <a:pPr marL="128016" lvl="1" indent="0">
              <a:buNone/>
            </a:pPr>
            <a:r>
              <a:rPr lang="cs-CZ" sz="2200" dirty="0"/>
              <a:t>	75 % - třetí/horní kvartil (Q</a:t>
            </a:r>
            <a:r>
              <a:rPr lang="cs-CZ" sz="2200" baseline="-25000" dirty="0"/>
              <a:t>3</a:t>
            </a:r>
            <a:r>
              <a:rPr lang="cs-CZ" sz="2200" dirty="0"/>
              <a:t>)</a:t>
            </a:r>
          </a:p>
          <a:p>
            <a:pPr marL="128016" lvl="1" indent="0">
              <a:buNone/>
            </a:pPr>
            <a:r>
              <a:rPr lang="cs-CZ" sz="2200" dirty="0"/>
              <a:t>&gt; </a:t>
            </a:r>
            <a:r>
              <a:rPr lang="cs-CZ" sz="2200" dirty="0" err="1"/>
              <a:t>interkvartilové</a:t>
            </a:r>
            <a:r>
              <a:rPr lang="cs-CZ" sz="2200" dirty="0"/>
              <a:t> rozpětí: Q</a:t>
            </a:r>
            <a:r>
              <a:rPr lang="cs-CZ" sz="2200" baseline="-25000" dirty="0"/>
              <a:t>3</a:t>
            </a:r>
            <a:r>
              <a:rPr lang="cs-CZ" sz="2200" dirty="0"/>
              <a:t> – Q</a:t>
            </a:r>
            <a:r>
              <a:rPr lang="cs-CZ" sz="2200" baseline="-25000" dirty="0"/>
              <a:t>1</a:t>
            </a:r>
          </a:p>
          <a:p>
            <a:pPr marL="128016" lvl="1" indent="0">
              <a:buNone/>
            </a:pPr>
            <a:r>
              <a:rPr lang="cs-CZ" sz="2200" baseline="-25000" dirty="0"/>
              <a:t>	&gt; leží v něm 50 % dat, není tak citlivé vůči extrémním hodnotám</a:t>
            </a:r>
          </a:p>
        </p:txBody>
      </p:sp>
    </p:spTree>
    <p:extLst>
      <p:ext uri="{BB962C8B-B14F-4D97-AF65-F5344CB8AC3E}">
        <p14:creationId xmlns:p14="http://schemas.microsoft.com/office/powerpoint/2010/main" val="11881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DOKONČEN SBĚR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dál?</a:t>
            </a:r>
          </a:p>
          <a:p>
            <a:endParaRPr lang="cs-CZ" dirty="0"/>
          </a:p>
          <a:p>
            <a:r>
              <a:rPr lang="cs-CZ" dirty="0"/>
              <a:t>Data je nutné vyhodnotit &gt; interpretovat</a:t>
            </a:r>
          </a:p>
          <a:p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0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čemu může tabulka sloužit?</a:t>
            </a:r>
          </a:p>
          <a:p>
            <a:endParaRPr lang="cs-CZ" dirty="0"/>
          </a:p>
          <a:p>
            <a:pPr lvl="1"/>
            <a:r>
              <a:rPr lang="cs-CZ" dirty="0"/>
              <a:t>Znázorňují data</a:t>
            </a:r>
          </a:p>
          <a:p>
            <a:pPr lvl="1"/>
            <a:r>
              <a:rPr lang="cs-CZ" dirty="0"/>
              <a:t>Přehledné uvedení údajů</a:t>
            </a:r>
          </a:p>
          <a:p>
            <a:pPr lvl="1"/>
            <a:r>
              <a:rPr lang="cs-CZ" dirty="0"/>
              <a:t>Kompletní uvedení důležitých údajů (v textu je pak třeba věnována pozornost jen něčemu z tabulky)</a:t>
            </a:r>
          </a:p>
          <a:p>
            <a:pPr lvl="1"/>
            <a:r>
              <a:rPr lang="cs-CZ" dirty="0"/>
              <a:t>Vhodnější, když chceme uvést údaje v přesném tvaru a když se předpokládá, že tyto údaje budou zapotřebí k dalším výpočtům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80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contingency</a:t>
            </a:r>
            <a:r>
              <a:rPr lang="cs-CZ" dirty="0"/>
              <a:t> table, </a:t>
            </a:r>
            <a:r>
              <a:rPr lang="cs-CZ" dirty="0" err="1"/>
              <a:t>cross-tabulation</a:t>
            </a:r>
            <a:r>
              <a:rPr lang="cs-CZ" dirty="0"/>
              <a:t>, </a:t>
            </a:r>
            <a:r>
              <a:rPr lang="cs-CZ" dirty="0" err="1"/>
              <a:t>cross-tab</a:t>
            </a:r>
            <a:r>
              <a:rPr lang="cs-CZ" dirty="0"/>
              <a:t>)</a:t>
            </a:r>
          </a:p>
          <a:p>
            <a:r>
              <a:rPr lang="cs-CZ" dirty="0"/>
              <a:t>&gt; přehledné znázornění vztahů dvou proměnných</a:t>
            </a:r>
          </a:p>
          <a:p>
            <a:r>
              <a:rPr lang="cs-CZ" dirty="0"/>
              <a:t>&gt; jedna nebo obě proměnné jsou nominální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98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příklad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r>
              <a:rPr lang="cs-CZ" dirty="0"/>
              <a:t>&gt; zkuste během minuty vymyslet alespoň jeden závěr, který se dá na základě tabulky formulovat, poté se někoho na formulaci zeptám </a:t>
            </a:r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r>
              <a:rPr lang="cs-CZ" sz="1200" dirty="0"/>
              <a:t>převzato z Robert J. </a:t>
            </a:r>
            <a:r>
              <a:rPr lang="cs-CZ" sz="1200" dirty="0" err="1"/>
              <a:t>Podesva</a:t>
            </a:r>
            <a:r>
              <a:rPr lang="cs-CZ" sz="1200" dirty="0"/>
              <a:t> &amp; </a:t>
            </a:r>
            <a:r>
              <a:rPr lang="cs-CZ" sz="1200" dirty="0" err="1"/>
              <a:t>Devyani</a:t>
            </a:r>
            <a:r>
              <a:rPr lang="cs-CZ" sz="1200" dirty="0"/>
              <a:t> </a:t>
            </a:r>
            <a:r>
              <a:rPr lang="cs-CZ" sz="1200" dirty="0" err="1"/>
              <a:t>Sharma</a:t>
            </a:r>
            <a:r>
              <a:rPr lang="cs-CZ" sz="1200" dirty="0"/>
              <a:t> (2013): </a:t>
            </a:r>
            <a:r>
              <a:rPr lang="cs-CZ" sz="1200" i="1" dirty="0" err="1"/>
              <a:t>Research</a:t>
            </a:r>
            <a:r>
              <a:rPr lang="cs-CZ" sz="1200" i="1" dirty="0"/>
              <a:t> </a:t>
            </a:r>
            <a:r>
              <a:rPr lang="cs-CZ" sz="1200" i="1" dirty="0" err="1"/>
              <a:t>Methods</a:t>
            </a:r>
            <a:r>
              <a:rPr lang="cs-CZ" sz="1200" i="1" dirty="0"/>
              <a:t> in </a:t>
            </a:r>
            <a:r>
              <a:rPr lang="cs-CZ" sz="1200" i="1" dirty="0" err="1"/>
              <a:t>Linguistics</a:t>
            </a:r>
            <a:r>
              <a:rPr lang="cs-CZ" sz="1200" dirty="0"/>
              <a:t>, Cambridge University </a:t>
            </a:r>
            <a:r>
              <a:rPr lang="cs-CZ" sz="1200" dirty="0" err="1"/>
              <a:t>Press</a:t>
            </a:r>
            <a:r>
              <a:rPr lang="cs-CZ" sz="1200" dirty="0"/>
              <a:t>, p. 311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CB671A-66A3-4BC3-A6DE-85213440D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2" t="62132" r="32829" b="6177"/>
          <a:stretch/>
        </p:blipFill>
        <p:spPr bwMode="auto">
          <a:xfrm>
            <a:off x="1693175" y="2686843"/>
            <a:ext cx="5619231" cy="20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40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TABULKy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r>
              <a:rPr lang="cs-CZ" dirty="0"/>
              <a:t>&gt; Co znamená </a:t>
            </a:r>
            <a:r>
              <a:rPr lang="cs-CZ" i="1" dirty="0"/>
              <a:t>M</a:t>
            </a:r>
            <a:r>
              <a:rPr lang="cs-CZ" dirty="0"/>
              <a:t>, </a:t>
            </a:r>
            <a:r>
              <a:rPr lang="cs-CZ" i="1" dirty="0"/>
              <a:t>SD</a:t>
            </a:r>
            <a:r>
              <a:rPr lang="cs-CZ" dirty="0"/>
              <a:t>?</a:t>
            </a:r>
          </a:p>
          <a:p>
            <a:pPr marL="128016" lvl="1" indent="0">
              <a:buNone/>
            </a:pPr>
            <a:r>
              <a:rPr lang="cs-CZ" dirty="0"/>
              <a:t>	</a:t>
            </a:r>
            <a:r>
              <a:rPr lang="cs-CZ" i="1" dirty="0"/>
              <a:t>M </a:t>
            </a:r>
            <a:r>
              <a:rPr lang="cs-CZ" dirty="0"/>
              <a:t>= průměr</a:t>
            </a:r>
          </a:p>
          <a:p>
            <a:pPr marL="128016" lvl="1" indent="0">
              <a:buNone/>
            </a:pPr>
            <a:r>
              <a:rPr lang="cs-CZ" dirty="0"/>
              <a:t>	</a:t>
            </a:r>
            <a:r>
              <a:rPr lang="cs-CZ" i="1" dirty="0"/>
              <a:t>SD </a:t>
            </a:r>
            <a:r>
              <a:rPr lang="cs-CZ" dirty="0"/>
              <a:t>= směrodatná odchylka</a:t>
            </a:r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sz="1200" dirty="0"/>
          </a:p>
          <a:p>
            <a:pPr marL="128016" lvl="1" indent="0">
              <a:buNone/>
            </a:pPr>
            <a:r>
              <a:rPr lang="cs-CZ" sz="1200" dirty="0"/>
              <a:t>převzato z </a:t>
            </a:r>
            <a:r>
              <a:rPr lang="cs-CZ" sz="1200" dirty="0" err="1"/>
              <a:t>Bird</a:t>
            </a:r>
            <a:r>
              <a:rPr lang="cs-CZ" sz="1200" dirty="0"/>
              <a:t>, H., Franklin, S., &amp; Howard, D. (2001). </a:t>
            </a:r>
            <a:r>
              <a:rPr lang="en-US" sz="1200" dirty="0"/>
              <a:t>Age of acquisition and imageability ratings</a:t>
            </a:r>
            <a:r>
              <a:rPr lang="cs-CZ" sz="1200" dirty="0"/>
              <a:t> </a:t>
            </a:r>
            <a:r>
              <a:rPr lang="en-US" sz="1200" dirty="0"/>
              <a:t>for a large set of words, including</a:t>
            </a:r>
            <a:r>
              <a:rPr lang="cs-CZ" sz="1200" dirty="0"/>
              <a:t> </a:t>
            </a:r>
            <a:r>
              <a:rPr lang="en-US" sz="1200" dirty="0"/>
              <a:t>verbs and function words</a:t>
            </a:r>
            <a:r>
              <a:rPr lang="cs-CZ" sz="1200" dirty="0"/>
              <a:t>. </a:t>
            </a:r>
            <a:r>
              <a:rPr lang="en-US" sz="1200" i="1" dirty="0"/>
              <a:t>Behavior Research Methods, Instruments, &amp; Computers</a:t>
            </a:r>
            <a:r>
              <a:rPr lang="cs-CZ" sz="1200" dirty="0"/>
              <a:t>, 33(1), 73–79.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E915DB-D834-423D-ACFF-63BAE3575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4" t="20588" r="35972" b="27060"/>
          <a:stretch/>
        </p:blipFill>
        <p:spPr bwMode="auto">
          <a:xfrm>
            <a:off x="6096000" y="1335024"/>
            <a:ext cx="3847618" cy="29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07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co je to graf?</a:t>
            </a:r>
          </a:p>
          <a:p>
            <a:r>
              <a:rPr lang="cs-CZ" dirty="0"/>
              <a:t>- zprostředkovává obraz o uspořádání dat</a:t>
            </a:r>
          </a:p>
          <a:p>
            <a:r>
              <a:rPr lang="cs-CZ" dirty="0"/>
              <a:t>- grafická reprezentace dat</a:t>
            </a:r>
          </a:p>
          <a:p>
            <a:r>
              <a:rPr lang="cs-CZ" dirty="0"/>
              <a:t>&gt; jaké mohou být jeho výhody oproti jiným výpovědím o datech?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&gt; z čeho se graf skládá?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60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DAT TABULKAMI A 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11B735-6D86-4EAA-BBB9-467EE6272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79"/>
          <a:stretch/>
        </p:blipFill>
        <p:spPr>
          <a:xfrm>
            <a:off x="740703" y="1530110"/>
            <a:ext cx="65831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88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DAT TABULKAMI A 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11B735-6D86-4EAA-BBB9-467EE627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03" y="1530110"/>
            <a:ext cx="11210925" cy="51435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BF04A0F-B8CC-4C22-820C-CC6E031A3E29}"/>
              </a:ext>
            </a:extLst>
          </p:cNvPr>
          <p:cNvSpPr txBox="1"/>
          <p:nvPr/>
        </p:nvSpPr>
        <p:spPr>
          <a:xfrm>
            <a:off x="0" y="655913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Původní článek: </a:t>
            </a:r>
            <a:r>
              <a:rPr lang="cs-CZ" sz="1000" dirty="0" err="1"/>
              <a:t>Anscombe</a:t>
            </a:r>
            <a:r>
              <a:rPr lang="cs-CZ" sz="1000" dirty="0"/>
              <a:t>, Francis J. 1973. “</a:t>
            </a:r>
            <a:r>
              <a:rPr lang="cs-CZ" sz="1000" dirty="0" err="1"/>
              <a:t>Graphs</a:t>
            </a:r>
            <a:r>
              <a:rPr lang="cs-CZ" sz="1000" dirty="0"/>
              <a:t> in </a:t>
            </a:r>
            <a:r>
              <a:rPr lang="cs-CZ" sz="1000" dirty="0" err="1"/>
              <a:t>Statistical</a:t>
            </a:r>
            <a:r>
              <a:rPr lang="cs-CZ" sz="1000" dirty="0"/>
              <a:t> </a:t>
            </a:r>
            <a:r>
              <a:rPr lang="cs-CZ" sz="1000" dirty="0" err="1"/>
              <a:t>Analysis</a:t>
            </a:r>
            <a:r>
              <a:rPr lang="cs-CZ" sz="1000" dirty="0"/>
              <a:t>.” </a:t>
            </a:r>
            <a:r>
              <a:rPr lang="cs-CZ" sz="1000" dirty="0" err="1"/>
              <a:t>American</a:t>
            </a:r>
            <a:r>
              <a:rPr lang="cs-CZ" sz="1000" dirty="0"/>
              <a:t> </a:t>
            </a:r>
            <a:r>
              <a:rPr lang="cs-CZ" sz="1000" dirty="0" err="1"/>
              <a:t>Statistician</a:t>
            </a:r>
            <a:r>
              <a:rPr lang="cs-CZ" sz="1000" dirty="0"/>
              <a:t> 27 (1): 17–21. Obrázek: </a:t>
            </a:r>
            <a:r>
              <a:rPr lang="cs-CZ" sz="1000" dirty="0">
                <a:hlinkClick r:id="rId3"/>
              </a:rPr>
              <a:t>https://textbook.coleridgeinitiative.org/chap-viz.html</a:t>
            </a:r>
            <a:r>
              <a:rPr lang="cs-CZ" sz="1000" dirty="0"/>
              <a:t> (01.05.2021)</a:t>
            </a:r>
          </a:p>
        </p:txBody>
      </p:sp>
    </p:spTree>
    <p:extLst>
      <p:ext uri="{BB962C8B-B14F-4D97-AF65-F5344CB8AC3E}">
        <p14:creationId xmlns:p14="http://schemas.microsoft.com/office/powerpoint/2010/main" val="303484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&gt; osy X a Y (případně Z); X – horizontální, Y - vertikální</a:t>
            </a:r>
          </a:p>
          <a:p>
            <a:r>
              <a:rPr lang="cs-CZ" dirty="0"/>
              <a:t>&gt; kategorické a numerické hodnoty na osách</a:t>
            </a:r>
          </a:p>
          <a:p>
            <a:r>
              <a:rPr lang="cs-CZ" dirty="0"/>
              <a:t>&gt; textové informace, označení </a:t>
            </a:r>
          </a:p>
          <a:p>
            <a:endParaRPr lang="cs-CZ" dirty="0"/>
          </a:p>
          <a:p>
            <a:r>
              <a:rPr lang="cs-CZ" dirty="0"/>
              <a:t>Vybrané typy</a:t>
            </a:r>
          </a:p>
          <a:p>
            <a:r>
              <a:rPr lang="cs-CZ" dirty="0"/>
              <a:t>&gt; sloupcový graf</a:t>
            </a:r>
          </a:p>
          <a:p>
            <a:r>
              <a:rPr lang="cs-CZ" dirty="0"/>
              <a:t>&gt; histogram</a:t>
            </a:r>
          </a:p>
          <a:p>
            <a:r>
              <a:rPr lang="cs-CZ" dirty="0"/>
              <a:t>&gt; bodový graf</a:t>
            </a:r>
          </a:p>
          <a:p>
            <a:r>
              <a:rPr lang="cs-CZ" dirty="0"/>
              <a:t>&gt; spojnicový graf</a:t>
            </a:r>
          </a:p>
          <a:p>
            <a:r>
              <a:rPr lang="cs-CZ" dirty="0"/>
              <a:t>&gt; koláčový graf</a:t>
            </a:r>
          </a:p>
          <a:p>
            <a:r>
              <a:rPr lang="cs-CZ" dirty="0"/>
              <a:t>&gt; krabicový graf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97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SLOUPCOVÝ GRAF (BAR CHART)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délka sloupce na grafu označuje početnost určité hodnoty </a:t>
            </a:r>
          </a:p>
          <a:p>
            <a:r>
              <a:rPr lang="cs-CZ" dirty="0"/>
              <a:t>- normalizovaný: poměr jednotlivých hodnot</a:t>
            </a:r>
          </a:p>
          <a:p>
            <a:r>
              <a:rPr lang="cs-CZ" dirty="0"/>
              <a:t>&gt; použití</a:t>
            </a:r>
          </a:p>
          <a:p>
            <a:r>
              <a:rPr lang="cs-CZ" dirty="0"/>
              <a:t>- srovnání mezi kategoriemi</a:t>
            </a:r>
          </a:p>
          <a:p>
            <a:r>
              <a:rPr lang="cs-CZ" dirty="0"/>
              <a:t>- jedna osa (X) nespojité hodnoty, druhá osa (Y) míru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8559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SLOUPCOVÝ GRAF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285E852-E83A-402D-940F-C0F0D7D5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652588"/>
            <a:ext cx="8955809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nauka, jak získat informace z nasbíraných dat</a:t>
            </a:r>
          </a:p>
          <a:p>
            <a:endParaRPr lang="cs-CZ" dirty="0"/>
          </a:p>
          <a:p>
            <a:r>
              <a:rPr lang="cs-CZ" dirty="0"/>
              <a:t>&gt; relevantní nejen při vyhodnocení dat, nýbrž i při designu výzkumu </a:t>
            </a:r>
          </a:p>
          <a:p>
            <a:endParaRPr lang="cs-CZ" dirty="0"/>
          </a:p>
          <a:p>
            <a:endParaRPr lang="cs-CZ" dirty="0"/>
          </a:p>
          <a:p>
            <a:pPr lvl="5">
              <a:tabLst>
                <a:tab pos="2509838" algn="l"/>
              </a:tabLst>
            </a:pPr>
            <a:endParaRPr lang="cs-CZ" b="1" dirty="0"/>
          </a:p>
          <a:p>
            <a:pPr lvl="3"/>
            <a:endParaRPr lang="cs-CZ" b="1" dirty="0"/>
          </a:p>
          <a:p>
            <a:pPr marL="128016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735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SLOUPCOVÝ GRAF – POZOR NA MĚŘÍTKO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F963EA-8760-414F-8BF0-065DCCEE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3"/>
          <a:stretch/>
        </p:blipFill>
        <p:spPr>
          <a:xfrm>
            <a:off x="-164509" y="1737360"/>
            <a:ext cx="60486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SLOUPCOVÝ GRAF – POZOR NA MĚŘÍTKO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F963EA-8760-414F-8BF0-065DCCEE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3"/>
          <a:stretch/>
        </p:blipFill>
        <p:spPr>
          <a:xfrm>
            <a:off x="-164509" y="1737360"/>
            <a:ext cx="6048672" cy="4572000"/>
          </a:xfrm>
          <a:prstGeom prst="rect">
            <a:avLst/>
          </a:prstGeom>
        </p:spPr>
      </p:pic>
      <p:pic>
        <p:nvPicPr>
          <p:cNvPr id="6" name="Zástupný symbol pro obsah 1">
            <a:extLst>
              <a:ext uri="{FF2B5EF4-FFF2-40B4-BE49-F238E27FC236}">
                <a16:creationId xmlns:a16="http://schemas.microsoft.com/office/drawing/2014/main" id="{622BC07C-E146-4D38-8F27-430B79CF1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23561"/>
            <a:ext cx="6048000" cy="47995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B24372-4265-4488-AB33-37F2BE886E50}"/>
              </a:ext>
            </a:extLst>
          </p:cNvPr>
          <p:cNvSpPr txBox="1"/>
          <p:nvPr/>
        </p:nvSpPr>
        <p:spPr>
          <a:xfrm>
            <a:off x="0" y="642315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Peer, Willie van, Frank </a:t>
            </a:r>
            <a:r>
              <a:rPr lang="en-US" sz="1200" dirty="0" err="1"/>
              <a:t>Hakemulder</a:t>
            </a:r>
            <a:r>
              <a:rPr lang="en-US" sz="1200" dirty="0"/>
              <a:t>, and Sonia </a:t>
            </a:r>
            <a:r>
              <a:rPr lang="en-US" sz="1200" dirty="0" err="1"/>
              <a:t>Zyngier</a:t>
            </a:r>
            <a:r>
              <a:rPr lang="en-US" sz="1200" dirty="0"/>
              <a:t>. Scientific Methods for the Humanities, edited by Willie van Peer, et al., John Benjamins Publishing Company, 2012.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26186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grafická reprezentace distribuce dat v datovém souboru</a:t>
            </a:r>
          </a:p>
          <a:p>
            <a:r>
              <a:rPr lang="cs-CZ" dirty="0"/>
              <a:t>rozdělit všechny hodnoty v souboru na stejné intervaly a spočítat, kolik případů spadá do toho kterého intervalu</a:t>
            </a:r>
          </a:p>
          <a:p>
            <a:r>
              <a:rPr lang="cs-CZ" dirty="0"/>
              <a:t>&gt; výška každého sloupce odpovídá počtu případů, které spadají do daného intervalu</a:t>
            </a:r>
          </a:p>
          <a:p>
            <a:r>
              <a:rPr lang="cs-CZ" dirty="0"/>
              <a:t>&gt; může být normalizovaný a ukazovat procenta </a:t>
            </a:r>
          </a:p>
          <a:p>
            <a:r>
              <a:rPr lang="cs-CZ" dirty="0"/>
              <a:t>&gt; dává smysl u numerických proměnných, případně u řadových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586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B2A970-440B-400E-8C70-47E6E47F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600200"/>
            <a:ext cx="8176509" cy="4860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FA9045D-A63F-4F24-AAE9-1E1DFA165BE9}"/>
              </a:ext>
            </a:extLst>
          </p:cNvPr>
          <p:cNvSpPr txBox="1"/>
          <p:nvPr/>
        </p:nvSpPr>
        <p:spPr>
          <a:xfrm>
            <a:off x="0" y="646020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převzato z </a:t>
            </a:r>
            <a:r>
              <a:rPr lang="en-US" dirty="0">
                <a:latin typeface="+mj-lt"/>
              </a:rPr>
              <a:t>Ward, J. – </a:t>
            </a:r>
            <a:r>
              <a:rPr lang="en-US" dirty="0" err="1">
                <a:latin typeface="+mj-lt"/>
              </a:rPr>
              <a:t>Simner</a:t>
            </a:r>
            <a:r>
              <a:rPr lang="en-US" dirty="0">
                <a:latin typeface="+mj-lt"/>
              </a:rPr>
              <a:t>, J. (2005): Is </a:t>
            </a:r>
            <a:r>
              <a:rPr lang="en-US" dirty="0" err="1">
                <a:latin typeface="+mj-lt"/>
              </a:rPr>
              <a:t>synaesthesia</a:t>
            </a:r>
            <a:r>
              <a:rPr lang="en-US" dirty="0">
                <a:latin typeface="+mj-lt"/>
              </a:rPr>
              <a:t> an X-linked dominant trait with lethality in males? Perception, 34, s. 611–623</a:t>
            </a:r>
            <a:r>
              <a:rPr lang="en-US" dirty="0">
                <a:latin typeface="Garamond" pitchFamily="18" charset="0"/>
              </a:rPr>
              <a:t>.</a:t>
            </a:r>
            <a:r>
              <a:rPr lang="cs-CZ" dirty="0">
                <a:latin typeface="Garamond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466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graf (</a:t>
            </a:r>
            <a:r>
              <a:rPr lang="cs-CZ" dirty="0" err="1"/>
              <a:t>scatter</a:t>
            </a:r>
            <a:r>
              <a:rPr lang="cs-CZ"/>
              <a:t> plot)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data jsou prezentována jako soubor bodů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&gt; každý bod odpovídá hodnotě na ose X a na ose 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&gt; dobře ukazuje vztah mezi dvěma ordinálními/numerickými proměnnými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&gt; korelace, kauzalita (tu nelze vyčíst čistě z dat, nutná interpretace, tradičně: osa X je příčina, nezávislá proměnná; osa Y je následek, závislá proměnná)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897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graf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07C796-5202-4232-BEA6-8A0A0D66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39" y="2286000"/>
            <a:ext cx="7248525" cy="15430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CBB390-93CB-4212-92C0-62EDE70217E5}"/>
              </a:ext>
            </a:extLst>
          </p:cNvPr>
          <p:cNvSpPr txBox="1"/>
          <p:nvPr/>
        </p:nvSpPr>
        <p:spPr>
          <a:xfrm>
            <a:off x="845389" y="5805577"/>
            <a:ext cx="1038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https://courses.lumenlearning.com/introstats1/chapter/the-regression-equation/</a:t>
            </a:r>
          </a:p>
        </p:txBody>
      </p:sp>
    </p:spTree>
    <p:extLst>
      <p:ext uri="{BB962C8B-B14F-4D97-AF65-F5344CB8AC3E}">
        <p14:creationId xmlns:p14="http://schemas.microsoft.com/office/powerpoint/2010/main" val="1994131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bodový graf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C660F3-54AF-4428-9F6A-39E62055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876" t="10562" r="26505" b="8028"/>
          <a:stretch>
            <a:fillRect/>
          </a:stretch>
        </p:blipFill>
        <p:spPr>
          <a:xfrm>
            <a:off x="3576998" y="1720162"/>
            <a:ext cx="6197600" cy="43513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A5A5DF4-3CBA-4AF6-9856-E9AED1F1417C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Desrochers, A. &amp; Thompson, G. L. (2009): Subjective frequency and imageability ratings for 3,600 French nouns. Behavior Research Methods, 41, s. 546–557.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59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SPOJNICOVÝ GRAF (LINE GRAPH)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sled datových bodů propojený spojnicí</a:t>
            </a:r>
          </a:p>
          <a:p>
            <a:pPr marL="0" indent="0">
              <a:buNone/>
            </a:pPr>
            <a:r>
              <a:rPr lang="cs-CZ" dirty="0"/>
              <a:t>&gt; na rozdíl od bodového grafu jsou body uspořádány podle osy x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&gt; využití</a:t>
            </a:r>
          </a:p>
          <a:p>
            <a:pPr marL="0" indent="0">
              <a:buNone/>
            </a:pPr>
            <a:r>
              <a:rPr lang="cs-CZ" dirty="0"/>
              <a:t>	často pro rozdíly mezi časovými body</a:t>
            </a:r>
          </a:p>
          <a:p>
            <a:pPr marL="0" indent="0">
              <a:buNone/>
            </a:pPr>
            <a:r>
              <a:rPr lang="cs-CZ" dirty="0"/>
              <a:t>	vykreslení tendencí</a:t>
            </a:r>
          </a:p>
          <a:p>
            <a:pPr marL="0" indent="0">
              <a:buNone/>
            </a:pPr>
            <a:r>
              <a:rPr lang="cs-CZ" dirty="0"/>
              <a:t>	případně jednodušší zpracování sloupcových grafů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04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SPOJNICOVÝ GRAF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9698D48-5D97-42DD-A625-029E50F67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26" y="1690688"/>
            <a:ext cx="8696325" cy="48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62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SPOJNICOVÝ GRAF – zvážit, kdy se hodí a kdy nikoli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D077C9-9CAA-4037-8EFF-B84C68F707DB}"/>
              </a:ext>
            </a:extLst>
          </p:cNvPr>
          <p:cNvPicPr/>
          <p:nvPr/>
        </p:nvPicPr>
        <p:blipFill rotWithShape="1">
          <a:blip r:embed="rId2"/>
          <a:srcRect l="29119" t="24412" r="27866" b="16622"/>
          <a:stretch/>
        </p:blipFill>
        <p:spPr bwMode="auto">
          <a:xfrm>
            <a:off x="1024128" y="2198083"/>
            <a:ext cx="3863340" cy="2979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DA3B9F1-CE52-42D7-A1E6-6755326317FB}"/>
              </a:ext>
            </a:extLst>
          </p:cNvPr>
          <p:cNvPicPr/>
          <p:nvPr/>
        </p:nvPicPr>
        <p:blipFill rotWithShape="1">
          <a:blip r:embed="rId3"/>
          <a:srcRect l="26637" t="11765" r="41808" b="49389"/>
          <a:stretch/>
        </p:blipFill>
        <p:spPr bwMode="auto">
          <a:xfrm>
            <a:off x="5945758" y="2286000"/>
            <a:ext cx="3740150" cy="2588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E101A92-F32D-4D81-8D93-EA46A72E8457}"/>
              </a:ext>
            </a:extLst>
          </p:cNvPr>
          <p:cNvSpPr txBox="1"/>
          <p:nvPr/>
        </p:nvSpPr>
        <p:spPr>
          <a:xfrm>
            <a:off x="120770" y="5572664"/>
            <a:ext cx="1170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Schmid, M. S. (2011): Language attrition. Cambridge. Cambridge University Press.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95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Deskriptivní statistika</a:t>
            </a:r>
          </a:p>
          <a:p>
            <a:pPr lvl="1"/>
            <a:r>
              <a:rPr lang="cs-CZ" dirty="0"/>
              <a:t>analýza dat, shrnutí údajů o získaných datových souborech</a:t>
            </a:r>
          </a:p>
          <a:p>
            <a:pPr lvl="1"/>
            <a:r>
              <a:rPr lang="cs-CZ" dirty="0"/>
              <a:t>např. odhalování typických trendů projevujících se v nich, identifikace atypických příkladů (datových bodů)</a:t>
            </a:r>
          </a:p>
          <a:p>
            <a:r>
              <a:rPr lang="cs-CZ" dirty="0"/>
              <a:t>2. Analytická statistika</a:t>
            </a:r>
          </a:p>
          <a:p>
            <a:pPr marL="128016" lvl="1" indent="0">
              <a:buNone/>
            </a:pPr>
            <a:r>
              <a:rPr lang="cs-CZ" dirty="0"/>
              <a:t>a) inferenční statistika</a:t>
            </a:r>
          </a:p>
          <a:p>
            <a:pPr lvl="1"/>
            <a:r>
              <a:rPr lang="cs-CZ" dirty="0"/>
              <a:t>statistické usuzování, získávání závěrů jdoucích za konkrétní data z pořízeného datového souboru</a:t>
            </a:r>
          </a:p>
          <a:p>
            <a:pPr lvl="1"/>
            <a:r>
              <a:rPr lang="cs-CZ" dirty="0"/>
              <a:t>zhodnocení spolehlivosti takových závěrů, teorie pravděpodobnosti</a:t>
            </a:r>
          </a:p>
          <a:p>
            <a:pPr marL="128016" lvl="1" indent="0">
              <a:buNone/>
            </a:pPr>
            <a:r>
              <a:rPr lang="cs-CZ" dirty="0"/>
              <a:t>b) explorativní statistika</a:t>
            </a:r>
          </a:p>
          <a:p>
            <a:pPr lvl="1"/>
            <a:r>
              <a:rPr lang="cs-CZ" dirty="0"/>
              <a:t>odhalování skrytých souvislostí v méně přehledných souborech dat</a:t>
            </a:r>
          </a:p>
          <a:p>
            <a:pPr lvl="5">
              <a:tabLst>
                <a:tab pos="2509838" algn="l"/>
              </a:tabLst>
            </a:pPr>
            <a:endParaRPr lang="cs-CZ" b="1" dirty="0"/>
          </a:p>
          <a:p>
            <a:pPr lvl="3"/>
            <a:endParaRPr lang="cs-CZ" b="1" dirty="0"/>
          </a:p>
          <a:p>
            <a:pPr marL="128016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3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koláčový GRAF (</a:t>
            </a:r>
            <a:r>
              <a:rPr lang="cs-CZ" dirty="0" err="1"/>
              <a:t>pie</a:t>
            </a:r>
            <a:r>
              <a:rPr lang="cs-CZ" dirty="0"/>
              <a:t> chart)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vyjadřuje poměrné zastoupení jednotlivých</a:t>
            </a:r>
          </a:p>
          <a:p>
            <a:pPr marL="0" indent="0">
              <a:buNone/>
            </a:pPr>
            <a:r>
              <a:rPr lang="cs-CZ" dirty="0"/>
              <a:t>hodnot v celkovém souboru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4CB42600-6660-4516-B535-AF431C8E3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73"/>
          <a:stretch/>
        </p:blipFill>
        <p:spPr>
          <a:xfrm>
            <a:off x="6096000" y="2286000"/>
            <a:ext cx="5222736" cy="17716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AC2859-3BD8-498D-8B25-39C1F25F624A}"/>
              </a:ext>
            </a:extLst>
          </p:cNvPr>
          <p:cNvSpPr txBox="1"/>
          <p:nvPr/>
        </p:nvSpPr>
        <p:spPr>
          <a:xfrm>
            <a:off x="0" y="651052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Garamond" pitchFamily="18" charset="0"/>
              </a:rPr>
              <a:t>převzato z </a:t>
            </a:r>
            <a:r>
              <a:rPr lang="cs-CZ" dirty="0">
                <a:latin typeface="Garamond" pitchFamily="18" charset="0"/>
                <a:hlinkClick r:id="rId3"/>
              </a:rPr>
              <a:t>http://commons.wikimedia.org/wiki/File:Piecharts.svg#mediaviewer/File:Piecharts.svg</a:t>
            </a:r>
            <a:r>
              <a:rPr lang="cs-CZ" dirty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394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koláčový GRAF (</a:t>
            </a:r>
            <a:r>
              <a:rPr lang="cs-CZ" dirty="0" err="1"/>
              <a:t>pie</a:t>
            </a:r>
            <a:r>
              <a:rPr lang="cs-CZ" dirty="0"/>
              <a:t> chart)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vyjadřuje poměrné zastoupení jednotlivých</a:t>
            </a:r>
          </a:p>
          <a:p>
            <a:pPr marL="0" indent="0">
              <a:buNone/>
            </a:pPr>
            <a:r>
              <a:rPr lang="cs-CZ" dirty="0"/>
              <a:t>hodnot v celkovém souboru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4CB42600-6660-4516-B535-AF431C8E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2286000"/>
            <a:ext cx="5222736" cy="3816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2AC2859-3BD8-498D-8B25-39C1F25F624A}"/>
              </a:ext>
            </a:extLst>
          </p:cNvPr>
          <p:cNvSpPr txBox="1"/>
          <p:nvPr/>
        </p:nvSpPr>
        <p:spPr>
          <a:xfrm>
            <a:off x="0" y="651052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Garamond" pitchFamily="18" charset="0"/>
              </a:rPr>
              <a:t>převzato z </a:t>
            </a:r>
            <a:r>
              <a:rPr lang="cs-CZ" dirty="0">
                <a:latin typeface="Garamond" pitchFamily="18" charset="0"/>
                <a:hlinkClick r:id="rId3"/>
              </a:rPr>
              <a:t>http://commons.wikimedia.org/wiki/File:Piecharts.svg#mediaviewer/File:Piecharts.svg</a:t>
            </a:r>
            <a:r>
              <a:rPr lang="cs-CZ" dirty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038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KOLÁČOVÝ GRAF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je obtížnější srovnávat velikost výsečí než výšku sloupců</a:t>
            </a:r>
          </a:p>
          <a:p>
            <a:pPr marL="0" indent="0">
              <a:buNone/>
            </a:pPr>
            <a:r>
              <a:rPr lang="cs-CZ" dirty="0"/>
              <a:t>&gt; ve srovnávání výsečí jsou lidé méně přesní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594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Krabicový GRAF (BOX PLOT)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podrobné zobrazení numerických dat</a:t>
            </a:r>
          </a:p>
          <a:p>
            <a:pPr marL="0" indent="0">
              <a:buNone/>
            </a:pPr>
            <a:r>
              <a:rPr lang="cs-CZ" dirty="0"/>
              <a:t>	zachycuje 1. a 3. kvartil a medián</a:t>
            </a:r>
          </a:p>
          <a:p>
            <a:pPr marL="0" indent="0">
              <a:buNone/>
            </a:pPr>
            <a:r>
              <a:rPr lang="cs-CZ" dirty="0"/>
              <a:t>	zachycuje i variabilitu pod 1. kvartilem a nad 3. kvartilem</a:t>
            </a:r>
          </a:p>
          <a:p>
            <a:pPr marL="0" indent="0">
              <a:buNone/>
            </a:pPr>
            <a:r>
              <a:rPr lang="cs-CZ" dirty="0"/>
              <a:t>	podává informaci o odlehlých hodnotách a o </a:t>
            </a:r>
            <a:r>
              <a:rPr lang="cs-CZ" dirty="0" err="1"/>
              <a:t>zešikmenosti</a:t>
            </a:r>
            <a:r>
              <a:rPr lang="cs-CZ" dirty="0"/>
              <a:t> dat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112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Krabicový GRAF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2AD429E-70A9-4628-9D24-4F31FFA8C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0" b="24230"/>
          <a:stretch/>
        </p:blipFill>
        <p:spPr>
          <a:xfrm>
            <a:off x="1024128" y="1714501"/>
            <a:ext cx="5967922" cy="4032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55E2530-98DD-4EB8-9CFC-D0E2B17F5364}"/>
              </a:ext>
            </a:extLst>
          </p:cNvPr>
          <p:cNvSpPr txBox="1"/>
          <p:nvPr/>
        </p:nvSpPr>
        <p:spPr>
          <a:xfrm>
            <a:off x="133350" y="6191250"/>
            <a:ext cx="118872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HENDL, J. (2012). </a:t>
            </a:r>
            <a:r>
              <a:rPr lang="cs-CZ" i="1" dirty="0"/>
              <a:t>Přehled statistických metod</a:t>
            </a:r>
            <a:r>
              <a:rPr lang="cs-CZ" dirty="0"/>
              <a:t>. Praha: Portál.</a:t>
            </a:r>
          </a:p>
        </p:txBody>
      </p:sp>
    </p:spTree>
    <p:extLst>
      <p:ext uri="{BB962C8B-B14F-4D97-AF65-F5344CB8AC3E}">
        <p14:creationId xmlns:p14="http://schemas.microsoft.com/office/powerpoint/2010/main" val="1461729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Krabicový GRAF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použití pro jednu množinu dat, avšak častěji pro porovnání dvou množin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E522DA-F07E-439F-B8D4-A12635920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9" t="35294" r="24391" b="24793"/>
          <a:stretch/>
        </p:blipFill>
        <p:spPr bwMode="auto">
          <a:xfrm>
            <a:off x="5233017" y="2657791"/>
            <a:ext cx="6263784" cy="4028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7663333-F72F-4750-93D3-1A461B6A2C71}"/>
              </a:ext>
            </a:extLst>
          </p:cNvPr>
          <p:cNvSpPr txBox="1"/>
          <p:nvPr/>
        </p:nvSpPr>
        <p:spPr>
          <a:xfrm>
            <a:off x="238125" y="5916841"/>
            <a:ext cx="6263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Peer, Willie van, Frank </a:t>
            </a:r>
            <a:r>
              <a:rPr lang="en-US" dirty="0" err="1"/>
              <a:t>Hakemulder</a:t>
            </a:r>
            <a:r>
              <a:rPr lang="en-US" dirty="0"/>
              <a:t>, and Sonia </a:t>
            </a:r>
            <a:r>
              <a:rPr lang="en-US" dirty="0" err="1"/>
              <a:t>Zyngier</a:t>
            </a:r>
            <a:r>
              <a:rPr lang="en-US" dirty="0"/>
              <a:t>. Scientific Methods for the Humanities, edited by Willie van Peer, et al., John Benjamins Publishing Company, 2012.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96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jsou výsledky na našem vzorku dostatečně silné, aby se dalo zobecňovat na celou populaci?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&gt; základní pojem: pravděpodobnost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388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 - pravděpodobnost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pravděpodobnost výskytu (náhodných) jevů (hodnot, výsledků)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&gt; pravděpodobnostní rozdělení (náhodné proměnné): pravděpodobnost nabývání určitých hodnot náhodné proměnné nebo pravděpodobnost jejího obsažení v určitých intervalech hodnot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745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 – pravděpodobnost (hod kostkou)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618C9A8-CDC5-4F21-AD82-4B4C9397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8500" y="2057273"/>
            <a:ext cx="7842250" cy="4351338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833D128-F58C-41F9-83C3-011F0E78E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93031"/>
              </p:ext>
            </p:extLst>
          </p:nvPr>
        </p:nvGraphicFramePr>
        <p:xfrm>
          <a:off x="8866378" y="2405063"/>
          <a:ext cx="1651000" cy="2475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číslo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počet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84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 – pravděpodobnost (hod kostkou)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</p:txBody>
      </p:sp>
      <p:pic>
        <p:nvPicPr>
          <p:cNvPr id="6" name="Zástupný symbol pro obsah 9">
            <a:extLst>
              <a:ext uri="{FF2B5EF4-FFF2-40B4-BE49-F238E27FC236}">
                <a16:creationId xmlns:a16="http://schemas.microsoft.com/office/drawing/2014/main" id="{0A5B644C-CFBD-4955-84A7-51644E90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921446"/>
            <a:ext cx="7842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Čistě číselný</a:t>
            </a:r>
          </a:p>
          <a:p>
            <a:endParaRPr lang="cs-CZ" dirty="0"/>
          </a:p>
          <a:p>
            <a:r>
              <a:rPr lang="cs-CZ" dirty="0"/>
              <a:t>Tabulka</a:t>
            </a:r>
          </a:p>
          <a:p>
            <a:endParaRPr lang="cs-CZ" dirty="0"/>
          </a:p>
          <a:p>
            <a:r>
              <a:rPr lang="cs-CZ" dirty="0"/>
              <a:t>Graf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334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 – pravděpodobnost (hod kostkou)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</p:txBody>
      </p:sp>
      <p:pic>
        <p:nvPicPr>
          <p:cNvPr id="5" name="Zástupný symbol pro obsah 9">
            <a:extLst>
              <a:ext uri="{FF2B5EF4-FFF2-40B4-BE49-F238E27FC236}">
                <a16:creationId xmlns:a16="http://schemas.microsoft.com/office/drawing/2014/main" id="{32F1ABC4-92D3-4A71-A3EB-01530FD4F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1958022"/>
            <a:ext cx="7842250" cy="4351338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BA38268-D7EB-44D8-A83B-4BD9924BC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79262"/>
              </p:ext>
            </p:extLst>
          </p:nvPr>
        </p:nvGraphicFramePr>
        <p:xfrm>
          <a:off x="9093199" y="2297273"/>
          <a:ext cx="1651000" cy="2475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číslo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počet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96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 – pravděpodobnost (hod kostkou)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</p:txBody>
      </p:sp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59F97191-90EF-4BC1-91EA-3D3CC071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128" y="2122011"/>
            <a:ext cx="7842250" cy="4351338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62106E7-4718-4340-B3F9-1EC6F6210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96971"/>
              </p:ext>
            </p:extLst>
          </p:nvPr>
        </p:nvGraphicFramePr>
        <p:xfrm>
          <a:off x="9093199" y="2500313"/>
          <a:ext cx="1651000" cy="2475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číslo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počet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3087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 – pravděpodobnost (hod kostkou)</a:t>
            </a:r>
          </a:p>
        </p:txBody>
      </p:sp>
      <p:graphicFrame>
        <p:nvGraphicFramePr>
          <p:cNvPr id="5" name="Tabulka 6">
            <a:extLst>
              <a:ext uri="{FF2B5EF4-FFF2-40B4-BE49-F238E27FC236}">
                <a16:creationId xmlns:a16="http://schemas.microsoft.com/office/drawing/2014/main" id="{4FE94894-BD6E-4875-AD6D-82A642947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005944"/>
              </p:ext>
            </p:extLst>
          </p:nvPr>
        </p:nvGraphicFramePr>
        <p:xfrm>
          <a:off x="1023938" y="2286000"/>
          <a:ext cx="86402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58">
                  <a:extLst>
                    <a:ext uri="{9D8B030D-6E8A-4147-A177-3AD203B41FA5}">
                      <a16:colId xmlns:a16="http://schemas.microsoft.com/office/drawing/2014/main" val="1448569455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3512911096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2805795333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1809526483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250223415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3340404939"/>
                    </a:ext>
                  </a:extLst>
                </a:gridCol>
                <a:gridCol w="1080029">
                  <a:extLst>
                    <a:ext uri="{9D8B030D-6E8A-4147-A177-3AD203B41FA5}">
                      <a16:colId xmlns:a16="http://schemas.microsoft.com/office/drawing/2014/main" val="3279038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5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Pravděpodobnost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9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990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 - pravděpodobnost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pravděpodobnosti popisují, co se stane v dlouhé řadě pokusů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567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pravděpodobnostNÍ</a:t>
            </a:r>
            <a:r>
              <a:rPr lang="cs-CZ" dirty="0"/>
              <a:t> ROZDĚLENÍ NÁHODNÝCH PROMĚNNÝCH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Binomické rozdělení</a:t>
            </a:r>
          </a:p>
          <a:p>
            <a:pPr marL="0" indent="0">
              <a:buNone/>
            </a:pPr>
            <a:r>
              <a:rPr lang="cs-CZ" dirty="0"/>
              <a:t>&gt; náhodné chování diskrétní proměnné</a:t>
            </a:r>
          </a:p>
          <a:p>
            <a:pPr marL="0" indent="0">
              <a:buNone/>
            </a:pPr>
            <a:r>
              <a:rPr lang="cs-CZ" dirty="0"/>
              <a:t>&gt; pouze dvě hodnoty proměnné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Normální rozdělení</a:t>
            </a:r>
          </a:p>
          <a:p>
            <a:pPr marL="0" indent="0">
              <a:buNone/>
            </a:pPr>
            <a:r>
              <a:rPr lang="cs-CZ" dirty="0"/>
              <a:t>&gt; náhodné chování spojité proměnné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Poissonovo</a:t>
            </a:r>
            <a:r>
              <a:rPr lang="cs-CZ" dirty="0"/>
              <a:t> rozdělení, ...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také jako Gaussovo rozdělení</a:t>
            </a:r>
          </a:p>
          <a:p>
            <a:pPr marL="0" indent="0">
              <a:buNone/>
            </a:pPr>
            <a:r>
              <a:rPr lang="cs-CZ" dirty="0"/>
              <a:t>&gt; mnoho proměnných k němu lze aproximovat</a:t>
            </a:r>
          </a:p>
          <a:p>
            <a:pPr marL="0" indent="0">
              <a:buNone/>
            </a:pPr>
            <a:r>
              <a:rPr lang="cs-CZ" dirty="0"/>
              <a:t>&gt; určité proměnné lze transformovat tak, aby měly normální rozdělení</a:t>
            </a:r>
          </a:p>
          <a:p>
            <a:pPr marL="0" indent="0">
              <a:buNone/>
            </a:pPr>
            <a:r>
              <a:rPr lang="cs-CZ" dirty="0"/>
              <a:t>&gt; mnoho testů založeno na předpokladech normálního rozdělení (parametrické testy)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7771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Jirkovský, D. (2003): Tělesná výška a hmotnost mladých mužů ve věku 28–25 let v druhé polovině 20. století. </a:t>
            </a:r>
            <a:r>
              <a:rPr lang="cs-CZ" i="1" dirty="0"/>
              <a:t>Vojenské zdravotnické listy</a:t>
            </a:r>
            <a:r>
              <a:rPr lang="cs-CZ" dirty="0"/>
              <a:t>, 72, s. 217–220.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váha odvedených (20–24 let) v roce 2000–2001</a:t>
            </a:r>
          </a:p>
          <a:p>
            <a:pPr lvl="1" eaLnBrk="1" hangingPunct="1"/>
            <a:r>
              <a:rPr lang="cs-CZ" dirty="0"/>
              <a:t>průměrná váha: 77,09 kg</a:t>
            </a:r>
          </a:p>
          <a:p>
            <a:pPr lvl="1" eaLnBrk="1" hangingPunct="1"/>
            <a:r>
              <a:rPr lang="cs-CZ" dirty="0"/>
              <a:t>směrodatná odchylka:  12,93 kg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232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10 náhodných vojáků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A252649C-1249-4707-8FDB-069C772F3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41750" y="2286000"/>
            <a:ext cx="7842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231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50 náhodných vojáků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847744F6-50EE-488D-B44E-72C2E055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03650" y="2286000"/>
            <a:ext cx="7842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8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1000 náhodných vojáků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2943C2B-6FD7-44FD-8D7C-27051B6D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0825" y="2122011"/>
            <a:ext cx="7842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9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 (míry centrální tendence)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Aritmetický průměr (</a:t>
            </a:r>
            <a:r>
              <a:rPr lang="cs-CZ" b="1" dirty="0" err="1"/>
              <a:t>mean</a:t>
            </a:r>
            <a:r>
              <a:rPr lang="cs-CZ" b="1" dirty="0"/>
              <a:t>, </a:t>
            </a:r>
            <a:r>
              <a:rPr lang="cs-CZ" b="1" dirty="0" err="1"/>
              <a:t>average</a:t>
            </a:r>
            <a:r>
              <a:rPr lang="cs-CZ" b="1" dirty="0"/>
              <a:t>; M)</a:t>
            </a:r>
          </a:p>
          <a:p>
            <a:r>
              <a:rPr lang="cs-CZ" dirty="0"/>
              <a:t>&gt; součet hodnot / počet hodnot</a:t>
            </a:r>
          </a:p>
          <a:p>
            <a:endParaRPr lang="cs-CZ" dirty="0"/>
          </a:p>
          <a:p>
            <a:r>
              <a:rPr lang="cs-CZ" dirty="0"/>
              <a:t>&gt; grand </a:t>
            </a:r>
            <a:r>
              <a:rPr lang="cs-CZ" dirty="0" err="1"/>
              <a:t>means</a:t>
            </a:r>
            <a:r>
              <a:rPr lang="cs-CZ" dirty="0"/>
              <a:t>: výpočet nezávislý na podskupinách v datech</a:t>
            </a:r>
          </a:p>
          <a:p>
            <a:endParaRPr lang="cs-CZ" dirty="0"/>
          </a:p>
          <a:p>
            <a:r>
              <a:rPr lang="cs-CZ" dirty="0"/>
              <a:t>&gt; agregovaná data: průměr se počítá nejprve pro definované podskupiny &gt; následuje výpočet průměru z průměrů podskupin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0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5000 náhodných vojáků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00DC392F-41A7-4CE6-8726-133F06243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2575" y="2216150"/>
            <a:ext cx="78422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34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10A53AC3-2BCB-46EA-8B20-115C46CE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1898650"/>
            <a:ext cx="10515600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30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 = 68,26 %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EA87FA32-F980-4406-9DAC-FD461D85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272" y="2192655"/>
            <a:ext cx="10515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248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 = 95,44 %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E1B5F48D-8A4E-4BC6-9AAA-76949060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1897063"/>
            <a:ext cx="10515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24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NORMÁLNÍ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&gt; mnoho reálných jevů je přibližně normálně rozdělených (inteligence apod.)</a:t>
            </a:r>
          </a:p>
          <a:p>
            <a:pPr marL="0" indent="0">
              <a:buNone/>
            </a:pPr>
            <a:r>
              <a:rPr lang="cs-CZ" dirty="0"/>
              <a:t>&gt; zjišťování, zda mají data normální rozdělení: histogram (to, co bylo použito na předešlých snímcích), Q-Q graf (</a:t>
            </a:r>
            <a:r>
              <a:rPr lang="cs-CZ" dirty="0">
                <a:hlinkClick r:id="rId2"/>
              </a:rPr>
              <a:t>https://data.library.virginia.edu/</a:t>
            </a:r>
            <a:r>
              <a:rPr lang="cs-CZ" dirty="0" err="1">
                <a:hlinkClick r:id="rId2"/>
              </a:rPr>
              <a:t>understanding</a:t>
            </a:r>
            <a:r>
              <a:rPr lang="cs-CZ" dirty="0">
                <a:hlinkClick r:id="rId2"/>
              </a:rPr>
              <a:t>-q-q-</a:t>
            </a:r>
            <a:r>
              <a:rPr lang="cs-CZ" dirty="0" err="1">
                <a:hlinkClick r:id="rId2"/>
              </a:rPr>
              <a:t>plots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)</a:t>
            </a:r>
          </a:p>
          <a:p>
            <a:pPr eaLnBrk="1" hangingPunct="1"/>
            <a:r>
              <a:rPr lang="cs-CZ" dirty="0"/>
              <a:t>&gt; normálně rozdělené mohou být i jiné hodnoty (statistiky)</a:t>
            </a:r>
          </a:p>
          <a:p>
            <a:pPr lvl="1" eaLnBrk="1" hangingPunct="1"/>
            <a:r>
              <a:rPr lang="cs-CZ" dirty="0"/>
              <a:t>průměr</a:t>
            </a:r>
          </a:p>
          <a:p>
            <a:pPr lvl="1" eaLnBrk="1" hangingPunct="1"/>
            <a:r>
              <a:rPr lang="cs-CZ" dirty="0"/>
              <a:t>směrodatná odchylka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358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VÝBĚROVÉ ROZDĚLENÍ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rozdělení hodnot, které nabývá daný údaj ve všech možných výběrech o určité velikosti z určité populace</a:t>
            </a:r>
          </a:p>
          <a:p>
            <a:pPr eaLnBrk="1" hangingPunct="1"/>
            <a:endParaRPr lang="cs-CZ" dirty="0"/>
          </a:p>
          <a:p>
            <a:pPr lvl="1" eaLnBrk="1" hangingPunct="1"/>
            <a:r>
              <a:rPr lang="cs-CZ" dirty="0"/>
              <a:t>rozdělení možných průměrů</a:t>
            </a:r>
          </a:p>
          <a:p>
            <a:pPr lvl="1" eaLnBrk="1" hangingPunct="1"/>
            <a:r>
              <a:rPr lang="cs-CZ" dirty="0"/>
              <a:t>rozdělení rozdílů mezi průměry</a:t>
            </a:r>
          </a:p>
          <a:p>
            <a:pPr lvl="1" eaLnBrk="1" hangingPunct="1"/>
            <a:r>
              <a:rPr lang="cs-CZ" dirty="0"/>
              <a:t>předpokládáme, že je normální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487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směrodatná chyba (standard </a:t>
            </a:r>
            <a:r>
              <a:rPr lang="cs-CZ" dirty="0" err="1"/>
              <a:t>error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směrodatná odchylka výběrového rozdělení určitého údaje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140DB1-50A3-43A9-B537-0549F74A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3095625"/>
            <a:ext cx="17049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11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INFERENČNÍ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Dvě metody statistického usuzování</a:t>
            </a:r>
          </a:p>
          <a:p>
            <a:pPr eaLnBrk="1" hangingPunct="1"/>
            <a:r>
              <a:rPr lang="cs-CZ" dirty="0"/>
              <a:t>&gt; odhadování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&gt; testování hypotéz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9709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odhad parametru platícího pro celou populaci (průměr, medián, korelační koeficient...)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&gt; bodový odhad (vypočtené hodnoty z výběru – např. průměr vzorku/ů)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&gt; interval spolehlivosti: číselný interval, v němž se nachází hodnota populace s určitou spolehlivostí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521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 SPOLEHLIVOSTI (CONFIDENCE INTERVAL)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střed intervalu: bod = daná hodnota (např. průměr) ze vzorku/výběru</a:t>
            </a:r>
          </a:p>
          <a:p>
            <a:pPr eaLnBrk="1" hangingPunct="1"/>
            <a:r>
              <a:rPr lang="cs-CZ" dirty="0"/>
              <a:t>&gt; hranice intervalu na obou stranách od středového bodu</a:t>
            </a:r>
          </a:p>
          <a:p>
            <a:pPr eaLnBrk="1" hangingPunct="1"/>
            <a:r>
              <a:rPr lang="cs-CZ" dirty="0"/>
              <a:t>&gt; vzdálenost hranic od středu dána velikostí vzorku, variabilitou dat &amp; hladinou spolehlivosti (mezí chyby, kterou si sami určujeme)</a:t>
            </a:r>
          </a:p>
          <a:p>
            <a:pPr lvl="1"/>
            <a:r>
              <a:rPr lang="cs-CZ" dirty="0"/>
              <a:t>hladina spolehlivosti: pravděpodobnost pokrytí populačního parametru intervalem spolehlivosti při opakovaném použití pokusu a celé procedury </a:t>
            </a:r>
          </a:p>
          <a:p>
            <a:pPr lvl="1"/>
            <a:r>
              <a:rPr lang="cs-CZ" dirty="0"/>
              <a:t>95% hladina (typická pro sociální, humanitní vědy): ze 100 vytvořených intervalů z výběrů z dané populace jich přibližně 95 pokryje hodnotu populačního parametru </a:t>
            </a:r>
          </a:p>
          <a:p>
            <a:pPr eaLnBrk="1" hangingPunct="1"/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99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Aritmetický průměr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889080-F4B8-4D92-A432-8406770B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58" y="1544676"/>
            <a:ext cx="7906853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47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 SPOLEHLIVOSTI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marL="128016" lvl="1" indent="0">
              <a:buNone/>
            </a:pPr>
            <a:r>
              <a:rPr lang="cs-CZ" dirty="0"/>
              <a:t>https://www.psychologicalscience.org/observer/understanding-confidence-intervals-cis-and-effect-size-estimation</a:t>
            </a:r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r>
              <a:rPr lang="cs-CZ" dirty="0"/>
              <a:t>&gt; výpočet:</a:t>
            </a:r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F7AC01-0F12-42DA-9CED-F7659EA9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3238500" cy="1533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CBE699-460C-4343-916C-2E5A3BA9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4886325"/>
            <a:ext cx="13239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79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INTERVAL SPOLEHLIVOSTI – POROVNÁVÁNÍ SKUPIN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r>
              <a:rPr lang="cs-CZ" dirty="0"/>
              <a:t>https://www.psychologicalscience.org/observer/understanding-confidence-intervals-cis-and-effect-size-estimation</a:t>
            </a:r>
          </a:p>
          <a:p>
            <a:pPr marL="128016" lvl="1" indent="0">
              <a:buNone/>
            </a:pPr>
            <a:endParaRPr lang="cs-CZ" dirty="0"/>
          </a:p>
          <a:p>
            <a:pPr marL="128016" lvl="1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D013E4-6732-4B6D-943D-E7D573817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1252537"/>
            <a:ext cx="32575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63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liší se mezi sebou určité (sub)populace?</a:t>
            </a:r>
          </a:p>
          <a:p>
            <a:pPr eaLnBrk="1" hangingPunct="1"/>
            <a:r>
              <a:rPr lang="cs-CZ" dirty="0"/>
              <a:t>&gt; liší se mezi sebou dvě situace? (např. experiment – předběžné a následné měření)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&gt; hledání doporučení ve formě „ano“/„ne“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5553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Nulová a pracovní hypotéza</a:t>
            </a:r>
          </a:p>
          <a:p>
            <a:pPr eaLnBrk="1" hangingPunct="1"/>
            <a:r>
              <a:rPr lang="cs-CZ" dirty="0"/>
              <a:t>&gt; nulová hypotéza</a:t>
            </a:r>
          </a:p>
          <a:p>
            <a:pPr lvl="1" eaLnBrk="1" hangingPunct="1"/>
            <a:r>
              <a:rPr lang="cs-CZ" dirty="0"/>
              <a:t>předpokládáme, že rozdíl mezi dvěma měřeními je založen čistě na variabilitě dat</a:t>
            </a:r>
          </a:p>
          <a:p>
            <a:pPr lvl="1" eaLnBrk="1" hangingPunct="1"/>
            <a:r>
              <a:rPr lang="cs-CZ" dirty="0"/>
              <a:t>mezi nezávislou a závislou proměnnou není žádný vztah</a:t>
            </a:r>
          </a:p>
          <a:p>
            <a:pPr lvl="1" eaLnBrk="1" hangingPunct="1"/>
            <a:r>
              <a:rPr lang="cs-CZ" dirty="0"/>
              <a:t>zpochybňujeme ji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cs-CZ" dirty="0"/>
              <a:t>&gt; alternativní hypotéza</a:t>
            </a:r>
          </a:p>
          <a:p>
            <a:pPr lvl="1" eaLnBrk="1" hangingPunct="1"/>
            <a:r>
              <a:rPr lang="cs-CZ" dirty="0"/>
              <a:t>předpokládáme vztah, existenci diference</a:t>
            </a:r>
          </a:p>
          <a:p>
            <a:pPr eaLnBrk="1" hangingPunct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4226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Chyba 1. a 2. druhu</a:t>
            </a:r>
          </a:p>
          <a:p>
            <a:pPr eaLnBrk="1" hangingPunct="1"/>
            <a:r>
              <a:rPr lang="cs-CZ" dirty="0"/>
              <a:t>&gt; omyl v souvislosti s odmítnutím/neodmítnutím nulové hypotézy</a:t>
            </a:r>
          </a:p>
          <a:p>
            <a:pPr eaLnBrk="1" hangingPunct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E2280F-EA67-42BB-91C0-6285FD71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333750"/>
            <a:ext cx="8829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44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40055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&gt; hladina významnosti (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α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pravděpodobnost, že se zamítne nulová hypotéza, ačkoli platí (chyba 1. druhu)</a:t>
            </a:r>
          </a:p>
          <a:p>
            <a:pPr lvl="1"/>
            <a:r>
              <a:rPr lang="cs-CZ" dirty="0"/>
              <a:t>0,05; 0,01; 0,001 (hodnoty voleny na základě konvence)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&gt; hodnota významnosti (</a:t>
            </a:r>
            <a:r>
              <a:rPr lang="cs-CZ" i="1" dirty="0"/>
              <a:t>p</a:t>
            </a:r>
            <a:r>
              <a:rPr lang="cs-CZ" dirty="0"/>
              <a:t>)</a:t>
            </a:r>
          </a:p>
          <a:p>
            <a:pPr lvl="1" eaLnBrk="1" hangingPunct="1"/>
            <a:r>
              <a:rPr lang="cs-CZ" dirty="0"/>
              <a:t>pravděpodobnost získání vypočítaných hodnot za předpokladu, že platí nulová hypotéza</a:t>
            </a:r>
          </a:p>
          <a:p>
            <a:pPr lvl="1" eaLnBrk="1" hangingPunct="1"/>
            <a:r>
              <a:rPr lang="cs-CZ" dirty="0"/>
              <a:t>jestliže je </a:t>
            </a:r>
            <a:r>
              <a:rPr lang="cs-CZ" i="1" dirty="0"/>
              <a:t>p </a:t>
            </a:r>
            <a:r>
              <a:rPr lang="cs-CZ" dirty="0"/>
              <a:t>menší než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α</a:t>
            </a:r>
            <a:r>
              <a:rPr lang="cs-CZ" dirty="0"/>
              <a:t>: evidence pro zamítnutí nulové hypotézy</a:t>
            </a:r>
          </a:p>
          <a:p>
            <a:pPr lvl="1" eaLnBrk="1" hangingPunct="1"/>
            <a:r>
              <a:rPr lang="cs-CZ" dirty="0"/>
              <a:t>jestliže je </a:t>
            </a:r>
            <a:r>
              <a:rPr lang="cs-CZ" i="1" dirty="0"/>
              <a:t>p </a:t>
            </a:r>
            <a:r>
              <a:rPr lang="cs-CZ" dirty="0"/>
              <a:t>větší než </a:t>
            </a:r>
            <a:r>
              <a:rPr lang="el-GR" dirty="0">
                <a:latin typeface="Aharoni" panose="02010803020104030203" pitchFamily="2" charset="-79"/>
                <a:cs typeface="Aharoni" panose="02010803020104030203" pitchFamily="2" charset="-79"/>
              </a:rPr>
              <a:t>α</a:t>
            </a:r>
            <a:r>
              <a:rPr lang="cs-CZ" dirty="0"/>
              <a:t>: nulová hypotéza se ponechává k dalšímu zkoumání (nezamítnutí neznamená důkaz její platnosti)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= testování hypotéz se zabývá problémem falzifikace nulové hypotézy</a:t>
            </a:r>
          </a:p>
          <a:p>
            <a:pPr eaLnBrk="1" hangingPunct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173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CHÍ-KVADRÁT (CHI-SQUARE)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cs-CZ" dirty="0"/>
              <a:t>testování rozdílů mezi četnostmi výskytu v určitých kategoriích</a:t>
            </a:r>
          </a:p>
          <a:p>
            <a:pPr eaLnBrk="1" hangingPunct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6552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T-TEST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porovnání průměrů hodnot u dvou skupin případů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6561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(ANOVA – ANALYSIS OF VARIANCE)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&gt; porovnání většího počtu průměrů</a:t>
            </a:r>
          </a:p>
          <a:p>
            <a:pPr eaLnBrk="1" hangingPunct="1"/>
            <a:r>
              <a:rPr lang="cs-CZ" dirty="0"/>
              <a:t>&gt; závislá proměnná: numerická</a:t>
            </a:r>
          </a:p>
          <a:p>
            <a:pPr eaLnBrk="1" hangingPunct="1"/>
            <a:r>
              <a:rPr lang="cs-CZ" dirty="0"/>
              <a:t>&gt; nezávislé proměnné (faktory): nominální/ordinální proměnné</a:t>
            </a:r>
          </a:p>
          <a:p>
            <a:pPr eaLnBrk="1" hangingPunct="1"/>
            <a:r>
              <a:rPr lang="cs-CZ" dirty="0"/>
              <a:t>&gt; testování, zda se ve všech skupinách, do kterých lze jednotky zkoumání zařadit, liší střední hodnota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8477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dirty="0"/>
              <a:t>&gt; </a:t>
            </a:r>
            <a:r>
              <a:rPr lang="cs-CZ" dirty="0" err="1"/>
              <a:t>Pearsonovův</a:t>
            </a:r>
            <a:r>
              <a:rPr lang="cs-CZ" dirty="0"/>
              <a:t> korelační koeficient</a:t>
            </a:r>
          </a:p>
          <a:p>
            <a:pPr marL="0" indent="0" eaLnBrk="1" hangingPunct="1">
              <a:buNone/>
            </a:pPr>
            <a:r>
              <a:rPr lang="cs-CZ" dirty="0"/>
              <a:t>- používáno pro spojité proměnné</a:t>
            </a:r>
          </a:p>
          <a:p>
            <a:pPr marL="0" indent="0" eaLnBrk="1" hangingPunct="1">
              <a:buNone/>
            </a:pPr>
            <a:r>
              <a:rPr lang="cs-CZ" dirty="0"/>
              <a:t>&gt; </a:t>
            </a:r>
            <a:r>
              <a:rPr lang="cs-CZ" dirty="0" err="1"/>
              <a:t>Spearmanův</a:t>
            </a:r>
            <a:r>
              <a:rPr lang="cs-CZ" dirty="0"/>
              <a:t> korelační koeficient</a:t>
            </a:r>
          </a:p>
          <a:p>
            <a:pPr marL="0" indent="0" eaLnBrk="1" hangingPunct="1">
              <a:buNone/>
            </a:pPr>
            <a:r>
              <a:rPr lang="cs-CZ" dirty="0"/>
              <a:t>- používáno pro pořadí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9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270075"/>
          </a:xfrm>
        </p:spPr>
        <p:txBody>
          <a:bodyPr/>
          <a:lstStyle/>
          <a:p>
            <a:r>
              <a:rPr lang="cs-CZ" b="1" dirty="0"/>
              <a:t>Aritmetický průměr (</a:t>
            </a:r>
            <a:r>
              <a:rPr lang="cs-CZ" b="1" dirty="0" err="1"/>
              <a:t>mean</a:t>
            </a:r>
            <a:r>
              <a:rPr lang="cs-CZ" b="1" dirty="0"/>
              <a:t>, </a:t>
            </a:r>
            <a:r>
              <a:rPr lang="cs-CZ" b="1" dirty="0" err="1"/>
              <a:t>average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Datová sada A: 9, 10, 8, 9, 11, 15, 8, 12, 9, 13</a:t>
            </a:r>
          </a:p>
          <a:p>
            <a:pPr marL="0" indent="0">
              <a:buNone/>
            </a:pPr>
            <a:r>
              <a:rPr lang="cs-CZ" dirty="0"/>
              <a:t>	průměr: 10,4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Datová sada B: 9, 10, 8, 9, 11, 15, 8, 12, 9, 81</a:t>
            </a:r>
          </a:p>
          <a:p>
            <a:pPr marL="0" indent="0">
              <a:buNone/>
            </a:pPr>
            <a:r>
              <a:rPr lang="cs-CZ" dirty="0"/>
              <a:t>	průměr: 17,2</a:t>
            </a:r>
          </a:p>
          <a:p>
            <a:pPr marL="0" indent="0">
              <a:buNone/>
            </a:pPr>
            <a:r>
              <a:rPr lang="cs-CZ" dirty="0"/>
              <a:t>O čem to svědčí?</a:t>
            </a:r>
          </a:p>
          <a:p>
            <a:pPr marL="0" indent="0">
              <a:buNone/>
            </a:pPr>
            <a:r>
              <a:rPr lang="cs-CZ" dirty="0"/>
              <a:t>&gt; průměr je velice lehce ovlivněn odlehlými, extrémními hodnotami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REGRESNÍ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dirty="0"/>
              <a:t>&gt; analýza vztahu mezi jednou proměnnou (cílovou, závislou, </a:t>
            </a:r>
            <a:r>
              <a:rPr lang="cs-CZ" dirty="0" err="1"/>
              <a:t>regresand</a:t>
            </a:r>
            <a:r>
              <a:rPr lang="cs-CZ" dirty="0"/>
              <a:t>) a jedno nebo několika dalšími (nezávislé, </a:t>
            </a:r>
            <a:r>
              <a:rPr lang="cs-CZ" dirty="0" err="1"/>
              <a:t>regresor</a:t>
            </a:r>
            <a:r>
              <a:rPr lang="cs-CZ" dirty="0"/>
              <a:t>)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03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936E-E088-48A3-8EC6-E0C40783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HODNOTY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71B9C-4BE3-4C56-882F-6613E3EB5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Aritmetický průměr (</a:t>
            </a:r>
            <a:r>
              <a:rPr lang="cs-CZ" b="1" dirty="0" err="1"/>
              <a:t>mean</a:t>
            </a:r>
            <a:r>
              <a:rPr lang="cs-CZ" b="1" dirty="0"/>
              <a:t>, </a:t>
            </a:r>
            <a:r>
              <a:rPr lang="cs-CZ" b="1" dirty="0" err="1"/>
              <a:t>average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Datová sada A: 9, 10, 8, 9, 11, 15, 8, 12, 9, </a:t>
            </a:r>
            <a:r>
              <a:rPr lang="cs-CZ" dirty="0">
                <a:solidFill>
                  <a:srgbClr val="FF0000"/>
                </a:solidFill>
              </a:rPr>
              <a:t>13</a:t>
            </a:r>
          </a:p>
          <a:p>
            <a:pPr marL="0" indent="0">
              <a:buNone/>
            </a:pPr>
            <a:r>
              <a:rPr lang="cs-CZ" dirty="0"/>
              <a:t>	průměr: 10,4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Datová sada B: 9, 10, 8, 9, 11, 15, 8, 12, 9, </a:t>
            </a:r>
            <a:r>
              <a:rPr lang="cs-CZ" dirty="0">
                <a:solidFill>
                  <a:srgbClr val="FF0000"/>
                </a:solidFill>
              </a:rPr>
              <a:t>81</a:t>
            </a:r>
          </a:p>
          <a:p>
            <a:pPr marL="0" indent="0">
              <a:buNone/>
            </a:pPr>
            <a:r>
              <a:rPr lang="cs-CZ" dirty="0"/>
              <a:t>	průměr: 17,2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170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12768</TotalTime>
  <Words>2865</Words>
  <Application>Microsoft Office PowerPoint</Application>
  <PresentationFormat>Širokoúhlá obrazovka</PresentationFormat>
  <Paragraphs>570</Paragraphs>
  <Slides>80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7" baseType="lpstr">
      <vt:lpstr>Aharoni</vt:lpstr>
      <vt:lpstr>Garamond</vt:lpstr>
      <vt:lpstr>Times New Roman</vt:lpstr>
      <vt:lpstr>Tw Cen MT</vt:lpstr>
      <vt:lpstr>Tw Cen MT Condensed</vt:lpstr>
      <vt:lpstr>Wingdings 3</vt:lpstr>
      <vt:lpstr>Integrál</vt:lpstr>
      <vt:lpstr>Empirické metody v lingvistice 13. HODINA (3. 1. 2022)</vt:lpstr>
      <vt:lpstr>DOKONČEN SBĚR DAT</vt:lpstr>
      <vt:lpstr>STATISTIKA</vt:lpstr>
      <vt:lpstr>STATISTIKA</vt:lpstr>
      <vt:lpstr>POPIS DAT</vt:lpstr>
      <vt:lpstr>STŘEDNÍ HODNOTY (míry centrální tendence)</vt:lpstr>
      <vt:lpstr>STŘEDNÍ HODNOTY</vt:lpstr>
      <vt:lpstr>STŘEDNÍ HODNOTY</vt:lpstr>
      <vt:lpstr>STŘEDNÍ HODNOTY</vt:lpstr>
      <vt:lpstr>STŘEDNÍ HODNOTY</vt:lpstr>
      <vt:lpstr>STŘEDNÍ HODNOTY</vt:lpstr>
      <vt:lpstr>STŘEDNÍ HODNOTY</vt:lpstr>
      <vt:lpstr>STŘEDNÍ HODNOTY</vt:lpstr>
      <vt:lpstr>STŘEDNÍ HODNOTY A TYPY PROMĚNNÝCH</vt:lpstr>
      <vt:lpstr>Ukazatelé variability (míry rozptýlenosti)</vt:lpstr>
      <vt:lpstr>Ukazatelé variability (míry rozptýlenosti)</vt:lpstr>
      <vt:lpstr>Ukazatelé variability (míry rozptýlenosti)</vt:lpstr>
      <vt:lpstr>Ukazatelé variability (míry rozptýlenosti)</vt:lpstr>
      <vt:lpstr>Ukazatelé variability (míry rozptýlenosti)</vt:lpstr>
      <vt:lpstr>TABULKY</vt:lpstr>
      <vt:lpstr>KONTINGENČNÍ TABULKA</vt:lpstr>
      <vt:lpstr>KONTINGENČNÍ TABULKA</vt:lpstr>
      <vt:lpstr>TABULKy</vt:lpstr>
      <vt:lpstr>GRAFY</vt:lpstr>
      <vt:lpstr>ZOBRAZENÍ DAT TABULKAMI A GRAFY</vt:lpstr>
      <vt:lpstr>ZOBRAZENÍ DAT TABULKAMI A GRAFY</vt:lpstr>
      <vt:lpstr>GRAFY</vt:lpstr>
      <vt:lpstr>SLOUPCOVÝ GRAF (BAR CHART)</vt:lpstr>
      <vt:lpstr>SLOUPCOVÝ GRAF</vt:lpstr>
      <vt:lpstr>SLOUPCOVÝ GRAF – POZOR NA MĚŘÍTKO</vt:lpstr>
      <vt:lpstr>SLOUPCOVÝ GRAF – POZOR NA MĚŘÍTKO</vt:lpstr>
      <vt:lpstr>HISTOGRAM</vt:lpstr>
      <vt:lpstr>Histogram</vt:lpstr>
      <vt:lpstr>bodový graf (scatter plot)</vt:lpstr>
      <vt:lpstr>bodový graf</vt:lpstr>
      <vt:lpstr>bodový graf</vt:lpstr>
      <vt:lpstr>SPOJNICOVÝ GRAF (LINE GRAPH)</vt:lpstr>
      <vt:lpstr>SPOJNICOVÝ GRAF</vt:lpstr>
      <vt:lpstr>SPOJNICOVÝ GRAF – zvážit, kdy se hodí a kdy nikoli</vt:lpstr>
      <vt:lpstr>koláčový GRAF (pie chart)</vt:lpstr>
      <vt:lpstr>koláčový GRAF (pie chart)</vt:lpstr>
      <vt:lpstr>KOLÁČOVÝ GRAF</vt:lpstr>
      <vt:lpstr>Krabicový GRAF (BOX PLOT)</vt:lpstr>
      <vt:lpstr>Krabicový GRAF</vt:lpstr>
      <vt:lpstr>Krabicový GRAF</vt:lpstr>
      <vt:lpstr>INFERENČNÍ STATISTIKA</vt:lpstr>
      <vt:lpstr>INFERENČNÍ STATISTIKA - pravděpodobnost</vt:lpstr>
      <vt:lpstr>INFERENČNÍ STATISTIKA – pravděpodobnost (hod kostkou)</vt:lpstr>
      <vt:lpstr>INFERENČNÍ STATISTIKA – pravděpodobnost (hod kostkou)</vt:lpstr>
      <vt:lpstr>INFERENČNÍ STATISTIKA – pravděpodobnost (hod kostkou)</vt:lpstr>
      <vt:lpstr>INFERENČNÍ STATISTIKA – pravděpodobnost (hod kostkou)</vt:lpstr>
      <vt:lpstr>INFERENČNÍ STATISTIKA – pravděpodobnost (hod kostkou)</vt:lpstr>
      <vt:lpstr>INFERENČNÍ STATISTIKA - pravděpodobnost</vt:lpstr>
      <vt:lpstr>pravděpodobnostNÍ ROZDĚLENÍ NÁHODNÝCH PROMĚNNÝCH</vt:lpstr>
      <vt:lpstr>NORMÁLNÍ ROZDĚLENÍ</vt:lpstr>
      <vt:lpstr>NORMÁLNÍ ROZDĚLENÍ</vt:lpstr>
      <vt:lpstr>NORMÁLNÍ ROZDĚLENÍ</vt:lpstr>
      <vt:lpstr>NORMÁLNÍ ROZDĚLENÍ</vt:lpstr>
      <vt:lpstr>NORMÁLNÍ ROZDĚLENÍ</vt:lpstr>
      <vt:lpstr>NORMÁLNÍ ROZDĚLENÍ</vt:lpstr>
      <vt:lpstr>NORMÁLNÍ ROZDĚLENÍ</vt:lpstr>
      <vt:lpstr>NORMÁLNÍ ROZDĚLENÍ = 68,26 %</vt:lpstr>
      <vt:lpstr>NORMÁLNÍ ROZDĚLENÍ = 95,44 %</vt:lpstr>
      <vt:lpstr>NORMÁLNÍ ROZDĚLENÍ</vt:lpstr>
      <vt:lpstr>VÝBĚROVÉ ROZDĚLENÍ</vt:lpstr>
      <vt:lpstr>směrodatná chyba (standard error)</vt:lpstr>
      <vt:lpstr>INFERENČNÍ STATISTIKA</vt:lpstr>
      <vt:lpstr>ODHADOVÁNÍ</vt:lpstr>
      <vt:lpstr>INTERVAL SPOLEHLIVOSTI (CONFIDENCE INTERVAL)</vt:lpstr>
      <vt:lpstr>INTERVAL SPOLEHLIVOSTI</vt:lpstr>
      <vt:lpstr>INTERVAL SPOLEHLIVOSTI – POROVNÁVÁNÍ SKUPIN</vt:lpstr>
      <vt:lpstr>TESTOVÁNÍ HYPOTÉZ</vt:lpstr>
      <vt:lpstr>TESTOVÁNÍ HYPOTÉZ</vt:lpstr>
      <vt:lpstr>TESTOVÁNÍ HYPOTÉZ</vt:lpstr>
      <vt:lpstr>TESTOVÁNÍ HYPOTÉZ</vt:lpstr>
      <vt:lpstr>CHÍ-KVADRÁT (CHI-SQUARE)</vt:lpstr>
      <vt:lpstr>T-TEST</vt:lpstr>
      <vt:lpstr>ANALÝZA ROZPTYLU (ANOVA – ANALYSIS OF VARIANCE)</vt:lpstr>
      <vt:lpstr>KORELACE</vt:lpstr>
      <vt:lpstr>REGRESNÍ ANALÝZA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Empirické metody v lingvistice 1. HODINA (15. 2. 2021)</dc:title>
  <dc:creator>Adam Kříž</dc:creator>
  <cp:lastModifiedBy>Adam Kříž</cp:lastModifiedBy>
  <cp:revision>395</cp:revision>
  <dcterms:created xsi:type="dcterms:W3CDTF">2021-02-14T20:32:35Z</dcterms:created>
  <dcterms:modified xsi:type="dcterms:W3CDTF">2022-01-01T17:07:35Z</dcterms:modified>
</cp:coreProperties>
</file>