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7" r:id="rId4"/>
    <p:sldId id="259" r:id="rId5"/>
    <p:sldId id="260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2" r:id="rId16"/>
    <p:sldId id="279" r:id="rId17"/>
    <p:sldId id="261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81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/>
      <a:tcStyle>
        <a:tcBdr/>
        <a:fill>
          <a:solidFill>
            <a:srgbClr val="E6EB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/>
      <a:tcStyle>
        <a:tcBdr/>
        <a:fill>
          <a:solidFill>
            <a:srgbClr val="E7F2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/>
      <a:tcStyle>
        <a:tcBdr/>
        <a:fill>
          <a:solidFill>
            <a:srgbClr val="F6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 snapToObjects="1">
      <p:cViewPr varScale="1">
        <p:scale>
          <a:sx n="84" d="100"/>
          <a:sy n="84" d="100"/>
        </p:scale>
        <p:origin x="14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 názvu</a:t>
            </a:r>
          </a:p>
        </p:txBody>
      </p:sp>
      <p:sp>
        <p:nvSpPr>
          <p:cNvPr id="1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777875" indent="-333375" algn="ctr">
              <a:spcBef>
                <a:spcPts val="0"/>
              </a:spcBef>
              <a:defRPr sz="2400" i="1"/>
            </a:lvl2pPr>
            <a:lvl3pPr marL="1222375" indent="-333375" algn="ctr">
              <a:spcBef>
                <a:spcPts val="0"/>
              </a:spcBef>
              <a:defRPr sz="2400" i="1"/>
            </a:lvl3pPr>
            <a:lvl4pPr marL="1666875" indent="-333375" algn="ctr">
              <a:spcBef>
                <a:spcPts val="0"/>
              </a:spcBef>
              <a:defRPr sz="2400" i="1"/>
            </a:lvl4pPr>
            <a:lvl5pPr marL="2111375" indent="-333375" algn="ctr">
              <a:spcBef>
                <a:spcPts val="0"/>
              </a:spcBef>
              <a:defRPr sz="2400" i="1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4" name="„Sem napište citát.“"/>
          <p:cNvSpPr txBox="1">
            <a:spLocks noGrp="1"/>
          </p:cNvSpPr>
          <p:nvPr>
            <p:ph type="body" sz="quarter" idx="13"/>
          </p:nvPr>
        </p:nvSpPr>
        <p:spPr>
          <a:xfrm>
            <a:off x="1270000" y="4308599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rázek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–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ázek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7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 názvu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2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názvu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3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y –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rázek"/>
          <p:cNvSpPr>
            <a:spLocks noGrp="1"/>
          </p:cNvSpPr>
          <p:nvPr>
            <p:ph type="pic" sz="half" idx="13"/>
          </p:nvPr>
        </p:nvSpPr>
        <p:spPr>
          <a:xfrm>
            <a:off x="6718300" y="638918"/>
            <a:ext cx="5334002" cy="82169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 názvu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 názvu</a:t>
            </a:r>
          </a:p>
        </p:txBody>
      </p:sp>
      <p:sp>
        <p:nvSpPr>
          <p:cNvPr id="40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4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7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rázek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7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y –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rázek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Obrázek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Obrázek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arburg.sas.ac.uk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cz/books?id=ocsQcOQLh5MC&amp;printsec=frontcover&amp;dq=Cesare+Ripa&amp;hl=en&amp;sa=X&amp;ei=0DWyULahHqi6yAHYtoGgDg&amp;redir_esc=y#v=onepage&amp;q=Cesare%20Ripa&amp;f=false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ower of Images. Visual Sources in Humaniti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31622">
              <a:defRPr sz="7200"/>
            </a:lvl1pPr>
          </a:lstStyle>
          <a:p>
            <a:r>
              <a:rPr lang="cs-CZ" dirty="0"/>
              <a:t>Moc obraz. Vizuální prameny v humanitních vědách</a:t>
            </a:r>
            <a:endParaRPr dirty="0"/>
          </a:p>
        </p:txBody>
      </p:sp>
      <p:sp>
        <p:nvSpPr>
          <p:cNvPr id="120" name="III. Iconography and Iconolog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37462">
              <a:defRPr sz="3400"/>
            </a:lvl1pPr>
          </a:lstStyle>
          <a:p>
            <a:r>
              <a:rPr dirty="0"/>
              <a:t>II. </a:t>
            </a:r>
            <a:r>
              <a:rPr lang="cs-CZ" dirty="0"/>
              <a:t>Ikonografie a ikonologie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111" y="852475"/>
            <a:ext cx="5272295" cy="7214278"/>
          </a:xfrm>
          <a:prstGeom prst="rect">
            <a:avLst/>
          </a:prstGeom>
        </p:spPr>
      </p:pic>
      <p:sp>
        <p:nvSpPr>
          <p:cNvPr id="155" name="Titian, The Rape of Lucretia, oil on canvas, 1571, Fitzwilliam Museum, Cambridge, England"/>
          <p:cNvSpPr txBox="1">
            <a:spLocks noGrp="1"/>
          </p:cNvSpPr>
          <p:nvPr>
            <p:ph type="body" sz="quarter" idx="1"/>
          </p:nvPr>
        </p:nvSpPr>
        <p:spPr>
          <a:xfrm>
            <a:off x="1270000" y="8303386"/>
            <a:ext cx="10464800" cy="1130302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Ti</a:t>
            </a:r>
            <a:r>
              <a:rPr lang="cs-CZ" dirty="0"/>
              <a:t>z</a:t>
            </a:r>
            <a:r>
              <a:rPr dirty="0" err="1"/>
              <a:t>ian</a:t>
            </a:r>
            <a:r>
              <a:rPr dirty="0"/>
              <a:t>, </a:t>
            </a:r>
            <a:r>
              <a:rPr i="1" dirty="0"/>
              <a:t>Tarquin a Lu</a:t>
            </a:r>
            <a:r>
              <a:rPr lang="cs-CZ" i="1" dirty="0"/>
              <a:t>k</a:t>
            </a:r>
            <a:r>
              <a:rPr i="1" dirty="0"/>
              <a:t>re</a:t>
            </a:r>
            <a:r>
              <a:rPr lang="cs-CZ" i="1" dirty="0" err="1"/>
              <a:t>cie</a:t>
            </a:r>
            <a:r>
              <a:rPr dirty="0"/>
              <a:t>, </a:t>
            </a:r>
            <a:r>
              <a:rPr lang="cs-CZ" dirty="0"/>
              <a:t>olej na plátně</a:t>
            </a:r>
            <a:r>
              <a:rPr dirty="0"/>
              <a:t>, 1571, Fitzwilliam</a:t>
            </a:r>
            <a:r>
              <a:rPr lang="cs-CZ" dirty="0" err="1"/>
              <a:t>ovo</a:t>
            </a:r>
            <a:r>
              <a:rPr dirty="0"/>
              <a:t> </a:t>
            </a:r>
            <a:r>
              <a:rPr lang="cs-CZ" dirty="0"/>
              <a:t>m</a:t>
            </a:r>
            <a:r>
              <a:rPr dirty="0"/>
              <a:t>u</a:t>
            </a:r>
            <a:r>
              <a:rPr lang="cs-CZ" dirty="0"/>
              <a:t>z</a:t>
            </a:r>
            <a:r>
              <a:rPr dirty="0" err="1"/>
              <a:t>eum</a:t>
            </a:r>
            <a:r>
              <a:rPr dirty="0"/>
              <a:t>, Cambridge, England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conology and Iconography. Other Meaning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00"/>
            </a:lvl1pPr>
          </a:lstStyle>
          <a:p>
            <a:r>
              <a:rPr lang="cs-CZ" dirty="0"/>
              <a:t>Ikonologie a ikonografie. Jiné významy</a:t>
            </a:r>
            <a:endParaRPr dirty="0"/>
          </a:p>
        </p:txBody>
      </p:sp>
      <p:sp>
        <p:nvSpPr>
          <p:cNvPr id="158" name="Ernst Gombrich:…"/>
          <p:cNvSpPr txBox="1">
            <a:spLocks noGrp="1"/>
          </p:cNvSpPr>
          <p:nvPr>
            <p:ph type="body" idx="1"/>
          </p:nvPr>
        </p:nvSpPr>
        <p:spPr>
          <a:xfrm>
            <a:off x="259080" y="2590800"/>
            <a:ext cx="12588240" cy="6908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 b="1"/>
            </a:pPr>
            <a:r>
              <a:rPr sz="2800" dirty="0"/>
              <a:t>Ernst </a:t>
            </a:r>
            <a:r>
              <a:rPr sz="2800" dirty="0" err="1"/>
              <a:t>Gombrich</a:t>
            </a:r>
            <a:r>
              <a:rPr sz="2800" b="0" dirty="0"/>
              <a:t>:</a:t>
            </a:r>
          </a:p>
          <a:p>
            <a:pPr algn="l"/>
            <a:r>
              <a:rPr lang="cs-CZ" sz="2800" dirty="0"/>
              <a:t>ikonologie</a:t>
            </a:r>
            <a:r>
              <a:rPr sz="2800" dirty="0"/>
              <a:t> -</a:t>
            </a:r>
            <a:r>
              <a:rPr lang="cs-CZ" sz="2800" dirty="0"/>
              <a:t> </a:t>
            </a:r>
            <a:r>
              <a:rPr lang="cs-CZ" sz="2800" b="0" i="0" u="none" strike="noStrike" dirty="0">
                <a:effectLst/>
              </a:rPr>
              <a:t>rekonstrukce obrazového programu</a:t>
            </a:r>
            <a:endParaRPr sz="2800" dirty="0"/>
          </a:p>
          <a:p>
            <a:pPr>
              <a:defRPr sz="2400" b="1"/>
            </a:pPr>
            <a:r>
              <a:rPr sz="2800" dirty="0"/>
              <a:t>Eddy de Jongh:</a:t>
            </a:r>
          </a:p>
          <a:p>
            <a:pPr lvl="1">
              <a:defRPr sz="2400"/>
            </a:pPr>
            <a:r>
              <a:rPr sz="2800" dirty="0" err="1"/>
              <a:t>i</a:t>
            </a:r>
            <a:r>
              <a:rPr lang="cs-CZ" sz="2800" dirty="0"/>
              <a:t>k</a:t>
            </a:r>
            <a:r>
              <a:rPr sz="2800" dirty="0" err="1"/>
              <a:t>onolog</a:t>
            </a:r>
            <a:r>
              <a:rPr lang="cs-CZ" sz="2800" dirty="0" err="1"/>
              <a:t>ie</a:t>
            </a:r>
            <a:r>
              <a:rPr sz="2800" dirty="0"/>
              <a:t>: “</a:t>
            </a:r>
            <a:r>
              <a:rPr sz="2800" i="1" dirty="0"/>
              <a:t>…an attempt to explain representations in their historical context, in relation to other cultural phenomena.</a:t>
            </a:r>
            <a:r>
              <a:rPr sz="2800" dirty="0"/>
              <a:t>”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18442" y="1991729"/>
            <a:ext cx="5460805" cy="4159620"/>
          </a:xfrm>
          <a:prstGeom prst="rect">
            <a:avLst/>
          </a:prstGeom>
        </p:spPr>
      </p:pic>
      <p:sp>
        <p:nvSpPr>
          <p:cNvPr id="161" name="The Warburg Institute"/>
          <p:cNvSpPr txBox="1">
            <a:spLocks noGrp="1"/>
          </p:cNvSpPr>
          <p:nvPr>
            <p:ph type="title"/>
          </p:nvPr>
        </p:nvSpPr>
        <p:spPr>
          <a:xfrm>
            <a:off x="952500" y="-295148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rPr lang="cs-CZ" dirty="0" err="1"/>
              <a:t>Warburgův</a:t>
            </a:r>
            <a:r>
              <a:rPr lang="cs-CZ" dirty="0"/>
              <a:t> institut</a:t>
            </a:r>
            <a:endParaRPr dirty="0"/>
          </a:p>
        </p:txBody>
      </p:sp>
      <p:sp>
        <p:nvSpPr>
          <p:cNvPr id="162" name="Aby Warburg…"/>
          <p:cNvSpPr txBox="1">
            <a:spLocks noGrp="1"/>
          </p:cNvSpPr>
          <p:nvPr>
            <p:ph type="body" sz="half" idx="1"/>
          </p:nvPr>
        </p:nvSpPr>
        <p:spPr>
          <a:xfrm>
            <a:off x="952500" y="1991729"/>
            <a:ext cx="5334000" cy="74875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1752" indent="-301752" defTabSz="514094">
              <a:spcBef>
                <a:spcPts val="2800"/>
              </a:spcBef>
              <a:defRPr sz="2400"/>
            </a:pPr>
            <a:r>
              <a:rPr dirty="0"/>
              <a:t>Aby Warburg</a:t>
            </a:r>
          </a:p>
          <a:p>
            <a:pPr algn="l"/>
            <a:r>
              <a:rPr lang="cs-CZ" b="0" i="0" u="none" strike="noStrike" dirty="0" err="1">
                <a:effectLst/>
              </a:rPr>
              <a:t>Warburgova</a:t>
            </a:r>
            <a:r>
              <a:rPr lang="cs-CZ" b="0" i="0" u="none" strike="noStrike" dirty="0">
                <a:effectLst/>
              </a:rPr>
              <a:t> knihovna</a:t>
            </a:r>
          </a:p>
          <a:p>
            <a:pPr algn="l"/>
            <a:r>
              <a:rPr lang="cs-CZ" b="0" i="0" u="none" strike="noStrike" dirty="0" err="1">
                <a:effectLst/>
              </a:rPr>
              <a:t>Warburgův</a:t>
            </a:r>
            <a:r>
              <a:rPr lang="cs-CZ" b="0" i="0" u="none" strike="noStrike" dirty="0">
                <a:effectLst/>
              </a:rPr>
              <a:t> institut</a:t>
            </a:r>
          </a:p>
          <a:p>
            <a:pPr marL="301752" indent="-301752" defTabSz="514094">
              <a:spcBef>
                <a:spcPts val="2800"/>
              </a:spcBef>
              <a:defRPr sz="2400"/>
            </a:pPr>
            <a:r>
              <a:rPr dirty="0"/>
              <a:t>London</a:t>
            </a:r>
          </a:p>
          <a:p>
            <a:pPr marL="603504" lvl="1" indent="-301752" defTabSz="514094">
              <a:spcBef>
                <a:spcPts val="2800"/>
              </a:spcBef>
              <a:defRPr sz="2400" u="sng"/>
            </a:pPr>
            <a:r>
              <a:rPr dirty="0"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https://warburg.sas.ac.uk</a:t>
            </a:r>
          </a:p>
          <a:p>
            <a:pPr algn="l"/>
            <a:r>
              <a:rPr lang="cs-CZ" b="0" i="0" u="none" strike="noStrike" dirty="0">
                <a:effectLst/>
              </a:rPr>
              <a:t>Kulturní historie založená na vizuálních pramenech používaných jako historické prameny</a:t>
            </a:r>
          </a:p>
          <a:p>
            <a:pPr algn="l"/>
            <a:r>
              <a:rPr lang="cs-CZ" b="0" i="0" u="none" strike="noStrike" dirty="0">
                <a:effectLst/>
              </a:rPr>
              <a:t>Italské renesanční umění</a:t>
            </a:r>
          </a:p>
        </p:txBody>
      </p:sp>
      <p:pic>
        <p:nvPicPr>
          <p:cNvPr id="163" name="pasted-image.tiff" descr="pasted-image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099" y="5534976"/>
            <a:ext cx="5171301" cy="3944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241" y="2635369"/>
            <a:ext cx="13045294" cy="4482763"/>
          </a:xfrm>
          <a:prstGeom prst="rect">
            <a:avLst/>
          </a:prstGeom>
        </p:spPr>
      </p:pic>
      <p:sp>
        <p:nvSpPr>
          <p:cNvPr id="166" name="Method Explanation"/>
          <p:cNvSpPr txBox="1">
            <a:spLocks noGrp="1"/>
          </p:cNvSpPr>
          <p:nvPr>
            <p:ph type="title"/>
          </p:nvPr>
        </p:nvSpPr>
        <p:spPr>
          <a:xfrm>
            <a:off x="1007907" y="153495"/>
            <a:ext cx="10464801" cy="1422403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Vysvětlení metody</a:t>
            </a:r>
            <a:endParaRPr dirty="0"/>
          </a:p>
        </p:txBody>
      </p:sp>
      <p:sp>
        <p:nvSpPr>
          <p:cNvPr id="167" name="Titian, Sacred and Profane Love, 1514, oil on canvas, Gallery Borghese, Rome, Ital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Ti</a:t>
            </a:r>
            <a:r>
              <a:rPr lang="cs-CZ" dirty="0"/>
              <a:t>z</a:t>
            </a:r>
            <a:r>
              <a:rPr dirty="0" err="1"/>
              <a:t>ian</a:t>
            </a:r>
            <a:r>
              <a:rPr dirty="0"/>
              <a:t>, </a:t>
            </a:r>
            <a:r>
              <a:rPr lang="cs-CZ" i="1" dirty="0"/>
              <a:t>Sakrální a posvátná láska</a:t>
            </a:r>
            <a:r>
              <a:rPr dirty="0"/>
              <a:t>, 1514, </a:t>
            </a:r>
            <a:r>
              <a:rPr lang="cs-CZ" dirty="0"/>
              <a:t>olej na plátně</a:t>
            </a:r>
            <a:r>
              <a:rPr dirty="0"/>
              <a:t>, Gal</a:t>
            </a:r>
            <a:r>
              <a:rPr lang="cs-CZ" dirty="0" err="1"/>
              <a:t>erie</a:t>
            </a:r>
            <a:r>
              <a:rPr dirty="0"/>
              <a:t> Borghese, </a:t>
            </a:r>
            <a:r>
              <a:rPr lang="cs-CZ" dirty="0"/>
              <a:t>Řím</a:t>
            </a:r>
            <a:r>
              <a:rPr dirty="0"/>
              <a:t>, It</a:t>
            </a:r>
            <a:r>
              <a:rPr lang="cs-CZ" dirty="0"/>
              <a:t>á</a:t>
            </a:r>
            <a:r>
              <a:rPr dirty="0"/>
              <a:t>l</a:t>
            </a:r>
            <a:r>
              <a:rPr lang="cs-CZ" dirty="0" err="1"/>
              <a:t>ie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roblems and Controversies."/>
          <p:cNvSpPr txBox="1">
            <a:spLocks noGrp="1"/>
          </p:cNvSpPr>
          <p:nvPr>
            <p:ph type="title"/>
          </p:nvPr>
        </p:nvSpPr>
        <p:spPr>
          <a:xfrm>
            <a:off x="-11580" y="128168"/>
            <a:ext cx="13027960" cy="155261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4990">
              <a:defRPr sz="7600"/>
            </a:lvl1pPr>
          </a:lstStyle>
          <a:p>
            <a:r>
              <a:rPr lang="cs-CZ" b="0" i="0" u="none" strike="noStrike" dirty="0">
                <a:effectLst/>
              </a:rPr>
              <a:t>Problémy a kontroverze</a:t>
            </a:r>
            <a:br>
              <a:rPr lang="cs-CZ" b="0" i="0" u="none" strike="noStrike" dirty="0">
                <a:effectLst/>
              </a:rPr>
            </a:br>
            <a:r>
              <a:rPr dirty="0"/>
              <a:t>.</a:t>
            </a:r>
          </a:p>
        </p:txBody>
      </p:sp>
      <p:sp>
        <p:nvSpPr>
          <p:cNvPr id="170" name="Original context…"/>
          <p:cNvSpPr txBox="1">
            <a:spLocks noGrp="1"/>
          </p:cNvSpPr>
          <p:nvPr>
            <p:ph type="body" sz="half" idx="1"/>
          </p:nvPr>
        </p:nvSpPr>
        <p:spPr>
          <a:xfrm>
            <a:off x="79302" y="742950"/>
            <a:ext cx="5910742" cy="8624887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cs-CZ" sz="1800" b="0" i="0" u="none" strike="noStrike" dirty="0">
                <a:effectLst/>
                <a:latin typeface="+mn-ea"/>
                <a:ea typeface="+mn-ea"/>
              </a:rPr>
              <a:t>Příliš úzký rámec odrážející humanistické prostředí 1- ½ 20. století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cs-CZ" sz="1800" b="0" i="0" u="none" strike="noStrike" dirty="0">
                <a:effectLst/>
                <a:latin typeface="+mn-ea"/>
                <a:ea typeface="+mn-ea"/>
              </a:rPr>
              <a:t>Příliš zaměřeno na detaily (symboly, atributy, motivy), tzv. filosofický </a:t>
            </a:r>
            <a:r>
              <a:rPr lang="cs-CZ" sz="1800" b="0" i="0" u="none" strike="noStrike" dirty="0" err="1">
                <a:effectLst/>
                <a:latin typeface="+mn-ea"/>
                <a:ea typeface="+mn-ea"/>
              </a:rPr>
              <a:t>miskroskopismus</a:t>
            </a:r>
            <a:r>
              <a:rPr lang="cs-CZ" sz="1800" b="0" i="0" u="none" strike="noStrike" dirty="0">
                <a:effectLst/>
                <a:latin typeface="+mn-ea"/>
                <a:ea typeface="+mn-ea"/>
              </a:rPr>
              <a:t>/celkový účinek díla, překlad obrazu do slov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cs-CZ" sz="1800" b="0" i="0" u="none" strike="noStrike" dirty="0">
                <a:effectLst/>
                <a:latin typeface="+mn-ea"/>
                <a:ea typeface="+mn-ea"/>
              </a:rPr>
              <a:t>Psaný text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1800" b="0" i="0" u="none" strike="noStrike" dirty="0">
                <a:effectLst/>
                <a:latin typeface="+mn-ea"/>
                <a:ea typeface="+mn-ea"/>
              </a:rPr>
              <a:t>„</a:t>
            </a:r>
            <a:r>
              <a:rPr lang="cs-CZ" sz="1800" b="0" i="0" u="none" strike="noStrike" dirty="0" err="1">
                <a:effectLst/>
                <a:latin typeface="+mn-ea"/>
                <a:ea typeface="+mn-ea"/>
              </a:rPr>
              <a:t>ikonotext</a:t>
            </a:r>
            <a:r>
              <a:rPr lang="cs-CZ" sz="1800" b="0" i="0" u="none" strike="noStrike" dirty="0">
                <a:effectLst/>
                <a:latin typeface="+mn-ea"/>
                <a:ea typeface="+mn-ea"/>
              </a:rPr>
              <a:t>“ (Peter Wagner): vztah mezi O a T oboustranný nikoli jednostranný/ikonologie odvozuje význam O z T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cs-CZ" sz="1800" b="0" i="0" u="none" strike="noStrike" dirty="0">
                <a:effectLst/>
                <a:latin typeface="+mn-ea"/>
                <a:ea typeface="+mn-ea"/>
              </a:rPr>
              <a:t>Písemné prameny a předpoklad „</a:t>
            </a:r>
            <a:r>
              <a:rPr lang="cs-CZ" sz="1800" dirty="0">
                <a:latin typeface="+mn-ea"/>
                <a:ea typeface="+mn-ea"/>
              </a:rPr>
              <a:t>h</a:t>
            </a:r>
            <a:r>
              <a:rPr lang="cs-CZ" sz="1800" b="0" i="0" u="none" strike="noStrike" dirty="0">
                <a:effectLst/>
                <a:latin typeface="+mn-ea"/>
                <a:ea typeface="+mn-ea"/>
              </a:rPr>
              <a:t>umanistický poradce“ (</a:t>
            </a:r>
            <a:r>
              <a:rPr lang="cs-CZ" sz="1800" b="0" i="0" u="none" strike="noStrike" dirty="0" err="1">
                <a:effectLst/>
                <a:latin typeface="+mn-ea"/>
                <a:ea typeface="+mn-ea"/>
              </a:rPr>
              <a:t>Warburg</a:t>
            </a:r>
            <a:r>
              <a:rPr lang="cs-CZ" sz="1800" b="0" i="0" u="none" strike="noStrike" dirty="0">
                <a:effectLst/>
                <a:latin typeface="+mn-ea"/>
                <a:ea typeface="+mn-ea"/>
              </a:rPr>
              <a:t>, </a:t>
            </a:r>
            <a:r>
              <a:rPr lang="cs-CZ" sz="1800" b="0" i="0" u="none" strike="noStrike" dirty="0" err="1">
                <a:effectLst/>
                <a:latin typeface="+mn-ea"/>
                <a:ea typeface="+mn-ea"/>
              </a:rPr>
              <a:t>Panofsky</a:t>
            </a:r>
            <a:r>
              <a:rPr lang="cs-CZ" sz="1800" b="0" i="0" u="none" strike="noStrike" dirty="0">
                <a:effectLst/>
                <a:latin typeface="+mn-ea"/>
                <a:ea typeface="+mn-ea"/>
              </a:rPr>
              <a:t>)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1800" b="0" i="0" u="none" strike="noStrike" dirty="0">
                <a:effectLst/>
                <a:latin typeface="+mn-ea"/>
                <a:ea typeface="+mn-ea"/>
              </a:rPr>
              <a:t>Kritika: Michael </a:t>
            </a:r>
            <a:r>
              <a:rPr lang="cs-CZ" sz="1800" b="0" i="0" u="none" strike="noStrike" dirty="0" err="1">
                <a:effectLst/>
                <a:latin typeface="+mn-ea"/>
                <a:ea typeface="+mn-ea"/>
              </a:rPr>
              <a:t>Baxandall</a:t>
            </a:r>
            <a:r>
              <a:rPr lang="cs-CZ" sz="1800" b="0" i="0" u="none" strike="noStrike" dirty="0">
                <a:effectLst/>
                <a:latin typeface="+mn-ea"/>
                <a:ea typeface="+mn-ea"/>
              </a:rPr>
              <a:t>, </a:t>
            </a:r>
            <a:r>
              <a:rPr lang="cs-CZ" sz="1800" b="0" i="1" u="none" strike="noStrike" dirty="0" err="1">
                <a:effectLst/>
                <a:latin typeface="+mn-ea"/>
                <a:ea typeface="+mn-ea"/>
              </a:rPr>
              <a:t>Painting</a:t>
            </a:r>
            <a:r>
              <a:rPr lang="cs-CZ" sz="1800" b="0" i="1" u="none" strike="noStrike" dirty="0">
                <a:effectLst/>
                <a:latin typeface="+mn-ea"/>
                <a:ea typeface="+mn-ea"/>
              </a:rPr>
              <a:t> and </a:t>
            </a:r>
            <a:r>
              <a:rPr lang="cs-CZ" sz="1800" b="0" i="1" u="none" strike="noStrike" dirty="0" err="1">
                <a:effectLst/>
                <a:latin typeface="+mn-ea"/>
                <a:ea typeface="+mn-ea"/>
              </a:rPr>
              <a:t>Experience</a:t>
            </a:r>
            <a:r>
              <a:rPr lang="cs-CZ" sz="1800" b="0" i="1" u="none" strike="noStrike" dirty="0">
                <a:effectLst/>
                <a:latin typeface="+mn-ea"/>
                <a:ea typeface="+mn-ea"/>
              </a:rPr>
              <a:t> in </a:t>
            </a:r>
            <a:r>
              <a:rPr lang="cs-CZ" sz="1800" b="0" i="1" u="none" strike="noStrike" dirty="0" err="1">
                <a:effectLst/>
                <a:latin typeface="+mn-ea"/>
                <a:ea typeface="+mn-ea"/>
              </a:rPr>
              <a:t>Fifteenth-Century</a:t>
            </a:r>
            <a:r>
              <a:rPr lang="cs-CZ" sz="1800" b="0" i="1" u="none" strike="noStrike" dirty="0">
                <a:effectLst/>
                <a:latin typeface="+mn-ea"/>
                <a:ea typeface="+mn-ea"/>
              </a:rPr>
              <a:t> Italy</a:t>
            </a:r>
            <a:r>
              <a:rPr lang="cs-CZ" sz="1800" dirty="0">
                <a:latin typeface="+mn-ea"/>
                <a:ea typeface="+mn-ea"/>
              </a:rPr>
              <a:t> (</a:t>
            </a:r>
            <a:r>
              <a:rPr lang="cs-CZ" sz="1800" b="0" i="0" u="none" strike="noStrike" dirty="0">
                <a:effectLst/>
                <a:latin typeface="+mn-ea"/>
                <a:ea typeface="+mn-ea"/>
              </a:rPr>
              <a:t>1972):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1800" b="0" i="0" u="none" strike="noStrike" dirty="0">
                <a:effectLst/>
                <a:latin typeface="+mn-ea"/>
                <a:ea typeface="+mn-ea"/>
              </a:rPr>
              <a:t>/umělec – mecenáš – řemeslník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cs-CZ" sz="1800" b="0" i="0" u="none" strike="noStrike" dirty="0">
                <a:effectLst/>
                <a:latin typeface="+mn-ea"/>
                <a:ea typeface="+mn-ea"/>
              </a:rPr>
              <a:t>Redukce významu na S význam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1800" b="0" i="0" u="none" strike="noStrike" dirty="0">
                <a:effectLst/>
                <a:latin typeface="+mn-ea"/>
                <a:ea typeface="+mn-ea"/>
              </a:rPr>
              <a:t>Důraz na intelektuální záměr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1800" b="0" i="0" u="none" strike="noStrike" dirty="0">
                <a:effectLst/>
                <a:latin typeface="+mn-ea"/>
                <a:ea typeface="+mn-ea"/>
              </a:rPr>
              <a:t>Chybějící sociální, náboženský kontext, tělesnost (</a:t>
            </a:r>
            <a:r>
              <a:rPr lang="cs-CZ" sz="1800" b="0" i="0" u="none" strike="noStrike" dirty="0" err="1">
                <a:effectLst/>
                <a:latin typeface="+mn-ea"/>
                <a:ea typeface="+mn-ea"/>
              </a:rPr>
              <a:t>Griselda</a:t>
            </a:r>
            <a:r>
              <a:rPr lang="cs-CZ" sz="1800" b="0" i="0" u="none" strike="noStrike" dirty="0">
                <a:effectLst/>
                <a:latin typeface="+mn-ea"/>
                <a:ea typeface="+mn-ea"/>
              </a:rPr>
              <a:t> </a:t>
            </a:r>
            <a:r>
              <a:rPr lang="cs-CZ" sz="1800" b="0" i="0" u="none" strike="noStrike" dirty="0" err="1">
                <a:effectLst/>
                <a:latin typeface="+mn-ea"/>
                <a:ea typeface="+mn-ea"/>
              </a:rPr>
              <a:t>Pollock</a:t>
            </a:r>
            <a:r>
              <a:rPr lang="cs-CZ" sz="1800" b="0" i="0" u="none" strike="noStrike" dirty="0">
                <a:effectLst/>
                <a:latin typeface="+mn-ea"/>
                <a:ea typeface="+mn-ea"/>
              </a:rPr>
              <a:t>, Linda </a:t>
            </a:r>
            <a:r>
              <a:rPr lang="cs-CZ" sz="1800" b="0" i="0" u="none" strike="noStrike" dirty="0" err="1">
                <a:effectLst/>
                <a:latin typeface="+mn-ea"/>
                <a:ea typeface="+mn-ea"/>
              </a:rPr>
              <a:t>Nochlin</a:t>
            </a:r>
            <a:r>
              <a:rPr lang="cs-CZ" sz="1800" b="0" i="0" u="none" strike="noStrike" dirty="0">
                <a:effectLst/>
                <a:latin typeface="+mn-ea"/>
                <a:ea typeface="+mn-ea"/>
              </a:rPr>
              <a:t>)…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1800" b="0" i="0" u="none" strike="noStrike" dirty="0">
                <a:effectLst/>
                <a:latin typeface="+mn-ea"/>
                <a:ea typeface="+mn-ea"/>
              </a:rPr>
              <a:t>O vznikaly v </a:t>
            </a:r>
            <a:r>
              <a:rPr lang="cs-CZ" sz="1800" b="1" i="0" u="none" strike="noStrike" dirty="0">
                <a:effectLst/>
                <a:latin typeface="+mn-ea"/>
                <a:ea typeface="+mn-ea"/>
              </a:rPr>
              <a:t>síti vztahů</a:t>
            </a:r>
            <a:r>
              <a:rPr lang="cs-CZ" sz="1800" b="0" i="0" u="none" strike="noStrike" dirty="0">
                <a:effectLst/>
                <a:latin typeface="+mn-ea"/>
                <a:ea typeface="+mn-ea"/>
              </a:rPr>
              <a:t> – umělec, dílna, objednavatel, trh, náboženské instituce (T. J. Clark, M.  </a:t>
            </a:r>
            <a:r>
              <a:rPr lang="cs-CZ" sz="1800" b="0" i="0" u="none" strike="noStrike" dirty="0" err="1">
                <a:effectLst/>
                <a:latin typeface="+mn-ea"/>
                <a:ea typeface="+mn-ea"/>
              </a:rPr>
              <a:t>Baxandall</a:t>
            </a:r>
            <a:r>
              <a:rPr lang="cs-CZ" sz="1800" b="0" i="0" u="none" strike="noStrike" dirty="0">
                <a:effectLst/>
                <a:latin typeface="+mn-ea"/>
                <a:ea typeface="+mn-ea"/>
              </a:rPr>
              <a:t>) </a:t>
            </a:r>
          </a:p>
        </p:txBody>
      </p:sp>
      <p:pic>
        <p:nvPicPr>
          <p:cNvPr id="171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893" y="1267274"/>
            <a:ext cx="6226457" cy="2818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asted-image.tiff" descr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044" y="5668209"/>
            <a:ext cx="6257531" cy="3180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9BF1CA2D-E351-3038-D591-F10B33D74947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718300" y="638918"/>
            <a:ext cx="5334002" cy="8216902"/>
          </a:xfrm>
          <a:prstGeom prst="rect">
            <a:avLst/>
          </a:prstGeom>
          <a:noFill/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AF3C46-DC2D-F6DB-39D4-6D510771AA5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952500" y="638918"/>
            <a:ext cx="5334000" cy="8200282"/>
          </a:xfrm>
        </p:spPr>
        <p:txBody>
          <a:bodyPr anchor="t">
            <a:normAutofit fontScale="92500" lnSpcReduction="10000"/>
          </a:bodyPr>
          <a:lstStyle/>
          <a:p>
            <a:pPr marL="171450" indent="-171450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P</a:t>
            </a:r>
            <a:r>
              <a:rPr lang="cs-CZ" sz="2400" b="0" i="0" u="none" strike="noStrike" dirty="0">
                <a:effectLst/>
              </a:rPr>
              <a:t>roblém diváka (Norman </a:t>
            </a:r>
            <a:r>
              <a:rPr lang="cs-CZ" sz="2400" b="0" i="0" u="none" strike="noStrike" dirty="0" err="1">
                <a:effectLst/>
              </a:rPr>
              <a:t>Bryson</a:t>
            </a:r>
            <a:r>
              <a:rPr lang="cs-CZ" sz="2400" b="0" i="0" u="none" strike="noStrike" dirty="0">
                <a:effectLst/>
              </a:rPr>
              <a:t>, </a:t>
            </a:r>
            <a:r>
              <a:rPr lang="cs-CZ" sz="2400" b="0" i="1" u="none" strike="noStrike" dirty="0">
                <a:effectLst/>
              </a:rPr>
              <a:t>Vision and </a:t>
            </a:r>
            <a:r>
              <a:rPr lang="cs-CZ" sz="2400" b="0" i="1" u="none" strike="noStrike" dirty="0" err="1">
                <a:effectLst/>
              </a:rPr>
              <a:t>Painting</a:t>
            </a:r>
            <a:r>
              <a:rPr lang="cs-CZ" sz="2400" b="0" i="0" u="none" strike="noStrike" dirty="0">
                <a:effectLst/>
              </a:rPr>
              <a:t>, 1983)</a:t>
            </a:r>
          </a:p>
          <a:p>
            <a:pPr marL="171450" lvl="1" indent="-171450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Předpoklad jednoznačného čtení, jednoho správného významu</a:t>
            </a:r>
          </a:p>
          <a:p>
            <a:pPr marL="171450" lvl="1" indent="-171450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effectLst/>
              </a:rPr>
              <a:t>/pluralita interpretací, </a:t>
            </a:r>
            <a:r>
              <a:rPr lang="cs-CZ" sz="2400" dirty="0"/>
              <a:t>pozice diváka (gender, třída, zkušenost)</a:t>
            </a:r>
            <a:endParaRPr lang="cs-CZ" sz="2400" b="0" i="0" u="none" strike="noStrike" dirty="0">
              <a:effectLst/>
            </a:endParaRP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effectLst/>
              </a:rPr>
              <a:t>Zájem o alegorie</a:t>
            </a:r>
          </a:p>
          <a:p>
            <a:pPr marL="171450" lvl="1" indent="-171450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Zájem o italskou renesanční malbu, jiné žánry se těžko “překládají“ </a:t>
            </a:r>
            <a:r>
              <a:rPr lang="cs-CZ" sz="2400" b="0" i="0" u="none" strike="noStrike" dirty="0">
                <a:effectLst/>
              </a:rPr>
              <a:t>(Svetlana </a:t>
            </a:r>
            <a:r>
              <a:rPr lang="cs-CZ" sz="2400" b="0" i="0" u="none" strike="noStrike" dirty="0" err="1">
                <a:effectLst/>
              </a:rPr>
              <a:t>Alpers</a:t>
            </a:r>
            <a:r>
              <a:rPr lang="cs-CZ" sz="2400" b="0" i="0" u="none" strike="noStrike" dirty="0">
                <a:effectLst/>
              </a:rPr>
              <a:t>, </a:t>
            </a:r>
            <a:r>
              <a:rPr lang="cs-CZ" sz="2400" b="0" i="1" u="none" strike="noStrike" dirty="0" err="1">
                <a:effectLst/>
              </a:rPr>
              <a:t>The</a:t>
            </a:r>
            <a:r>
              <a:rPr lang="cs-CZ" sz="2400" b="0" i="1" u="none" strike="noStrike" dirty="0">
                <a:effectLst/>
              </a:rPr>
              <a:t> Art </a:t>
            </a:r>
            <a:r>
              <a:rPr lang="cs-CZ" sz="2400" b="0" i="1" u="none" strike="noStrike" dirty="0" err="1">
                <a:effectLst/>
              </a:rPr>
              <a:t>of</a:t>
            </a:r>
            <a:r>
              <a:rPr lang="cs-CZ" sz="2400" b="0" i="1" u="none" strike="noStrike" dirty="0">
                <a:effectLst/>
              </a:rPr>
              <a:t> </a:t>
            </a:r>
            <a:r>
              <a:rPr lang="cs-CZ" sz="2400" b="0" i="1" u="none" strike="noStrike" dirty="0" err="1">
                <a:effectLst/>
              </a:rPr>
              <a:t>Describing</a:t>
            </a:r>
            <a:r>
              <a:rPr lang="cs-CZ" sz="2400" b="0" i="0" u="none" strike="noStrike" dirty="0">
                <a:effectLst/>
              </a:rPr>
              <a:t>, 1983)</a:t>
            </a: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effectLst/>
              </a:rPr>
              <a:t>Moderní umění se brání ikonografické interpretaci</a:t>
            </a:r>
          </a:p>
          <a:p>
            <a:pPr marL="171450" lvl="1" indent="-171450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effectLst/>
              </a:rPr>
              <a:t>Surrealismus, abstrakce, </a:t>
            </a:r>
            <a:r>
              <a:rPr lang="cs-CZ" sz="2400" dirty="0"/>
              <a:t>ex</a:t>
            </a:r>
            <a:r>
              <a:rPr lang="cs-CZ" sz="2400" b="0" i="0" u="none" strike="noStrike" dirty="0">
                <a:effectLst/>
              </a:rPr>
              <a:t>presionismus</a:t>
            </a: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effectLst/>
              </a:rPr>
              <a:t>Příliš subjektivní, intuitivní, spekulativní a </a:t>
            </a:r>
            <a:r>
              <a:rPr lang="cs-CZ" sz="2400" b="0" i="0" u="none" strike="noStrike" dirty="0" err="1">
                <a:effectLst/>
              </a:rPr>
              <a:t>logocentrické</a:t>
            </a:r>
            <a:r>
              <a:rPr lang="cs-CZ" sz="2400" b="0" i="0" u="none" strike="noStrike" dirty="0">
                <a:effectLst/>
              </a:rPr>
              <a:t> ((např. Roland </a:t>
            </a:r>
            <a:r>
              <a:rPr lang="cs-CZ" sz="2400" b="0" i="0" u="none" strike="noStrike" dirty="0" err="1">
                <a:effectLst/>
              </a:rPr>
              <a:t>Barthes</a:t>
            </a:r>
            <a:r>
              <a:rPr lang="cs-CZ" sz="2400" b="0" i="0" u="none" strike="noStrike" dirty="0">
                <a:effectLst/>
              </a:rPr>
              <a:t>, W. J. T. </a:t>
            </a:r>
            <a:r>
              <a:rPr lang="cs-CZ" sz="2400" b="0" i="0" u="none" strike="noStrike" dirty="0" err="1">
                <a:effectLst/>
              </a:rPr>
              <a:t>Mitchell</a:t>
            </a:r>
            <a:r>
              <a:rPr lang="cs-CZ" sz="2400" b="0" i="0" u="none" strike="noStrike" dirty="0">
                <a:effectLst/>
              </a:rPr>
              <a:t>) ) – kolonizace O textem</a:t>
            </a: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O</a:t>
            </a:r>
            <a:r>
              <a:rPr lang="cs-CZ" sz="2400" b="0" i="0" u="none" strike="noStrike" dirty="0">
                <a:effectLst/>
              </a:rPr>
              <a:t>bsah (význam)/Forma (emoce)</a:t>
            </a: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effectLst/>
              </a:rPr>
              <a:t>Myšlenka, že obrazy vyjadřují „ducha doby“, </a:t>
            </a:r>
            <a:r>
              <a:rPr lang="cs-CZ" sz="2400" b="0" i="0" u="none" strike="noStrike" dirty="0" err="1">
                <a:effectLst/>
              </a:rPr>
              <a:t>zeitgeist</a:t>
            </a:r>
            <a:r>
              <a:rPr lang="cs-CZ" sz="2400" b="0" i="0" u="none" strike="noStrike" dirty="0">
                <a:effectLst/>
              </a:rPr>
              <a:t> (</a:t>
            </a:r>
            <a:r>
              <a:rPr lang="cs-CZ" sz="2400" b="0" i="0" u="none" strike="noStrike" dirty="0" err="1">
                <a:effectLst/>
              </a:rPr>
              <a:t>Gombrich</a:t>
            </a:r>
            <a:r>
              <a:rPr lang="cs-CZ" sz="2400" b="0" i="0" u="none" strike="noStrike" dirty="0">
                <a:effectLst/>
              </a:rPr>
              <a:t>)</a:t>
            </a:r>
          </a:p>
          <a:p>
            <a:pPr marL="171450" lvl="1" indent="-171450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b="0" i="0" u="none" strike="noStrike" dirty="0" err="1">
                <a:effectLst/>
              </a:rPr>
              <a:t>makabrózní</a:t>
            </a:r>
            <a:r>
              <a:rPr lang="cs-CZ" sz="2400" b="0" i="0" u="none" strike="noStrike" dirty="0">
                <a:effectLst/>
              </a:rPr>
              <a:t> citlivost typická pro pozdně středověké Flandry (Johan </a:t>
            </a:r>
            <a:r>
              <a:rPr lang="cs-CZ" sz="2400" b="0" i="0" u="none" strike="noStrike" dirty="0" err="1">
                <a:effectLst/>
              </a:rPr>
              <a:t>Huizinga</a:t>
            </a:r>
            <a:r>
              <a:rPr lang="cs-CZ" sz="2400" b="0" i="0" u="none" strike="noStrike" dirty="0">
                <a:effectLst/>
              </a:rPr>
              <a:t>)), př. Hans </a:t>
            </a:r>
            <a:r>
              <a:rPr lang="cs-CZ" sz="2400" b="0" i="0" u="none" strike="noStrike" dirty="0" err="1">
                <a:effectLst/>
              </a:rPr>
              <a:t>Memling</a:t>
            </a:r>
            <a:r>
              <a:rPr lang="cs-CZ" sz="2400" b="0" i="0" u="none" strike="noStrike" dirty="0">
                <a:effectLst/>
              </a:rPr>
              <a:t> / projekce badatele (Stephen </a:t>
            </a:r>
            <a:r>
              <a:rPr lang="cs-CZ" sz="2400" b="0" i="0" u="none" strike="noStrike" dirty="0" err="1">
                <a:effectLst/>
              </a:rPr>
              <a:t>Greenblatt</a:t>
            </a:r>
            <a:r>
              <a:rPr lang="cs-CZ" sz="2400" b="0" i="0" u="none" strike="noStrike" dirty="0">
                <a:effectLst/>
              </a:rPr>
              <a:t>)</a:t>
            </a:r>
          </a:p>
          <a:p>
            <a:pPr marL="171450" lvl="1" indent="-171450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/K je mnohovrstevnatá, pluralitní, konfliktní a i umění je rozmanitější</a:t>
            </a:r>
            <a:endParaRPr lang="cs-CZ" sz="2400" b="0" i="0" u="none" strike="noStrike" dirty="0">
              <a:effectLst/>
            </a:endParaRPr>
          </a:p>
          <a:p>
            <a:pPr>
              <a:lnSpc>
                <a:spcPct val="90000"/>
              </a:lnSpc>
            </a:pPr>
            <a:endParaRPr lang="cs-CZ" sz="12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3933E55-61E5-16CA-8AAF-FF9565A83894}"/>
              </a:ext>
            </a:extLst>
          </p:cNvPr>
          <p:cNvSpPr txBox="1"/>
          <p:nvPr/>
        </p:nvSpPr>
        <p:spPr>
          <a:xfrm>
            <a:off x="6718301" y="8978945"/>
            <a:ext cx="5334002" cy="479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Hans </a:t>
            </a:r>
            <a:r>
              <a:rPr kumimoji="0" lang="cs-CZ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memling</a:t>
            </a:r>
            <a:r>
              <a:rPr kumimoji="0" lang="cs-CZ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kumimoji="0" lang="cs-CZ" sz="1200" b="0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Poslední soud, olej na dřevěné desce, 1466-1473, Národní muzeum v Gdaňsku, Polsko</a:t>
            </a:r>
            <a:endParaRPr kumimoji="0" lang="cs-CZ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8259208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315839" y="3466929"/>
            <a:ext cx="12373219" cy="2844939"/>
          </a:xfrm>
          <a:prstGeom prst="rect">
            <a:avLst/>
          </a:prstGeom>
        </p:spPr>
      </p:pic>
      <p:sp>
        <p:nvSpPr>
          <p:cNvPr id="199" name="Název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73886">
              <a:defRPr sz="5100"/>
            </a:pPr>
            <a:endParaRPr/>
          </a:p>
        </p:txBody>
      </p:sp>
      <p:sp>
        <p:nvSpPr>
          <p:cNvPr id="200" name="Bernt Notke, Dance of Death, Talin, Estonia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 err="1"/>
              <a:t>Bernt</a:t>
            </a:r>
            <a:r>
              <a:rPr dirty="0"/>
              <a:t> </a:t>
            </a:r>
            <a:r>
              <a:rPr dirty="0" err="1"/>
              <a:t>Notke</a:t>
            </a:r>
            <a:r>
              <a:rPr dirty="0"/>
              <a:t>, </a:t>
            </a:r>
            <a:r>
              <a:rPr lang="cs-CZ" i="1" dirty="0"/>
              <a:t>Tanec smrti</a:t>
            </a:r>
            <a:r>
              <a:rPr dirty="0"/>
              <a:t>, </a:t>
            </a:r>
            <a:r>
              <a:rPr dirty="0" err="1"/>
              <a:t>Talin</a:t>
            </a:r>
            <a:r>
              <a:rPr dirty="0"/>
              <a:t>, Eston</a:t>
            </a:r>
            <a:r>
              <a:rPr lang="cs-CZ" dirty="0" err="1"/>
              <a:t>sko</a:t>
            </a:r>
            <a:endParaRPr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63588" y="1234440"/>
            <a:ext cx="6330392" cy="7574851"/>
          </a:xfrm>
          <a:prstGeom prst="rect">
            <a:avLst/>
          </a:prstGeom>
        </p:spPr>
      </p:pic>
      <p:sp>
        <p:nvSpPr>
          <p:cNvPr id="135" name="17th Century Dutch Realism"/>
          <p:cNvSpPr txBox="1">
            <a:spLocks noGrp="1"/>
          </p:cNvSpPr>
          <p:nvPr>
            <p:ph type="title"/>
          </p:nvPr>
        </p:nvSpPr>
        <p:spPr>
          <a:xfrm>
            <a:off x="0" y="16869"/>
            <a:ext cx="13004800" cy="121757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defRPr sz="6600"/>
            </a:lvl1pPr>
          </a:lstStyle>
          <a:p>
            <a:r>
              <a:rPr lang="cs-CZ" dirty="0"/>
              <a:t>Malířství nizozemského zlatého věku</a:t>
            </a:r>
            <a:endParaRPr dirty="0"/>
          </a:p>
        </p:txBody>
      </p:sp>
      <p:sp>
        <p:nvSpPr>
          <p:cNvPr id="136" name="Dutch Baroque Art, Golden Age of Dutch Art:…"/>
          <p:cNvSpPr txBox="1">
            <a:spLocks noGrp="1"/>
          </p:cNvSpPr>
          <p:nvPr>
            <p:ph type="body" sz="half" idx="1"/>
          </p:nvPr>
        </p:nvSpPr>
        <p:spPr>
          <a:xfrm>
            <a:off x="310820" y="1998437"/>
            <a:ext cx="5975680" cy="738306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cs-CZ" b="0" i="0" u="none" strike="noStrike" dirty="0">
                <a:effectLst/>
              </a:rPr>
              <a:t>Holandské barokní umění, zlatý věk holandského malby:</a:t>
            </a:r>
          </a:p>
          <a:p>
            <a:pPr algn="l"/>
            <a:r>
              <a:rPr lang="cs-CZ" b="0" i="0" u="none" strike="noStrike" dirty="0">
                <a:effectLst/>
              </a:rPr>
              <a:t>protestantské umění</a:t>
            </a:r>
          </a:p>
          <a:p>
            <a:pPr algn="l"/>
            <a:r>
              <a:rPr lang="cs-CZ" b="0" i="0" u="none" strike="noStrike" dirty="0">
                <a:effectLst/>
              </a:rPr>
              <a:t>každodenní témata </a:t>
            </a:r>
          </a:p>
          <a:p>
            <a:pPr algn="l"/>
            <a:r>
              <a:rPr lang="cs-CZ" b="0" i="0" u="none" strike="noStrike" dirty="0">
                <a:effectLst/>
              </a:rPr>
              <a:t>detaily</a:t>
            </a:r>
          </a:p>
          <a:p>
            <a:pPr algn="l"/>
            <a:r>
              <a:rPr lang="cs-CZ" b="0" i="0" u="none" strike="noStrike" dirty="0">
                <a:effectLst/>
              </a:rPr>
              <a:t>Představitelé: Rembrandt, Jan </a:t>
            </a:r>
            <a:r>
              <a:rPr lang="cs-CZ" b="0" i="0" u="none" strike="noStrike" dirty="0" err="1">
                <a:effectLst/>
              </a:rPr>
              <a:t>Vermeer</a:t>
            </a:r>
            <a:r>
              <a:rPr lang="cs-CZ" b="0" i="0" u="none" strike="noStrike" dirty="0">
                <a:effectLst/>
              </a:rPr>
              <a:t>, </a:t>
            </a:r>
            <a:r>
              <a:rPr lang="cs-CZ" b="0" i="0" u="none" strike="noStrike" dirty="0" err="1">
                <a:effectLst/>
              </a:rPr>
              <a:t>Pieter</a:t>
            </a:r>
            <a:r>
              <a:rPr lang="cs-CZ" b="0" i="0" u="none" strike="noStrike" dirty="0">
                <a:effectLst/>
              </a:rPr>
              <a:t> de </a:t>
            </a:r>
            <a:r>
              <a:rPr lang="cs-CZ" b="0" i="0" u="none" strike="noStrike" dirty="0" err="1">
                <a:effectLst/>
              </a:rPr>
              <a:t>Hooch</a:t>
            </a:r>
            <a:r>
              <a:rPr lang="cs-CZ" b="0" i="0" u="none" strike="noStrike" dirty="0">
                <a:effectLst/>
              </a:rPr>
              <a:t>…</a:t>
            </a:r>
          </a:p>
          <a:p>
            <a:pPr algn="l"/>
            <a:r>
              <a:rPr lang="cs-CZ" b="0" i="0" u="none" strike="noStrike" dirty="0">
                <a:effectLst/>
              </a:rPr>
              <a:t>Realismus/hluboká symbolika skrytá za každodenními předměty</a:t>
            </a:r>
          </a:p>
          <a:p>
            <a:endParaRPr dirty="0"/>
          </a:p>
        </p:txBody>
      </p:sp>
      <p:sp>
        <p:nvSpPr>
          <p:cNvPr id="137" name="Pieter de Hooch, Woman with a baby on her lap, oil on 1658"/>
          <p:cNvSpPr txBox="1"/>
          <p:nvPr/>
        </p:nvSpPr>
        <p:spPr>
          <a:xfrm>
            <a:off x="6363588" y="9006898"/>
            <a:ext cx="6330392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dirty="0"/>
              <a:t>Pieter de Hooch, </a:t>
            </a:r>
            <a:r>
              <a:rPr i="1" dirty="0"/>
              <a:t>Woman with a Baby on her Lap</a:t>
            </a:r>
            <a:r>
              <a:rPr dirty="0"/>
              <a:t>, oil on 1658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3416" y="1392527"/>
            <a:ext cx="9758018" cy="6437685"/>
          </a:xfrm>
          <a:prstGeom prst="rect">
            <a:avLst/>
          </a:prstGeom>
        </p:spPr>
      </p:pic>
      <p:sp>
        <p:nvSpPr>
          <p:cNvPr id="175" name="Ottavio Vannini, Lorenzo de Medici with the major artists of his time, fresco, 1635, Silver Room, Palazzo Pitti, Florence, Ital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lang="cs-CZ" dirty="0" err="1"/>
              <a:t>Ottavio</a:t>
            </a:r>
            <a:r>
              <a:rPr lang="cs-CZ" dirty="0"/>
              <a:t> </a:t>
            </a:r>
            <a:r>
              <a:rPr lang="cs-CZ" dirty="0" err="1"/>
              <a:t>Vannini</a:t>
            </a:r>
            <a:r>
              <a:rPr lang="cs-CZ" dirty="0"/>
              <a:t>, </a:t>
            </a:r>
            <a:r>
              <a:rPr lang="cs-CZ" b="0" i="1" u="none" strike="noStrike" dirty="0">
                <a:effectLst/>
              </a:rPr>
              <a:t>Lorenzo de Medici s významnými umělci své doby</a:t>
            </a:r>
            <a:r>
              <a:rPr lang="cs-CZ" b="0" i="0" u="none" strike="noStrike" dirty="0">
                <a:effectLst/>
              </a:rPr>
              <a:t>, </a:t>
            </a:r>
            <a:r>
              <a:rPr lang="cs-CZ" dirty="0"/>
              <a:t>freska, 1635, Stříbrný sál, </a:t>
            </a:r>
            <a:r>
              <a:rPr lang="cs-CZ" dirty="0" err="1"/>
              <a:t>Palazzo</a:t>
            </a:r>
            <a:r>
              <a:rPr lang="cs-CZ" dirty="0"/>
              <a:t> </a:t>
            </a:r>
            <a:r>
              <a:rPr lang="cs-CZ" dirty="0" err="1"/>
              <a:t>Pitti</a:t>
            </a:r>
            <a:r>
              <a:rPr lang="cs-CZ" dirty="0"/>
              <a:t>, Florencie, Itálie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Obrázek" descr="Obrázek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35287" y="673100"/>
            <a:ext cx="8179942" cy="8077406"/>
          </a:xfrm>
          <a:prstGeom prst="rect">
            <a:avLst/>
          </a:prstGeom>
        </p:spPr>
      </p:pic>
      <p:sp>
        <p:nvSpPr>
          <p:cNvPr id="178" name="Brunelleschi’s Wooden Model for the Dome of Florence Cathedral"/>
          <p:cNvSpPr txBox="1">
            <a:spLocks noGrp="1"/>
          </p:cNvSpPr>
          <p:nvPr>
            <p:ph type="body" sz="quarter" idx="1"/>
          </p:nvPr>
        </p:nvSpPr>
        <p:spPr>
          <a:xfrm>
            <a:off x="1270000" y="8962429"/>
            <a:ext cx="10464800" cy="49801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cs-CZ" b="0" i="0" u="none" strike="noStrike" dirty="0" err="1">
                <a:effectLst/>
              </a:rPr>
              <a:t>Brunelleschiho</a:t>
            </a:r>
            <a:r>
              <a:rPr lang="cs-CZ" b="0" i="0" u="none" strike="noStrike" dirty="0">
                <a:effectLst/>
              </a:rPr>
              <a:t> dřevěný model kupole florentské katedrály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373655" y="673100"/>
            <a:ext cx="12249204" cy="7043292"/>
          </a:xfrm>
          <a:prstGeom prst="rect">
            <a:avLst/>
          </a:prstGeom>
        </p:spPr>
      </p:pic>
      <p:sp>
        <p:nvSpPr>
          <p:cNvPr id="125" name="Leonardo da Vinci, Last Supper, fresco secco, Santa Maria delle Grazie, Milan, Italy, 1494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Leonardo da Vinci, </a:t>
            </a:r>
            <a:r>
              <a:rPr lang="cs-CZ" i="1" dirty="0"/>
              <a:t>Poslední večeře</a:t>
            </a:r>
            <a:r>
              <a:rPr dirty="0"/>
              <a:t>, fresco secco, Santa Maria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Grazie</a:t>
            </a:r>
            <a:r>
              <a:rPr dirty="0"/>
              <a:t>, Milan, Italy, 1494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727" y="753426"/>
            <a:ext cx="6185061" cy="8246748"/>
          </a:xfrm>
          <a:prstGeom prst="rect">
            <a:avLst/>
          </a:prstGeom>
        </p:spPr>
      </p:pic>
      <p:sp>
        <p:nvSpPr>
          <p:cNvPr id="181" name="The Winged Victory of Samothrace (Nike of Samothrace), 2th century B.C.,Louvre, France"/>
          <p:cNvSpPr txBox="1">
            <a:spLocks noGrp="1"/>
          </p:cNvSpPr>
          <p:nvPr>
            <p:ph type="body" sz="quarter" idx="1"/>
          </p:nvPr>
        </p:nvSpPr>
        <p:spPr>
          <a:xfrm>
            <a:off x="1382325" y="9189290"/>
            <a:ext cx="10464801" cy="11303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1200" b="0" i="0" u="none" strike="noStrike" dirty="0">
                <a:effectLst/>
              </a:rPr>
              <a:t>Okřídlené vítězství </a:t>
            </a:r>
            <a:r>
              <a:rPr lang="cs-CZ" sz="1200" b="0" i="0" u="none" strike="noStrike" dirty="0" err="1">
                <a:effectLst/>
              </a:rPr>
              <a:t>Samothrace</a:t>
            </a:r>
            <a:r>
              <a:rPr lang="cs-CZ" sz="1200" b="0" i="0" u="none" strike="noStrike" dirty="0">
                <a:effectLst/>
              </a:rPr>
              <a:t> (Nike ze </a:t>
            </a:r>
            <a:r>
              <a:rPr lang="cs-CZ" sz="1200" b="0" i="0" u="none" strike="noStrike" dirty="0" err="1">
                <a:effectLst/>
              </a:rPr>
              <a:t>Samothrace</a:t>
            </a:r>
            <a:r>
              <a:rPr lang="cs-CZ" sz="1200" b="0" i="0" u="none" strike="noStrike" dirty="0">
                <a:effectLst/>
              </a:rPr>
              <a:t>), 2. století př. n. l., Louvre, Francie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27" y="1028821"/>
            <a:ext cx="10829146" cy="7207882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The Virgin Mary of Guadalupe (Guadalupe Tonantzin)"/>
          <p:cNvSpPr txBox="1"/>
          <p:nvPr/>
        </p:nvSpPr>
        <p:spPr>
          <a:xfrm>
            <a:off x="3780802" y="8396484"/>
            <a:ext cx="544319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8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lang="cs-CZ" b="0" u="none" strike="noStrike" dirty="0">
                <a:effectLst/>
              </a:rPr>
              <a:t>Panna Maria Guadalupská </a:t>
            </a:r>
            <a:r>
              <a:rPr lang="cs-CZ" b="0" i="0" u="none" strike="noStrike" dirty="0">
                <a:effectLst/>
              </a:rPr>
              <a:t>(Guadalupe </a:t>
            </a:r>
            <a:r>
              <a:rPr lang="cs-CZ" b="0" i="0" u="none" strike="noStrike" dirty="0" err="1">
                <a:effectLst/>
              </a:rPr>
              <a:t>Tonantzin</a:t>
            </a:r>
            <a:r>
              <a:rPr lang="cs-CZ" b="0" i="0" u="none" strike="noStrike" dirty="0">
                <a:effectLst/>
              </a:rPr>
              <a:t>)</a:t>
            </a:r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9250" y="673100"/>
            <a:ext cx="9758017" cy="6890055"/>
          </a:xfrm>
          <a:prstGeom prst="rect">
            <a:avLst/>
          </a:prstGeom>
        </p:spPr>
      </p:pic>
      <p:sp>
        <p:nvSpPr>
          <p:cNvPr id="187" name="Rembrandt, The Night Watch, oil on canvas, 1642, Rjksmuseum, Amsterdam, Netherland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Rembrandt</a:t>
            </a:r>
            <a:r>
              <a:rPr i="1" dirty="0"/>
              <a:t>, </a:t>
            </a:r>
            <a:r>
              <a:rPr lang="cs-CZ" sz="1800" i="1" dirty="0"/>
              <a:t>Noční hlídka</a:t>
            </a:r>
            <a:r>
              <a:rPr lang="cs-CZ" sz="1800" dirty="0"/>
              <a:t>, olej na plátně, 1642, </a:t>
            </a:r>
            <a:r>
              <a:rPr lang="cs-CZ" sz="1800" dirty="0" err="1"/>
              <a:t>Rijksmuseum</a:t>
            </a:r>
            <a:r>
              <a:rPr lang="cs-CZ" sz="1800" dirty="0"/>
              <a:t>, Amsterdam, Nizozemsko</a:t>
            </a:r>
          </a:p>
          <a:p>
            <a:pPr>
              <a:defRPr sz="1800"/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174" y="1648816"/>
            <a:ext cx="13056284" cy="6528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2063" y="676290"/>
            <a:ext cx="8023139" cy="7999395"/>
          </a:xfrm>
          <a:prstGeom prst="rect">
            <a:avLst/>
          </a:prstGeom>
        </p:spPr>
      </p:pic>
      <p:sp>
        <p:nvSpPr>
          <p:cNvPr id="192" name="Salvator Dali, Soft construction with boiled beans, oil on canvas, 1936"/>
          <p:cNvSpPr txBox="1">
            <a:spLocks noGrp="1"/>
          </p:cNvSpPr>
          <p:nvPr>
            <p:ph type="body" sz="quarter" idx="1"/>
          </p:nvPr>
        </p:nvSpPr>
        <p:spPr>
          <a:xfrm>
            <a:off x="1270000" y="8861431"/>
            <a:ext cx="10464800" cy="42227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1200" dirty="0"/>
              <a:t>Salvador Dalí, </a:t>
            </a:r>
            <a:r>
              <a:rPr lang="cs-CZ" sz="1200" i="1" dirty="0"/>
              <a:t>Měkká konstrukce s vařenými fazolemi</a:t>
            </a:r>
            <a:r>
              <a:rPr lang="cs-CZ" sz="1200" dirty="0"/>
              <a:t>, olej na plátně, 1936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Obrázek" descr="Obrázek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5" name="Název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73887">
              <a:defRPr sz="5119"/>
            </a:pPr>
            <a:endParaRPr/>
          </a:p>
        </p:txBody>
      </p:sp>
      <p:sp>
        <p:nvSpPr>
          <p:cNvPr id="196" name="Philippe Lucches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2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b="0" dirty="0"/>
              <a:t>Philippe Lucchese</a:t>
            </a:r>
            <a:r>
              <a:rPr lang="cs-CZ" b="0" dirty="0"/>
              <a:t>, </a:t>
            </a:r>
            <a:r>
              <a:rPr lang="cs-CZ" b="0" i="1" dirty="0"/>
              <a:t>Poslední večeře</a:t>
            </a:r>
            <a:endParaRPr b="0" i="1" dirty="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34605" y="1782552"/>
            <a:ext cx="12935523" cy="3699107"/>
          </a:xfrm>
          <a:prstGeom prst="rect">
            <a:avLst/>
          </a:prstGeom>
        </p:spPr>
      </p:pic>
      <p:sp>
        <p:nvSpPr>
          <p:cNvPr id="203" name="Hans Memling, Advent and the Triumph of the Christ, oil on a wooden panel, 1480, Althe Pinakothek, Munich, Germany"/>
          <p:cNvSpPr txBox="1">
            <a:spLocks noGrp="1"/>
          </p:cNvSpPr>
          <p:nvPr>
            <p:ph type="body" sz="quarter" idx="1"/>
          </p:nvPr>
        </p:nvSpPr>
        <p:spPr>
          <a:xfrm>
            <a:off x="1269999" y="6193942"/>
            <a:ext cx="10464801" cy="113030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l"/>
            <a:r>
              <a:rPr lang="cs-CZ" b="0" i="0" u="none" strike="noStrike" dirty="0">
                <a:effectLst/>
              </a:rPr>
              <a:t>Hans </a:t>
            </a:r>
            <a:r>
              <a:rPr lang="cs-CZ" b="0" i="0" u="none" strike="noStrike" dirty="0" err="1">
                <a:effectLst/>
              </a:rPr>
              <a:t>Memling</a:t>
            </a:r>
            <a:r>
              <a:rPr lang="cs-CZ" b="0" i="0" u="none" strike="noStrike" dirty="0">
                <a:effectLst/>
              </a:rPr>
              <a:t>, </a:t>
            </a:r>
            <a:r>
              <a:rPr lang="cs-CZ" b="0" i="1" u="none" strike="noStrike" dirty="0">
                <a:effectLst/>
              </a:rPr>
              <a:t>Advent a Kristův triumf</a:t>
            </a:r>
            <a:r>
              <a:rPr lang="cs-CZ" b="0" i="0" u="none" strike="noStrike" dirty="0">
                <a:effectLst/>
              </a:rPr>
              <a:t>, olej na dřevěném panelu, 1480, </a:t>
            </a:r>
            <a:r>
              <a:rPr lang="cs-CZ" b="0" i="0" u="none" strike="noStrike" dirty="0" err="1">
                <a:effectLst/>
              </a:rPr>
              <a:t>Althe</a:t>
            </a:r>
            <a:r>
              <a:rPr lang="cs-CZ" b="0" i="0" u="none" strike="noStrike" dirty="0">
                <a:effectLst/>
              </a:rPr>
              <a:t> </a:t>
            </a:r>
            <a:r>
              <a:rPr lang="cs-CZ" b="0" i="0" u="none" strike="noStrike" dirty="0" err="1">
                <a:effectLst/>
              </a:rPr>
              <a:t>Pinakothek</a:t>
            </a:r>
            <a:r>
              <a:rPr lang="cs-CZ" b="0" i="0" u="none" strike="noStrike" dirty="0">
                <a:effectLst/>
              </a:rPr>
              <a:t>, Mnichov, Německo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For the next lecture: do a short iconographic analyze of a painting (3 points)"/>
          <p:cNvSpPr txBox="1">
            <a:spLocks noGrp="1"/>
          </p:cNvSpPr>
          <p:nvPr>
            <p:ph type="body" sz="quarter" idx="1"/>
          </p:nvPr>
        </p:nvSpPr>
        <p:spPr>
          <a:xfrm>
            <a:off x="1270000" y="4048249"/>
            <a:ext cx="10464800" cy="1130476"/>
          </a:xfrm>
          <a:prstGeom prst="rect">
            <a:avLst/>
          </a:prstGeom>
        </p:spPr>
        <p:txBody>
          <a:bodyPr anchor="ctr"/>
          <a:lstStyle>
            <a:lvl1pPr defTabSz="572516">
              <a:defRPr sz="3332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l"/>
            <a:r>
              <a:rPr lang="cs-CZ" dirty="0"/>
              <a:t>N</a:t>
            </a:r>
            <a:r>
              <a:rPr lang="cs-CZ" b="0" i="0" u="none" strike="noStrike" dirty="0">
                <a:effectLst/>
              </a:rPr>
              <a:t>a příště: proveďte krátkou ikonologickou analýzu obrazu (3 body)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“Australian bushman would be unable to recognize a subject of a Last Supper, to him it would only convey the idea of an excited dinner party.”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“</a:t>
            </a:r>
            <a:r>
              <a:rPr i="1"/>
              <a:t>Australian bushman would be unable to recognize a subject of a Last Supper, to him it would only convey the idea of an excited dinner party.</a:t>
            </a:r>
            <a:r>
              <a:t>”</a:t>
            </a:r>
          </a:p>
          <a:p>
            <a:pPr marL="0" indent="0" algn="ctr">
              <a:buSzTx/>
              <a:buNone/>
            </a:pPr>
            <a:r>
              <a:t>Erwin Panofsky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conography"/>
          <p:cNvSpPr txBox="1">
            <a:spLocks noGrp="1"/>
          </p:cNvSpPr>
          <p:nvPr>
            <p:ph type="title"/>
          </p:nvPr>
        </p:nvSpPr>
        <p:spPr>
          <a:xfrm>
            <a:off x="952499" y="16868"/>
            <a:ext cx="11099803" cy="21590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I</a:t>
            </a:r>
            <a:r>
              <a:rPr lang="cs-CZ" dirty="0"/>
              <a:t>k</a:t>
            </a:r>
            <a:r>
              <a:rPr dirty="0" err="1"/>
              <a:t>onogra</a:t>
            </a:r>
            <a:r>
              <a:rPr lang="cs-CZ" dirty="0" err="1"/>
              <a:t>fie</a:t>
            </a:r>
            <a:r>
              <a:rPr lang="cs-CZ" dirty="0"/>
              <a:t> a ikonologie</a:t>
            </a:r>
            <a:endParaRPr dirty="0"/>
          </a:p>
        </p:txBody>
      </p:sp>
      <p:sp>
        <p:nvSpPr>
          <p:cNvPr id="128" name="Iconography: a scientific method used to intepret the meaning of images…"/>
          <p:cNvSpPr txBox="1">
            <a:spLocks noGrp="1"/>
          </p:cNvSpPr>
          <p:nvPr>
            <p:ph type="body" sz="half" idx="1"/>
          </p:nvPr>
        </p:nvSpPr>
        <p:spPr>
          <a:xfrm>
            <a:off x="886440" y="1733549"/>
            <a:ext cx="6036329" cy="6286502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cs-CZ" dirty="0"/>
              <a:t>Metoda k výkladu a interpretaci O</a:t>
            </a:r>
            <a:endParaRPr dirty="0"/>
          </a:p>
          <a:p>
            <a:pPr>
              <a:defRPr b="1"/>
            </a:pPr>
            <a:r>
              <a:rPr lang="cs-CZ" dirty="0"/>
              <a:t>Ikonografie</a:t>
            </a:r>
            <a:r>
              <a:rPr b="0" dirty="0"/>
              <a:t> x </a:t>
            </a:r>
            <a:r>
              <a:rPr lang="cs-CZ" b="0" dirty="0" err="1"/>
              <a:t>i</a:t>
            </a:r>
            <a:r>
              <a:rPr lang="cs-CZ" dirty="0" err="1"/>
              <a:t>k</a:t>
            </a:r>
            <a:r>
              <a:rPr dirty="0" err="1"/>
              <a:t>onolog</a:t>
            </a:r>
            <a:r>
              <a:rPr lang="cs-CZ" dirty="0" err="1"/>
              <a:t>ie</a:t>
            </a:r>
            <a:endParaRPr dirty="0"/>
          </a:p>
          <a:p>
            <a:pPr lvl="1"/>
            <a:r>
              <a:rPr dirty="0"/>
              <a:t>20</a:t>
            </a:r>
            <a:r>
              <a:rPr lang="cs-CZ" dirty="0"/>
              <a:t>.</a:t>
            </a:r>
            <a:r>
              <a:rPr dirty="0"/>
              <a:t> a 30</a:t>
            </a:r>
            <a:r>
              <a:rPr lang="cs-CZ" dirty="0"/>
              <a:t>. léta </a:t>
            </a:r>
            <a:r>
              <a:rPr dirty="0"/>
              <a:t>20</a:t>
            </a:r>
            <a:r>
              <a:rPr lang="cs-CZ" dirty="0"/>
              <a:t>. století</a:t>
            </a:r>
            <a:endParaRPr dirty="0"/>
          </a:p>
          <a:p>
            <a:pPr lvl="1"/>
            <a:r>
              <a:rPr dirty="0"/>
              <a:t>synonym</a:t>
            </a:r>
            <a:r>
              <a:rPr lang="cs-CZ" dirty="0"/>
              <a:t>a</a:t>
            </a:r>
            <a:r>
              <a:rPr dirty="0"/>
              <a:t>/</a:t>
            </a:r>
            <a:r>
              <a:rPr lang="cs-CZ" dirty="0"/>
              <a:t>odlišné významy</a:t>
            </a:r>
            <a:endParaRPr dirty="0"/>
          </a:p>
        </p:txBody>
      </p:sp>
      <p:pic>
        <p:nvPicPr>
          <p:cNvPr id="129" name="pasted-image.tiff" descr="pasted-image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002" y="2087061"/>
            <a:ext cx="4151132" cy="5579478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Cesare Ripa, Iconología, 1539…"/>
          <p:cNvSpPr txBox="1"/>
          <p:nvPr/>
        </p:nvSpPr>
        <p:spPr>
          <a:xfrm>
            <a:off x="936806" y="7952181"/>
            <a:ext cx="11452076" cy="12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dirty="0"/>
              <a:t>Cesare </a:t>
            </a:r>
            <a:r>
              <a:rPr dirty="0" err="1"/>
              <a:t>Ripa</a:t>
            </a:r>
            <a:r>
              <a:rPr dirty="0"/>
              <a:t>, </a:t>
            </a:r>
            <a:r>
              <a:rPr lang="cs-CZ" i="1" dirty="0"/>
              <a:t>Ikonologie</a:t>
            </a:r>
            <a:r>
              <a:rPr dirty="0"/>
              <a:t>, 159</a:t>
            </a:r>
            <a:r>
              <a:rPr lang="cs-CZ" dirty="0"/>
              <a:t>3</a:t>
            </a:r>
            <a:endParaRPr dirty="0"/>
          </a:p>
          <a:p>
            <a:pPr algn="l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dirty="0"/>
              <a:t>See: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https://books.google.cz/books?id=ocsQcOQLh5MC&amp;printsec=frontcover&amp;dq=Cesare+Ripa&amp;hl=en&amp;sa=X&amp;ei=0DWyULahHqi6yAHYtoGgDg&amp;redir_esc=y#v=onepage&amp;q=Cesare%20Ripa&amp;f=false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592" y="178649"/>
            <a:ext cx="5888828" cy="939630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7111535" y="2070503"/>
            <a:ext cx="4592464" cy="7422600"/>
          </a:xfrm>
          <a:prstGeom prst="rect">
            <a:avLst/>
          </a:prstGeom>
        </p:spPr>
      </p:pic>
      <p:sp>
        <p:nvSpPr>
          <p:cNvPr id="144" name="Hamburg Cycle"/>
          <p:cNvSpPr txBox="1">
            <a:spLocks noGrp="1"/>
          </p:cNvSpPr>
          <p:nvPr>
            <p:ph type="title"/>
          </p:nvPr>
        </p:nvSpPr>
        <p:spPr>
          <a:xfrm>
            <a:off x="952500" y="-220264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Hambur</a:t>
            </a:r>
            <a:r>
              <a:rPr lang="cs-CZ" dirty="0" err="1"/>
              <a:t>ský</a:t>
            </a:r>
            <a:r>
              <a:rPr dirty="0"/>
              <a:t> </a:t>
            </a:r>
            <a:r>
              <a:rPr lang="cs-CZ" dirty="0"/>
              <a:t>kroužek</a:t>
            </a:r>
            <a:endParaRPr dirty="0"/>
          </a:p>
        </p:txBody>
      </p:sp>
      <p:sp>
        <p:nvSpPr>
          <p:cNvPr id="145" name="Aby Warburg, Erwin Panofsky, Fritz Saxl and Edgar Wind.…"/>
          <p:cNvSpPr txBox="1">
            <a:spLocks noGrp="1"/>
          </p:cNvSpPr>
          <p:nvPr>
            <p:ph type="body" idx="1"/>
          </p:nvPr>
        </p:nvSpPr>
        <p:spPr>
          <a:xfrm>
            <a:off x="428733" y="2070503"/>
            <a:ext cx="6432392" cy="80551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66687" indent="-166687" defTabSz="457200">
              <a:spcBef>
                <a:spcPts val="0"/>
              </a:spcBef>
              <a:defRPr sz="36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Aby Warburg, Erwin Panofsky, Fritz </a:t>
            </a:r>
            <a:r>
              <a:rPr dirty="0" err="1"/>
              <a:t>Saxl</a:t>
            </a:r>
            <a:r>
              <a:rPr dirty="0"/>
              <a:t> a Edgar Wind: </a:t>
            </a:r>
          </a:p>
          <a:p>
            <a:pPr lvl="1"/>
            <a:r>
              <a:rPr lang="cs-CZ" b="0" i="0" u="none" strike="noStrike" dirty="0">
                <a:effectLst/>
              </a:rPr>
              <a:t>klasické vzdělání a zájem o literaturu, historii, filozofii a symbolické formy</a:t>
            </a:r>
          </a:p>
          <a:p>
            <a:pPr lvl="1"/>
            <a:r>
              <a:rPr lang="cs-CZ" b="0" i="0" u="none" strike="noStrike" dirty="0">
                <a:effectLst/>
              </a:rPr>
              <a:t>filozof Ernst </a:t>
            </a:r>
            <a:r>
              <a:rPr lang="cs-CZ" b="0" i="0" u="none" strike="noStrike" dirty="0" err="1">
                <a:effectLst/>
              </a:rPr>
              <a:t>Cassirer</a:t>
            </a:r>
            <a:r>
              <a:rPr lang="cs-CZ" b="0" i="0" u="none" strike="noStrike" dirty="0">
                <a:effectLst/>
              </a:rPr>
              <a:t> </a:t>
            </a:r>
          </a:p>
          <a:p>
            <a:pPr lvl="1"/>
            <a:r>
              <a:rPr lang="cs-CZ" b="0" i="0" u="none" strike="noStrike" dirty="0">
                <a:effectLst/>
              </a:rPr>
              <a:t>1933 Hitlerův nástup k moci</a:t>
            </a:r>
          </a:p>
          <a:p>
            <a:pPr lvl="1"/>
            <a:r>
              <a:rPr lang="cs-CZ" b="0" i="0" u="none" strike="noStrike" dirty="0">
                <a:effectLst/>
              </a:rPr>
              <a:t>hermeneutika (hermeneutický kruh/spirála)</a:t>
            </a:r>
          </a:p>
          <a:p>
            <a:pPr marL="0" indent="0" algn="l">
              <a:buNone/>
            </a:pPr>
            <a:br>
              <a:rPr lang="cs-CZ" dirty="0"/>
            </a:b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7483721" y="1232352"/>
            <a:ext cx="5028319" cy="8129114"/>
          </a:xfrm>
          <a:prstGeom prst="rect">
            <a:avLst/>
          </a:prstGeom>
        </p:spPr>
      </p:pic>
      <p:sp>
        <p:nvSpPr>
          <p:cNvPr id="140" name="Reading Art"/>
          <p:cNvSpPr txBox="1">
            <a:spLocks noGrp="1"/>
          </p:cNvSpPr>
          <p:nvPr>
            <p:ph type="title"/>
          </p:nvPr>
        </p:nvSpPr>
        <p:spPr>
          <a:xfrm>
            <a:off x="952500" y="41829"/>
            <a:ext cx="11099800" cy="12992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cs-CZ" dirty="0"/>
              <a:t>„Čtení“</a:t>
            </a:r>
            <a:r>
              <a:rPr dirty="0"/>
              <a:t> </a:t>
            </a:r>
            <a:r>
              <a:rPr lang="cs-CZ" dirty="0"/>
              <a:t>umění</a:t>
            </a:r>
            <a:endParaRPr dirty="0"/>
          </a:p>
        </p:txBody>
      </p:sp>
      <p:sp>
        <p:nvSpPr>
          <p:cNvPr id="141" name="Roland Barthes, How to read a film, (1977):…"/>
          <p:cNvSpPr txBox="1">
            <a:spLocks noGrp="1"/>
          </p:cNvSpPr>
          <p:nvPr>
            <p:ph type="body" sz="half" idx="1"/>
          </p:nvPr>
        </p:nvSpPr>
        <p:spPr>
          <a:xfrm>
            <a:off x="492760" y="1232352"/>
            <a:ext cx="6395720" cy="812911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33375" indent="-333375" defTabSz="457200">
              <a:lnSpc>
                <a:spcPct val="200000"/>
              </a:lnSpc>
              <a:spcBef>
                <a:spcPts val="0"/>
              </a:spcBef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/>
              <a:t>Roland Barthes, </a:t>
            </a:r>
            <a:r>
              <a:rPr sz="2400" i="1" dirty="0"/>
              <a:t>How to read a film</a:t>
            </a:r>
            <a:r>
              <a:rPr sz="2400" dirty="0"/>
              <a:t>, (1977):</a:t>
            </a:r>
          </a:p>
          <a:p>
            <a:pPr marL="777875" lvl="1" indent="-333375" defTabSz="457200">
              <a:lnSpc>
                <a:spcPct val="200000"/>
              </a:lnSpc>
              <a:spcBef>
                <a:spcPts val="0"/>
              </a:spcBef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/>
              <a:t>“</a:t>
            </a:r>
            <a:r>
              <a:rPr sz="2400" i="1" dirty="0"/>
              <a:t>I read texts, images, cities, gestures, scenes, etc</a:t>
            </a:r>
            <a:r>
              <a:rPr sz="2400" dirty="0"/>
              <a:t>.”</a:t>
            </a:r>
          </a:p>
          <a:p>
            <a:pPr marL="777875" lvl="1" indent="-333375" defTabSz="457200">
              <a:lnSpc>
                <a:spcPct val="200000"/>
              </a:lnSpc>
              <a:spcBef>
                <a:spcPts val="0"/>
              </a:spcBef>
              <a:defRPr sz="2400" i="1"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/>
              <a:t>“the death of the author is the birth of the reader"</a:t>
            </a:r>
            <a:endParaRPr lang="cs-CZ" sz="2400" dirty="0"/>
          </a:p>
          <a:p>
            <a:pPr marL="434975" indent="-333375" defTabSz="457200">
              <a:lnSpc>
                <a:spcPct val="200000"/>
              </a:lnSpc>
              <a:spcBef>
                <a:spcPts val="0"/>
              </a:spcBef>
              <a:defRPr sz="2400" i="1">
                <a:latin typeface="+mn-lt"/>
                <a:ea typeface="+mn-ea"/>
                <a:cs typeface="+mn-cs"/>
                <a:sym typeface="Helvetica"/>
              </a:defRPr>
            </a:pPr>
            <a:r>
              <a:rPr lang="cs-CZ" sz="2400" b="0" i="0" u="none" strike="noStrike" dirty="0">
                <a:effectLst/>
              </a:rPr>
              <a:t>Myšlenka čtení obrazů je poměrně stará:</a:t>
            </a:r>
          </a:p>
          <a:p>
            <a:pPr marL="777875" lvl="1" indent="-333375" defTabSz="457200">
              <a:lnSpc>
                <a:spcPct val="200000"/>
              </a:lnSpc>
              <a:spcBef>
                <a:spcPts val="0"/>
              </a:spcBef>
              <a:defRPr sz="2400" i="1">
                <a:latin typeface="+mn-lt"/>
                <a:ea typeface="+mn-ea"/>
                <a:cs typeface="+mn-cs"/>
                <a:sym typeface="Helvetica"/>
              </a:defRPr>
            </a:pPr>
            <a:r>
              <a:rPr lang="cs-CZ" sz="2400" b="0" i="0" u="none" strike="noStrike" dirty="0">
                <a:effectLst/>
              </a:rPr>
              <a:t>Papež Řehoř Veliký</a:t>
            </a:r>
          </a:p>
          <a:p>
            <a:pPr marL="777875" lvl="1" indent="-333375" defTabSz="457200">
              <a:lnSpc>
                <a:spcPct val="200000"/>
              </a:lnSpc>
              <a:spcBef>
                <a:spcPts val="0"/>
              </a:spcBef>
              <a:defRPr sz="2400" i="1">
                <a:latin typeface="+mn-lt"/>
                <a:ea typeface="+mn-ea"/>
                <a:cs typeface="+mn-cs"/>
                <a:sym typeface="Helvetica"/>
              </a:defRPr>
            </a:pPr>
            <a:r>
              <a:rPr lang="cs-CZ" sz="2400" b="0" i="0" u="none" strike="noStrike" dirty="0">
                <a:effectLst/>
              </a:rPr>
              <a:t>Nicolas </a:t>
            </a:r>
            <a:r>
              <a:rPr lang="cs-CZ" sz="2400" b="0" i="0" u="none" strike="noStrike" dirty="0" err="1">
                <a:effectLst/>
              </a:rPr>
              <a:t>Poussin</a:t>
            </a:r>
            <a:endParaRPr lang="cs-CZ" sz="2400" dirty="0"/>
          </a:p>
          <a:p>
            <a:pPr marL="777875" lvl="1" indent="-333375" defTabSz="457200">
              <a:lnSpc>
                <a:spcPct val="200000"/>
              </a:lnSpc>
              <a:spcBef>
                <a:spcPts val="0"/>
              </a:spcBef>
              <a:defRPr sz="2400" i="1">
                <a:latin typeface="+mn-lt"/>
                <a:ea typeface="+mn-ea"/>
                <a:cs typeface="+mn-cs"/>
                <a:sym typeface="Helvetica"/>
              </a:defRPr>
            </a:pPr>
            <a:r>
              <a:rPr lang="cs-CZ" sz="2400" b="0" i="0" u="none" strike="noStrike" dirty="0">
                <a:effectLst/>
              </a:rPr>
              <a:t>Emile Male (1862–1964)</a:t>
            </a:r>
            <a:br>
              <a:rPr lang="cs-CZ" sz="1400" dirty="0"/>
            </a:br>
            <a:endParaRPr sz="1400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6718300" y="2178050"/>
            <a:ext cx="5334000" cy="7112000"/>
          </a:xfrm>
          <a:prstGeom prst="rect">
            <a:avLst/>
          </a:prstGeom>
        </p:spPr>
      </p:pic>
      <p:sp>
        <p:nvSpPr>
          <p:cNvPr id="148" name="Erwin Panofsky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346883"/>
          </a:xfrm>
          <a:prstGeom prst="rect">
            <a:avLst/>
          </a:prstGeom>
        </p:spPr>
        <p:txBody>
          <a:bodyPr/>
          <a:lstStyle/>
          <a:p>
            <a:r>
              <a:t>Erwin Panofsky</a:t>
            </a:r>
          </a:p>
        </p:txBody>
      </p:sp>
      <p:sp>
        <p:nvSpPr>
          <p:cNvPr id="149" name="Studies in Iconology: Humanist Themes in the Art of the Renaissance, 1939…"/>
          <p:cNvSpPr txBox="1">
            <a:spLocks noGrp="1"/>
          </p:cNvSpPr>
          <p:nvPr>
            <p:ph type="body" sz="half" idx="1"/>
          </p:nvPr>
        </p:nvSpPr>
        <p:spPr>
          <a:xfrm>
            <a:off x="563880" y="2178939"/>
            <a:ext cx="5722621" cy="711111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3375" indent="-333375" defTabSz="457200">
              <a:spcBef>
                <a:spcPts val="0"/>
              </a:spcBef>
              <a:defRPr sz="2400" i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Studies in Iconology: Humanist Themes in the Art of the Renaissance</a:t>
            </a:r>
            <a:r>
              <a:rPr i="0" dirty="0"/>
              <a:t>, 1939</a:t>
            </a:r>
            <a:endParaRPr lang="cs-CZ" i="0" dirty="0"/>
          </a:p>
          <a:p>
            <a:pPr marL="676275" lvl="1" indent="-333375" defTabSz="457200">
              <a:spcBef>
                <a:spcPts val="0"/>
              </a:spcBef>
              <a:defRPr sz="2400" i="1">
                <a:latin typeface="+mn-lt"/>
                <a:ea typeface="+mn-ea"/>
                <a:cs typeface="+mn-cs"/>
                <a:sym typeface="Helvetica"/>
              </a:defRPr>
            </a:pPr>
            <a:r>
              <a:rPr lang="cs-CZ" b="0" i="0" u="none" strike="noStrike" dirty="0">
                <a:effectLst/>
              </a:rPr>
              <a:t>Metoda EP je založena na interpretaci obrazů</a:t>
            </a:r>
          </a:p>
          <a:p>
            <a:pPr marL="676275" lvl="1" indent="-333375" defTabSz="457200">
              <a:spcBef>
                <a:spcPts val="0"/>
              </a:spcBef>
              <a:defRPr sz="2400" i="1">
                <a:latin typeface="+mn-lt"/>
                <a:ea typeface="+mn-ea"/>
                <a:cs typeface="+mn-cs"/>
                <a:sym typeface="Helvetica"/>
              </a:defRPr>
            </a:pPr>
            <a:r>
              <a:rPr lang="cs-CZ" b="0" i="0" u="none" strike="noStrike" dirty="0">
                <a:effectLst/>
              </a:rPr>
              <a:t>3 úrovně interpretace – 3 úrovně významu: </a:t>
            </a:r>
          </a:p>
          <a:p>
            <a:pPr marL="1019175" lvl="2" indent="-333375" defTabSz="457200">
              <a:spcBef>
                <a:spcPts val="0"/>
              </a:spcBef>
              <a:defRPr sz="2400" i="1">
                <a:latin typeface="+mn-lt"/>
                <a:ea typeface="+mn-ea"/>
                <a:cs typeface="+mn-cs"/>
                <a:sym typeface="Helvetica"/>
              </a:defRPr>
            </a:pPr>
            <a:r>
              <a:rPr lang="cs-CZ" b="0" i="0" u="none" strike="noStrike" dirty="0" err="1">
                <a:effectLst/>
              </a:rPr>
              <a:t>předikonografický</a:t>
            </a:r>
            <a:r>
              <a:rPr lang="cs-CZ" b="0" i="0" u="none" strike="noStrike" dirty="0">
                <a:effectLst/>
              </a:rPr>
              <a:t> popis – přirozený význam </a:t>
            </a:r>
          </a:p>
          <a:p>
            <a:pPr marL="1019175" lvl="2" indent="-333375" defTabSz="457200">
              <a:spcBef>
                <a:spcPts val="0"/>
              </a:spcBef>
              <a:defRPr sz="2400" i="1">
                <a:latin typeface="+mn-lt"/>
                <a:ea typeface="+mn-ea"/>
                <a:cs typeface="+mn-cs"/>
                <a:sym typeface="Helvetica"/>
              </a:defRPr>
            </a:pPr>
            <a:r>
              <a:rPr lang="cs-CZ" b="0" i="0" u="none" strike="noStrike" dirty="0">
                <a:effectLst/>
              </a:rPr>
              <a:t>ikonografická analýza – konvenční význam</a:t>
            </a:r>
          </a:p>
          <a:p>
            <a:pPr marL="1019175" lvl="2" indent="-333375" defTabSz="457200">
              <a:spcBef>
                <a:spcPts val="0"/>
              </a:spcBef>
              <a:defRPr sz="2400" i="1">
                <a:latin typeface="+mn-lt"/>
                <a:ea typeface="+mn-ea"/>
                <a:cs typeface="+mn-cs"/>
                <a:sym typeface="Helvetica"/>
              </a:defRPr>
            </a:pPr>
            <a:r>
              <a:rPr lang="cs-CZ" b="0" i="0" u="none" strike="noStrike" dirty="0">
                <a:effectLst/>
              </a:rPr>
              <a:t>ikonologická analýza – vnitřní význam</a:t>
            </a:r>
          </a:p>
          <a:p>
            <a:pPr marL="333375" indent="-333375" defTabSz="457200">
              <a:spcBef>
                <a:spcPts val="0"/>
              </a:spcBef>
              <a:defRPr sz="2400" i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Meaning in the Visual Arts</a:t>
            </a:r>
            <a:r>
              <a:rPr i="0" dirty="0"/>
              <a:t> (1955)</a:t>
            </a:r>
          </a:p>
          <a:p>
            <a:pPr marL="333375" indent="-333375" defTabSz="457200">
              <a:spcBef>
                <a:spcPts val="0"/>
              </a:spcBef>
              <a:defRPr sz="2400" i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Gothic Architecture and Scholastic </a:t>
            </a:r>
            <a:r>
              <a:rPr i="0" dirty="0"/>
              <a:t>(1951)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asted-image.tiff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4772" y="687878"/>
            <a:ext cx="10915275" cy="7118162"/>
          </a:xfrm>
          <a:prstGeom prst="rect">
            <a:avLst/>
          </a:prstGeom>
        </p:spPr>
      </p:pic>
      <p:sp>
        <p:nvSpPr>
          <p:cNvPr id="152" name="Sandro Botticelli, Primavera, tempera on panel, 1470-1480, Uffizi Galery, Florence"/>
          <p:cNvSpPr txBox="1">
            <a:spLocks noGrp="1"/>
          </p:cNvSpPr>
          <p:nvPr>
            <p:ph type="body" sz="quarter" idx="1"/>
          </p:nvPr>
        </p:nvSpPr>
        <p:spPr>
          <a:xfrm>
            <a:off x="1270000" y="8378050"/>
            <a:ext cx="10464801" cy="1130302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Sandro Botticelli, </a:t>
            </a:r>
            <a:r>
              <a:rPr i="1" dirty="0"/>
              <a:t>Primavera</a:t>
            </a:r>
            <a:r>
              <a:rPr dirty="0"/>
              <a:t>, tempera </a:t>
            </a:r>
            <a:r>
              <a:rPr lang="cs-CZ" dirty="0"/>
              <a:t>na desce</a:t>
            </a:r>
            <a:r>
              <a:rPr dirty="0"/>
              <a:t>, 1470-1480, </a:t>
            </a:r>
            <a:r>
              <a:rPr lang="cs-CZ" dirty="0"/>
              <a:t>Galerie </a:t>
            </a:r>
            <a:r>
              <a:rPr dirty="0"/>
              <a:t>Uffizi, </a:t>
            </a:r>
            <a:r>
              <a:rPr dirty="0" err="1"/>
              <a:t>Florenc</a:t>
            </a:r>
            <a:r>
              <a:rPr lang="cs-CZ" dirty="0" err="1"/>
              <a:t>ie</a:t>
            </a:r>
            <a:r>
              <a:rPr dirty="0"/>
              <a:t>, It</a:t>
            </a:r>
            <a:r>
              <a:rPr lang="cs-CZ" dirty="0"/>
              <a:t>á</a:t>
            </a:r>
            <a:r>
              <a:rPr dirty="0"/>
              <a:t>l</a:t>
            </a:r>
            <a:r>
              <a:rPr lang="cs-CZ" dirty="0" err="1"/>
              <a:t>ie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animBg="1" advAuto="0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980</Words>
  <Application>Microsoft Macintosh PowerPoint</Application>
  <PresentationFormat>Vlastní</PresentationFormat>
  <Paragraphs>96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Helvetica Neue</vt:lpstr>
      <vt:lpstr>Helvetica Neue Light</vt:lpstr>
      <vt:lpstr>Helvetica Neue Medium</vt:lpstr>
      <vt:lpstr>Black</vt:lpstr>
      <vt:lpstr>Moc obraz. Vizuální prameny v humanitních vědách</vt:lpstr>
      <vt:lpstr>Prezentace aplikace PowerPoint</vt:lpstr>
      <vt:lpstr>Prezentace aplikace PowerPoint</vt:lpstr>
      <vt:lpstr>Ikonografie a ikonologie</vt:lpstr>
      <vt:lpstr>Prezentace aplikace PowerPoint</vt:lpstr>
      <vt:lpstr>Hamburský kroužek</vt:lpstr>
      <vt:lpstr>„Čtení“ umění</vt:lpstr>
      <vt:lpstr>Erwin Panofsky</vt:lpstr>
      <vt:lpstr>Prezentace aplikace PowerPoint</vt:lpstr>
      <vt:lpstr>Prezentace aplikace PowerPoint</vt:lpstr>
      <vt:lpstr>Ikonologie a ikonografie. Jiné významy</vt:lpstr>
      <vt:lpstr>Warburgův institut</vt:lpstr>
      <vt:lpstr>Vysvětlení metody</vt:lpstr>
      <vt:lpstr>Problémy a kontroverze .</vt:lpstr>
      <vt:lpstr>Prezentace aplikace PowerPoint</vt:lpstr>
      <vt:lpstr>Prezentace aplikace PowerPoint</vt:lpstr>
      <vt:lpstr>Malířství nizozemského zlatého věku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of Images. Visual Sources in Humanities</dc:title>
  <cp:lastModifiedBy>Brenišínová, Monika</cp:lastModifiedBy>
  <cp:revision>3</cp:revision>
  <dcterms:modified xsi:type="dcterms:W3CDTF">2025-10-09T13:25:13Z</dcterms:modified>
</cp:coreProperties>
</file>