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61" r:id="rId6"/>
    <p:sldId id="263" r:id="rId7"/>
    <p:sldId id="259" r:id="rId8"/>
    <p:sldId id="262" r:id="rId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3">
        <a:schemeClr val="bg1"/>
      </p:bgRef>
    </p:bg>
    <p:spTree>
      <p:nvGrpSpPr>
        <p:cNvPr id="1" name=""/>
        <p:cNvGrpSpPr/>
        <p:nvPr/>
      </p:nvGrpSpPr>
      <p:grpSpPr>
        <a:xfrm>
          <a:off x="0" y="0"/>
          <a:ext cx="0" cy="0"/>
          <a:chOff x="0" y="0"/>
          <a:chExt cx="0" cy="0"/>
        </a:xfrm>
      </p:grpSpPr>
      <p:sp>
        <p:nvSpPr>
          <p:cNvPr id="12" name="Obdélní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Zaoblený obdélní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nadpis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p:txBody>
          <a:bodyPr/>
          <a:lstStyle/>
          <a:p>
            <a:fld id="{91EC9B80-AAB5-4345-A70A-B85B6D9CE4A1}" type="datetimeFigureOut">
              <a:rPr lang="cs-CZ" smtClean="0"/>
              <a:t>26. 11. 2020</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29" name="Zástupný symbol pro číslo snímku 28"/>
          <p:cNvSpPr>
            <a:spLocks noGrp="1"/>
          </p:cNvSpPr>
          <p:nvPr>
            <p:ph type="sldNum" sz="quarter" idx="12"/>
          </p:nvPr>
        </p:nvSpPr>
        <p:spPr/>
        <p:txBody>
          <a:bodyPr lIns="0" tIns="0" rIns="0" bIns="0">
            <a:noAutofit/>
          </a:bodyPr>
          <a:lstStyle>
            <a:lvl1pPr>
              <a:defRPr sz="1400">
                <a:solidFill>
                  <a:srgbClr val="FFFFFF"/>
                </a:solidFill>
              </a:defRPr>
            </a:lvl1pPr>
          </a:lstStyle>
          <a:p>
            <a:fld id="{E3BB223D-1900-4C54-BF29-357757698F97}" type="slidenum">
              <a:rPr lang="cs-CZ" smtClean="0"/>
              <a:t>‹#›</a:t>
            </a:fld>
            <a:endParaRPr lang="cs-CZ"/>
          </a:p>
        </p:txBody>
      </p:sp>
      <p:sp>
        <p:nvSpPr>
          <p:cNvPr id="7" name="Obdélní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1EC9B80-AAB5-4345-A70A-B85B6D9CE4A1}" type="datetimeFigureOut">
              <a:rPr lang="cs-CZ" smtClean="0"/>
              <a:t>26. 11. 2020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3BB223D-1900-4C54-BF29-357757698F97}"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41"/>
            <a:ext cx="201168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914400" y="274640"/>
            <a:ext cx="55626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1EC9B80-AAB5-4345-A70A-B85B6D9CE4A1}" type="datetimeFigureOut">
              <a:rPr lang="cs-CZ" smtClean="0"/>
              <a:t>26. 11. 2020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3BB223D-1900-4C54-BF29-357757698F97}"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91EC9B80-AAB5-4345-A70A-B85B6D9CE4A1}" type="datetimeFigureOut">
              <a:rPr lang="cs-CZ" smtClean="0"/>
              <a:t>26. 11. 2020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3BB223D-1900-4C54-BF29-357757698F97}" type="slidenum">
              <a:rPr lang="cs-CZ" smtClean="0"/>
              <a:t>‹#›</a:t>
            </a:fld>
            <a:endParaRPr lang="cs-CZ"/>
          </a:p>
        </p:txBody>
      </p:sp>
      <p:sp>
        <p:nvSpPr>
          <p:cNvPr id="8" name="Zástupný symbol pro obsah 7"/>
          <p:cNvSpPr>
            <a:spLocks noGrp="1"/>
          </p:cNvSpPr>
          <p:nvPr>
            <p:ph sz="quarter" idx="1"/>
          </p:nvPr>
        </p:nvSpPr>
        <p:spPr>
          <a:xfrm>
            <a:off x="914400" y="1447800"/>
            <a:ext cx="7772400" cy="45720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3">
        <a:schemeClr val="bg1"/>
      </p:bgRef>
    </p:bg>
    <p:spTree>
      <p:nvGrpSpPr>
        <p:cNvPr id="1" name=""/>
        <p:cNvGrpSpPr/>
        <p:nvPr/>
      </p:nvGrpSpPr>
      <p:grpSpPr>
        <a:xfrm>
          <a:off x="0" y="0"/>
          <a:ext cx="0" cy="0"/>
          <a:chOff x="0" y="0"/>
          <a:chExt cx="0" cy="0"/>
        </a:xfrm>
      </p:grpSpPr>
      <p:sp>
        <p:nvSpPr>
          <p:cNvPr id="11" name="Obdélní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Zaoblený obdélní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22313" y="952500"/>
            <a:ext cx="7772400" cy="1362075"/>
          </a:xfrm>
        </p:spPr>
        <p:txBody>
          <a:bodyPr anchor="b" anchorCtr="0"/>
          <a:lstStyle>
            <a:lvl1pPr algn="l">
              <a:buNone/>
              <a:defRPr sz="4000" b="0" cap="none"/>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p>
            <a:fld id="{91EC9B80-AAB5-4345-A70A-B85B6D9CE4A1}" type="datetimeFigureOut">
              <a:rPr lang="cs-CZ" smtClean="0"/>
              <a:t>26. 11. 2020</a:t>
            </a:fld>
            <a:endParaRPr lang="cs-CZ"/>
          </a:p>
        </p:txBody>
      </p:sp>
      <p:sp>
        <p:nvSpPr>
          <p:cNvPr id="5" name="Zástupný symbol pro zápatí 4"/>
          <p:cNvSpPr>
            <a:spLocks noGrp="1"/>
          </p:cNvSpPr>
          <p:nvPr>
            <p:ph type="ftr" sz="quarter" idx="11"/>
          </p:nvPr>
        </p:nvSpPr>
        <p:spPr>
          <a:xfrm>
            <a:off x="800100" y="6172200"/>
            <a:ext cx="4000500" cy="457200"/>
          </a:xfrm>
        </p:spPr>
        <p:txBody>
          <a:bodyPr/>
          <a:lstStyle/>
          <a:p>
            <a:endParaRPr lang="cs-CZ"/>
          </a:p>
        </p:txBody>
      </p:sp>
      <p:sp>
        <p:nvSpPr>
          <p:cNvPr id="7" name="Obdélní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146304" y="6208776"/>
            <a:ext cx="457200" cy="457200"/>
          </a:xfrm>
        </p:spPr>
        <p:txBody>
          <a:bodyPr/>
          <a:lstStyle/>
          <a:p>
            <a:fld id="{E3BB223D-1900-4C54-BF29-357757698F97}"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91EC9B80-AAB5-4345-A70A-B85B6D9CE4A1}" type="datetimeFigureOut">
              <a:rPr lang="cs-CZ" smtClean="0"/>
              <a:t>26. 11. 2020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3BB223D-1900-4C54-BF29-357757698F97}" type="slidenum">
              <a:rPr lang="cs-CZ" smtClean="0"/>
              <a:t>‹#›</a:t>
            </a:fld>
            <a:endParaRPr lang="cs-CZ"/>
          </a:p>
        </p:txBody>
      </p:sp>
      <p:sp>
        <p:nvSpPr>
          <p:cNvPr id="9" name="Zástupný symbol pro obsah 8"/>
          <p:cNvSpPr>
            <a:spLocks noGrp="1"/>
          </p:cNvSpPr>
          <p:nvPr>
            <p:ph sz="quarter" idx="1"/>
          </p:nvPr>
        </p:nvSpPr>
        <p:spPr>
          <a:xfrm>
            <a:off x="914400" y="1447800"/>
            <a:ext cx="3749040" cy="45720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933950" y="1447800"/>
            <a:ext cx="3749040" cy="45720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914400" y="273050"/>
            <a:ext cx="7772400" cy="1143000"/>
          </a:xfrm>
        </p:spPr>
        <p:txBody>
          <a:bodyPr anchor="b" anchorCtr="0"/>
          <a:lstStyle>
            <a:lvl1pPr>
              <a:defRPr/>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91EC9B80-AAB5-4345-A70A-B85B6D9CE4A1}" type="datetimeFigureOut">
              <a:rPr lang="cs-CZ" smtClean="0"/>
              <a:t>26. 11. 2020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3BB223D-1900-4C54-BF29-357757698F97}" type="slidenum">
              <a:rPr lang="cs-CZ" smtClean="0"/>
              <a:t>‹#›</a:t>
            </a:fld>
            <a:endParaRPr lang="cs-CZ"/>
          </a:p>
        </p:txBody>
      </p:sp>
      <p:sp>
        <p:nvSpPr>
          <p:cNvPr id="11" name="Zástupný symbol pro obsah 10"/>
          <p:cNvSpPr>
            <a:spLocks noGrp="1"/>
          </p:cNvSpPr>
          <p:nvPr>
            <p:ph sz="half" idx="2"/>
          </p:nvPr>
        </p:nvSpPr>
        <p:spPr>
          <a:xfrm>
            <a:off x="914400" y="2247900"/>
            <a:ext cx="3733800" cy="38862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4"/>
          </p:nvPr>
        </p:nvSpPr>
        <p:spPr>
          <a:xfrm>
            <a:off x="4953000" y="2247900"/>
            <a:ext cx="3733800" cy="38862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91EC9B80-AAB5-4345-A70A-B85B6D9CE4A1}" type="datetimeFigureOut">
              <a:rPr lang="cs-CZ" smtClean="0"/>
              <a:t>26. 11. 2020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3BB223D-1900-4C54-BF29-357757698F97}"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1EC9B80-AAB5-4345-A70A-B85B6D9CE4A1}" type="datetimeFigureOut">
              <a:rPr lang="cs-CZ" smtClean="0"/>
              <a:t>26. 11. 2020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3BB223D-1900-4C54-BF29-357757698F97}"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Obdélní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Zaoblený obdélní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914400" y="273050"/>
            <a:ext cx="7772400" cy="1143000"/>
          </a:xfrm>
        </p:spPr>
        <p:txBody>
          <a:bodyPr anchor="b" anchorCtr="0"/>
          <a:lstStyle>
            <a:lvl1pPr algn="l">
              <a:buNone/>
              <a:defRPr sz="4000" b="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91EC9B80-AAB5-4345-A70A-B85B6D9CE4A1}" type="datetimeFigureOut">
              <a:rPr lang="cs-CZ" smtClean="0"/>
              <a:t>26. 11. 2020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3BB223D-1900-4C54-BF29-357757698F97}" type="slidenum">
              <a:rPr lang="cs-CZ" smtClean="0"/>
              <a:t>‹#›</a:t>
            </a:fld>
            <a:endParaRPr lang="cs-CZ"/>
          </a:p>
        </p:txBody>
      </p:sp>
      <p:sp>
        <p:nvSpPr>
          <p:cNvPr id="11" name="Zástupný symbol pro obsah 10"/>
          <p:cNvSpPr>
            <a:spLocks noGrp="1"/>
          </p:cNvSpPr>
          <p:nvPr>
            <p:ph sz="quarter" idx="1"/>
          </p:nvPr>
        </p:nvSpPr>
        <p:spPr>
          <a:xfrm>
            <a:off x="2971800" y="1600200"/>
            <a:ext cx="5715000" cy="4495800"/>
          </a:xfrm>
        </p:spPr>
        <p:txBody>
          <a:bodyPr vert="horz"/>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cs-CZ" smtClean="0"/>
              <a:t>Kliknutím lze upravit styl.</a:t>
            </a:r>
            <a:endParaRPr kumimoji="0" lang="en-US"/>
          </a:p>
        </p:txBody>
      </p:sp>
      <p:sp>
        <p:nvSpPr>
          <p:cNvPr id="4" name="Zástupný symbol pro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5" name="Zástupný symbol pro datum 4"/>
          <p:cNvSpPr>
            <a:spLocks noGrp="1"/>
          </p:cNvSpPr>
          <p:nvPr>
            <p:ph type="dt" sz="half" idx="10"/>
          </p:nvPr>
        </p:nvSpPr>
        <p:spPr/>
        <p:txBody>
          <a:bodyPr/>
          <a:lstStyle/>
          <a:p>
            <a:fld id="{91EC9B80-AAB5-4345-A70A-B85B6D9CE4A1}" type="datetimeFigureOut">
              <a:rPr lang="cs-CZ" smtClean="0"/>
              <a:t>26. 11. 2020</a:t>
            </a:fld>
            <a:endParaRPr lang="cs-CZ"/>
          </a:p>
        </p:txBody>
      </p:sp>
      <p:sp>
        <p:nvSpPr>
          <p:cNvPr id="6" name="Zástupný symbol pro zápatí 5"/>
          <p:cNvSpPr>
            <a:spLocks noGrp="1"/>
          </p:cNvSpPr>
          <p:nvPr>
            <p:ph type="ftr" sz="quarter" idx="11"/>
          </p:nvPr>
        </p:nvSpPr>
        <p:spPr>
          <a:xfrm>
            <a:off x="914400" y="6172200"/>
            <a:ext cx="3886200" cy="457200"/>
          </a:xfrm>
        </p:spPr>
        <p:txBody>
          <a:bodyPr/>
          <a:lstStyle/>
          <a:p>
            <a:endParaRPr lang="cs-CZ"/>
          </a:p>
        </p:txBody>
      </p:sp>
      <p:sp>
        <p:nvSpPr>
          <p:cNvPr id="7" name="Zástupný symbol pro číslo snímku 6"/>
          <p:cNvSpPr>
            <a:spLocks noGrp="1"/>
          </p:cNvSpPr>
          <p:nvPr>
            <p:ph type="sldNum" sz="quarter" idx="12"/>
          </p:nvPr>
        </p:nvSpPr>
        <p:spPr>
          <a:xfrm>
            <a:off x="146304" y="6208776"/>
            <a:ext cx="457200" cy="457200"/>
          </a:xfrm>
        </p:spPr>
        <p:txBody>
          <a:bodyPr/>
          <a:lstStyle/>
          <a:p>
            <a:fld id="{E3BB223D-1900-4C54-BF29-357757698F97}" type="slidenum">
              <a:rPr lang="cs-CZ" smtClean="0"/>
              <a:t>‹#›</a:t>
            </a:fld>
            <a:endParaRPr lang="cs-CZ"/>
          </a:p>
        </p:txBody>
      </p:sp>
      <p:sp>
        <p:nvSpPr>
          <p:cNvPr id="11" name="Obdélní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Zástupný symbol pro obrázek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cs-CZ" smtClean="0"/>
              <a:t>Kliknutím na ikonu přidáte obrázek.</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bdélní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Zaoblený obdélní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Zástupný symbol pro nadpis 21"/>
          <p:cNvSpPr>
            <a:spLocks noGrp="1"/>
          </p:cNvSpPr>
          <p:nvPr>
            <p:ph type="title"/>
          </p:nvPr>
        </p:nvSpPr>
        <p:spPr>
          <a:xfrm>
            <a:off x="914400" y="274638"/>
            <a:ext cx="7772400" cy="1143000"/>
          </a:xfrm>
          <a:prstGeom prst="rect">
            <a:avLst/>
          </a:prstGeom>
        </p:spPr>
        <p:txBody>
          <a:bodyPr bIns="91440" anchor="b" anchorCtr="0">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1EC9B80-AAB5-4345-A70A-B85B6D9CE4A1}" type="datetimeFigureOut">
              <a:rPr lang="cs-CZ" smtClean="0"/>
              <a:t>26. 11. 2020</a:t>
            </a:fld>
            <a:endParaRPr lang="cs-CZ"/>
          </a:p>
        </p:txBody>
      </p:sp>
      <p:sp>
        <p:nvSpPr>
          <p:cNvPr id="3" name="Zástupný symbol pro zápatí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3BB223D-1900-4C54-BF29-357757698F97}"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koylio-seura.fi/image/aktiviteetit/pyhanhenrikinsurmavirsi/kalevelaisenrunokielenseura.pdf" TargetMode="External"/><Relationship Id="rId2" Type="http://schemas.openxmlformats.org/officeDocument/2006/relationships/hyperlink" Target="https://www.youtube.com/watch?v=PzbuylTn3dA&amp;feature=emb_title" TargetMode="External"/><Relationship Id="rId1" Type="http://schemas.openxmlformats.org/officeDocument/2006/relationships/slideLayout" Target="../slideLayouts/slideLayout2.xml"/><Relationship Id="rId4" Type="http://schemas.openxmlformats.org/officeDocument/2006/relationships/hyperlink" Target="https://fin.ff.cuni.cz/cs/2017/06/08/lalli-prvni-finsky-skinhea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smtClean="0"/>
              <a:t>VÄHÄN SUOMEN HISTORIASTA</a:t>
            </a:r>
            <a:endParaRPr lang="cs-CZ" dirty="0"/>
          </a:p>
        </p:txBody>
      </p:sp>
      <p:sp>
        <p:nvSpPr>
          <p:cNvPr id="2" name="Nadpis 1"/>
          <p:cNvSpPr>
            <a:spLocks noGrp="1"/>
          </p:cNvSpPr>
          <p:nvPr>
            <p:ph type="ctrTitle"/>
          </p:nvPr>
        </p:nvSpPr>
        <p:spPr/>
        <p:txBody>
          <a:bodyPr/>
          <a:lstStyle/>
          <a:p>
            <a:r>
              <a:rPr lang="cs-CZ" dirty="0" smtClean="0"/>
              <a:t>PK II</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1" y="3905992"/>
            <a:ext cx="2291566" cy="264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47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274638"/>
            <a:ext cx="7772400" cy="922114"/>
          </a:xfrm>
        </p:spPr>
        <p:txBody>
          <a:bodyPr/>
          <a:lstStyle/>
          <a:p>
            <a:r>
              <a:rPr lang="cs-CZ" dirty="0"/>
              <a:t>PIISPA HENRIK</a:t>
            </a:r>
          </a:p>
        </p:txBody>
      </p:sp>
      <p:sp>
        <p:nvSpPr>
          <p:cNvPr id="3" name="Zástupný symbol pro obsah 2"/>
          <p:cNvSpPr>
            <a:spLocks noGrp="1"/>
          </p:cNvSpPr>
          <p:nvPr>
            <p:ph sz="quarter" idx="1"/>
          </p:nvPr>
        </p:nvSpPr>
        <p:spPr>
          <a:xfrm>
            <a:off x="395536" y="1196752"/>
            <a:ext cx="8496944" cy="5400600"/>
          </a:xfrm>
        </p:spPr>
        <p:txBody>
          <a:bodyPr>
            <a:normAutofit fontScale="77500" lnSpcReduction="20000"/>
          </a:bodyPr>
          <a:lstStyle/>
          <a:p>
            <a:pPr marL="0" indent="0">
              <a:buNone/>
            </a:pPr>
            <a:r>
              <a:rPr lang="fi-FI" dirty="0"/>
              <a:t>Henrik oli Suomen ensimmäinen piispa ja marttyyri. Ruotsin kuningas </a:t>
            </a:r>
            <a:r>
              <a:rPr lang="fi-FI" dirty="0" smtClean="0"/>
              <a:t>E</a:t>
            </a:r>
            <a:r>
              <a:rPr lang="cs-CZ" dirty="0" smtClean="0"/>
              <a:t>e</a:t>
            </a:r>
            <a:r>
              <a:rPr lang="fi-FI" dirty="0" smtClean="0"/>
              <a:t>rik </a:t>
            </a:r>
            <a:r>
              <a:rPr lang="fi-FI" dirty="0"/>
              <a:t>Pyhä lienee tehnyt ristiretken läntiseen osaan Suomenniemeä, jossa uskotaan kuitenkin jo 1000-luvulla olleen jonkin verran kristittyjä kauppiaita, munkkeja ja asukkaita.</a:t>
            </a:r>
          </a:p>
          <a:p>
            <a:pPr marL="0" indent="0">
              <a:buNone/>
            </a:pPr>
            <a:r>
              <a:rPr lang="fi-FI" dirty="0"/>
              <a:t>Piispa Henrik oli mukana retkellä, jonka ajankohdaksi on arvioitu vuotta 1155. Heidän tavoitteenaan oli liittää Suomi Ruotsin kuningaskuntaan ja juurruttaa kristillinen usko Suomeen. Tavoite myös toteutui.</a:t>
            </a:r>
          </a:p>
          <a:p>
            <a:pPr marL="0" indent="0">
              <a:buNone/>
            </a:pPr>
            <a:r>
              <a:rPr lang="fi-FI" dirty="0"/>
              <a:t>Kuningas Eerikin palattua takaisin Ruotsiin piispa Henrik jäi valvomaan Suomen kristillistä kehitystä. Työ jäi kuitenkin kesken, sillä hänet surmattiin perimätiedon mukaan vuonna 1156. Surmasta on olemassa kaksi eri versiota. Kirkollisen tradition mukaan Lalli surmasi piispan, koska piispa aikoi rangaista kristittyä Lallia kirkollisesti ruotsalaisen sotilaan taposta.</a:t>
            </a:r>
          </a:p>
          <a:p>
            <a:pPr marL="0" indent="0">
              <a:buNone/>
            </a:pPr>
            <a:r>
              <a:rPr lang="fi-FI" dirty="0"/>
              <a:t>Piispa Henrikin surmavirren mukaan piispan puolestaan tappoi talonpoika Lalli Köyliössä. Piispa Henrik oli vieraillut Lallin talossa tämän ollessa poissa kotoa ja ostanut hänen vaimoltaan </a:t>
            </a:r>
            <a:r>
              <a:rPr lang="cs-CZ" dirty="0" err="1" smtClean="0"/>
              <a:t>ruokaa</a:t>
            </a:r>
            <a:r>
              <a:rPr lang="fi-FI" dirty="0" smtClean="0"/>
              <a:t>. </a:t>
            </a:r>
            <a:r>
              <a:rPr lang="fi-FI" dirty="0"/>
              <a:t>Vaimo oli valehdellut Lallille, ettei Henrik ollut maksanut </a:t>
            </a:r>
            <a:r>
              <a:rPr lang="cs-CZ" dirty="0" err="1" smtClean="0"/>
              <a:t>ruoasta</a:t>
            </a:r>
            <a:r>
              <a:rPr lang="fi-FI" dirty="0" smtClean="0"/>
              <a:t>. </a:t>
            </a:r>
            <a:r>
              <a:rPr lang="fi-FI" dirty="0"/>
              <a:t>Tästä kiihtyneenä Lalli tappoi Henrikin.</a:t>
            </a:r>
          </a:p>
          <a:p>
            <a:pPr marL="0" indent="0">
              <a:buNone/>
            </a:pPr>
            <a:r>
              <a:rPr lang="fi-FI" dirty="0"/>
              <a:t>Piispa Henrik haudattiin Nousiaisiin, josta tuli Suomen kirkollisen elämän keskus. Myöhemmin hänen luunsa siirrettiin Turun tuomiokirkkoon. </a:t>
            </a:r>
          </a:p>
          <a:p>
            <a:endParaRPr lang="cs-CZ" dirty="0"/>
          </a:p>
        </p:txBody>
      </p:sp>
    </p:spTree>
    <p:extLst>
      <p:ext uri="{BB962C8B-B14F-4D97-AF65-F5344CB8AC3E}">
        <p14:creationId xmlns:p14="http://schemas.microsoft.com/office/powerpoint/2010/main" val="4040531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274638"/>
            <a:ext cx="7772400" cy="778098"/>
          </a:xfrm>
        </p:spPr>
        <p:txBody>
          <a:bodyPr/>
          <a:lstStyle/>
          <a:p>
            <a:r>
              <a:rPr lang="cs-CZ" dirty="0" smtClean="0"/>
              <a:t>PIISPA HENRIK</a:t>
            </a:r>
            <a:endParaRPr lang="cs-CZ" dirty="0"/>
          </a:p>
        </p:txBody>
      </p:sp>
      <p:sp>
        <p:nvSpPr>
          <p:cNvPr id="3" name="Zástupný symbol pro obsah 2"/>
          <p:cNvSpPr>
            <a:spLocks noGrp="1"/>
          </p:cNvSpPr>
          <p:nvPr>
            <p:ph sz="quarter" idx="1"/>
          </p:nvPr>
        </p:nvSpPr>
        <p:spPr>
          <a:xfrm>
            <a:off x="467544" y="1124744"/>
            <a:ext cx="8424936" cy="5544616"/>
          </a:xfrm>
        </p:spPr>
        <p:txBody>
          <a:bodyPr>
            <a:normAutofit fontScale="77500" lnSpcReduction="20000"/>
          </a:bodyPr>
          <a:lstStyle/>
          <a:p>
            <a:pPr marL="0" indent="0">
              <a:buNone/>
            </a:pPr>
            <a:r>
              <a:rPr lang="fi-FI" dirty="0" smtClean="0"/>
              <a:t>Henrik </a:t>
            </a:r>
            <a:r>
              <a:rPr lang="fi-FI" dirty="0"/>
              <a:t>oli Suomen ensimmäinen piispa ja marttyyri. Ruotsin kuningas Erik Pyhä </a:t>
            </a:r>
            <a:r>
              <a:rPr lang="fi-FI" b="1" dirty="0">
                <a:solidFill>
                  <a:srgbClr val="FF0000"/>
                </a:solidFill>
              </a:rPr>
              <a:t>lienee tehnyt </a:t>
            </a:r>
            <a:r>
              <a:rPr lang="fi-FI" dirty="0"/>
              <a:t>ristiretken läntiseen osaan Suomenniemeä, jossa uskotaan kuitenkin jo 1000-luvulla </a:t>
            </a:r>
            <a:r>
              <a:rPr lang="fi-FI" b="1" dirty="0"/>
              <a:t>olleen</a:t>
            </a:r>
            <a:r>
              <a:rPr lang="fi-FI" dirty="0"/>
              <a:t> jonkin verran kristittyjä kauppiaita, munkkeja ja asukkaita.</a:t>
            </a:r>
          </a:p>
          <a:p>
            <a:pPr marL="0" indent="0">
              <a:buNone/>
            </a:pPr>
            <a:r>
              <a:rPr lang="fi-FI" dirty="0" smtClean="0"/>
              <a:t>Piispa </a:t>
            </a:r>
            <a:r>
              <a:rPr lang="fi-FI" dirty="0"/>
              <a:t>Henrik oli mukana retkellä, jonka ajankohdaksi on arvioitu vuotta 1155. Heidän tavoitteenaan oli liittää Suomi Ruotsin kuningaskuntaan ja juurruttaa kristillinen usko Suomeen. Tavoite myös toteutui.</a:t>
            </a:r>
          </a:p>
          <a:p>
            <a:pPr marL="0" indent="0">
              <a:buNone/>
            </a:pPr>
            <a:r>
              <a:rPr lang="fi-FI" b="1" dirty="0" smtClean="0">
                <a:solidFill>
                  <a:srgbClr val="FF0000"/>
                </a:solidFill>
              </a:rPr>
              <a:t>Kuningas </a:t>
            </a:r>
            <a:r>
              <a:rPr lang="fi-FI" b="1" dirty="0">
                <a:solidFill>
                  <a:srgbClr val="FF0000"/>
                </a:solidFill>
              </a:rPr>
              <a:t>Eerikin palattua </a:t>
            </a:r>
            <a:r>
              <a:rPr lang="fi-FI" dirty="0"/>
              <a:t>takaisin Ruotsiin piispa Henrik jäi valvomaan Suomen kristillistä kehitystä. Työ jäi kuitenkin kesken, sillä hänet surmattiin perimätiedon mukaan vuonna 1156. Surmasta on olemassa kaksi eri versiota. Kirkollisen tradition mukaan Lalli surmasi piispan, koska piispa aikoi rangaista kristittyä Lallia kirkollisesti ruotsalaisen sotilaan taposta.</a:t>
            </a:r>
          </a:p>
          <a:p>
            <a:pPr marL="0" indent="0">
              <a:buNone/>
            </a:pPr>
            <a:r>
              <a:rPr lang="fi-FI" dirty="0" smtClean="0"/>
              <a:t>Piispa </a:t>
            </a:r>
            <a:r>
              <a:rPr lang="fi-FI" dirty="0"/>
              <a:t>Henrikin surmavirren mukaan piispan puolestaan tappoi talonpoika Lalli Köyliössä. Piispa Henrik oli vieraillut Lallin talossa </a:t>
            </a:r>
            <a:r>
              <a:rPr lang="fi-FI" b="1" dirty="0">
                <a:solidFill>
                  <a:srgbClr val="FF0000"/>
                </a:solidFill>
              </a:rPr>
              <a:t>tämän ollessa poissa kotoa</a:t>
            </a:r>
            <a:r>
              <a:rPr lang="fi-FI" b="1" dirty="0"/>
              <a:t> </a:t>
            </a:r>
            <a:r>
              <a:rPr lang="fi-FI" dirty="0"/>
              <a:t>ja ostanut hänen vaimoltaan </a:t>
            </a:r>
            <a:r>
              <a:rPr lang="cs-CZ" dirty="0" err="1" smtClean="0"/>
              <a:t>ruokaa</a:t>
            </a:r>
            <a:r>
              <a:rPr lang="fi-FI" dirty="0" smtClean="0"/>
              <a:t>. </a:t>
            </a:r>
            <a:r>
              <a:rPr lang="fi-FI" dirty="0"/>
              <a:t>Vaimo oli valehdellut Lallille, ettei Henrik ollut maksanut </a:t>
            </a:r>
            <a:r>
              <a:rPr lang="cs-CZ" dirty="0" err="1" smtClean="0"/>
              <a:t>ruoasta</a:t>
            </a:r>
            <a:r>
              <a:rPr lang="fi-FI" dirty="0" smtClean="0"/>
              <a:t>. </a:t>
            </a:r>
            <a:r>
              <a:rPr lang="fi-FI" dirty="0"/>
              <a:t>Tästä kiihtyneenä Lalli tappoi Henrikin.</a:t>
            </a:r>
          </a:p>
          <a:p>
            <a:pPr marL="0" indent="0">
              <a:buNone/>
            </a:pPr>
            <a:r>
              <a:rPr lang="fi-FI" dirty="0" smtClean="0"/>
              <a:t>Piispa </a:t>
            </a:r>
            <a:r>
              <a:rPr lang="fi-FI" dirty="0"/>
              <a:t>Henrik haudattiin Nousiaisiin, josta tuli Suomen kirkollisen elämän keskus. Myöhemmin hänen luunsa siirrettiin Turun tuomiokirkkoon. </a:t>
            </a:r>
            <a:endParaRPr lang="cs-CZ" dirty="0"/>
          </a:p>
        </p:txBody>
      </p:sp>
    </p:spTree>
    <p:extLst>
      <p:ext uri="{BB962C8B-B14F-4D97-AF65-F5344CB8AC3E}">
        <p14:creationId xmlns:p14="http://schemas.microsoft.com/office/powerpoint/2010/main" val="140837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47864" y="1599290"/>
            <a:ext cx="5544616" cy="3895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87" y="1484784"/>
            <a:ext cx="2635493"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54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ALBERT EDELFELT</a:t>
            </a:r>
            <a:endParaRPr lang="cs-CZ"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62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82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KÖYLIÖ JA KÖYLIÖNJÄRVI</a:t>
            </a:r>
            <a:endParaRPr lang="cs-CZ" dirty="0"/>
          </a:p>
        </p:txBody>
      </p:sp>
      <p:pic>
        <p:nvPicPr>
          <p:cNvPr id="5123"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84168" y="1484784"/>
            <a:ext cx="2522022" cy="43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0328" y="3140968"/>
            <a:ext cx="85433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délník 4"/>
          <p:cNvSpPr/>
          <p:nvPr/>
        </p:nvSpPr>
        <p:spPr>
          <a:xfrm>
            <a:off x="539552" y="1556792"/>
            <a:ext cx="5256584" cy="4247317"/>
          </a:xfrm>
          <a:prstGeom prst="rect">
            <a:avLst/>
          </a:prstGeom>
        </p:spPr>
        <p:txBody>
          <a:bodyPr wrap="square">
            <a:spAutoFit/>
          </a:bodyPr>
          <a:lstStyle/>
          <a:p>
            <a:r>
              <a:rPr lang="fi-FI" b="1" dirty="0" smtClean="0"/>
              <a:t>Lallin patsas </a:t>
            </a:r>
            <a:r>
              <a:rPr lang="fi-FI" dirty="0" smtClean="0"/>
              <a:t>on talonpoika Lallia esittävä veistos Köyliön kunna</a:t>
            </a:r>
            <a:r>
              <a:rPr lang="cs-CZ" dirty="0" err="1" smtClean="0"/>
              <a:t>ssa</a:t>
            </a:r>
            <a:r>
              <a:rPr lang="fi-FI" dirty="0" smtClean="0"/>
              <a:t>. Perimätiedon mukaan Lalli surmasi piispa Henrikin läheisen Köyliönjärven jäällä vuonna 1156.</a:t>
            </a:r>
          </a:p>
          <a:p>
            <a:endParaRPr lang="fi-FI" dirty="0" smtClean="0"/>
          </a:p>
          <a:p>
            <a:r>
              <a:rPr lang="fi-FI" dirty="0" smtClean="0"/>
              <a:t>Hieman luonnollista kokoa suurempi veistos esittää seisovaa Lallia, jolla on vasemmassa kädessään pitkä keihäs ja kainalossaan iso kirves. Toisessa kädessään Lalli pitelee isokokoista lukkoa.</a:t>
            </a:r>
          </a:p>
          <a:p>
            <a:endParaRPr lang="fi-FI" dirty="0" smtClean="0"/>
          </a:p>
          <a:p>
            <a:r>
              <a:rPr lang="fi-FI" dirty="0" smtClean="0"/>
              <a:t>Vuonna 1989 paljastetun patsaan on suunnitellut professori </a:t>
            </a:r>
            <a:r>
              <a:rPr lang="fi-FI" b="1" dirty="0" smtClean="0"/>
              <a:t>Aimo Tukiainen</a:t>
            </a:r>
            <a:r>
              <a:rPr lang="fi-FI" dirty="0" smtClean="0"/>
              <a:t>, joka on yksi Suomen kaikkien aikojen merkittävimpiä kuvanveistäjiä</a:t>
            </a:r>
            <a:r>
              <a:rPr lang="cs-CZ" dirty="0" smtClean="0"/>
              <a:t> </a:t>
            </a:r>
            <a:r>
              <a:rPr lang="cs-CZ" dirty="0" err="1" smtClean="0"/>
              <a:t>ja</a:t>
            </a:r>
            <a:r>
              <a:rPr lang="cs-CZ" dirty="0" smtClean="0"/>
              <a:t> </a:t>
            </a:r>
            <a:r>
              <a:rPr lang="cs-CZ" dirty="0" err="1" smtClean="0"/>
              <a:t>joka</a:t>
            </a:r>
            <a:r>
              <a:rPr lang="cs-CZ" dirty="0" smtClean="0"/>
              <a:t> on </a:t>
            </a:r>
            <a:r>
              <a:rPr lang="cs-CZ" dirty="0" err="1" smtClean="0"/>
              <a:t>myös</a:t>
            </a:r>
            <a:r>
              <a:rPr lang="cs-CZ" dirty="0" smtClean="0"/>
              <a:t> </a:t>
            </a:r>
            <a:r>
              <a:rPr lang="cs-CZ" dirty="0" err="1" smtClean="0"/>
              <a:t>Mannerheimin</a:t>
            </a:r>
            <a:r>
              <a:rPr lang="cs-CZ" dirty="0" smtClean="0"/>
              <a:t> </a:t>
            </a:r>
            <a:r>
              <a:rPr lang="cs-CZ" dirty="0" err="1" smtClean="0"/>
              <a:t>patsaan</a:t>
            </a:r>
            <a:r>
              <a:rPr lang="cs-CZ" dirty="0" smtClean="0"/>
              <a:t> </a:t>
            </a:r>
            <a:r>
              <a:rPr lang="cs-CZ" dirty="0" err="1" smtClean="0"/>
              <a:t>tekijä</a:t>
            </a:r>
            <a:r>
              <a:rPr lang="fi-FI" dirty="0" smtClean="0"/>
              <a:t>. </a:t>
            </a:r>
            <a:endParaRPr lang="cs-CZ" dirty="0"/>
          </a:p>
        </p:txBody>
      </p:sp>
    </p:spTree>
    <p:extLst>
      <p:ext uri="{BB962C8B-B14F-4D97-AF65-F5344CB8AC3E}">
        <p14:creationId xmlns:p14="http://schemas.microsoft.com/office/powerpoint/2010/main" val="363994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normAutofit fontScale="85000" lnSpcReduction="20000"/>
          </a:bodyPr>
          <a:lstStyle/>
          <a:p>
            <a:pPr marL="0" indent="0">
              <a:buNone/>
            </a:pPr>
            <a:r>
              <a:rPr lang="cs-CZ" dirty="0" smtClean="0"/>
              <a:t>Video </a:t>
            </a:r>
            <a:r>
              <a:rPr lang="cs-CZ" dirty="0" err="1" smtClean="0"/>
              <a:t>Piispa</a:t>
            </a:r>
            <a:r>
              <a:rPr lang="cs-CZ" dirty="0" smtClean="0"/>
              <a:t> </a:t>
            </a:r>
            <a:r>
              <a:rPr lang="cs-CZ" dirty="0" err="1" smtClean="0"/>
              <a:t>Henrikistä</a:t>
            </a:r>
            <a:r>
              <a:rPr lang="cs-CZ" dirty="0" smtClean="0"/>
              <a:t>:</a:t>
            </a:r>
          </a:p>
          <a:p>
            <a:pPr marL="0" indent="0">
              <a:buNone/>
            </a:pPr>
            <a:r>
              <a:rPr lang="cs-CZ" dirty="0">
                <a:hlinkClick r:id="rId2"/>
              </a:rPr>
              <a:t>https://</a:t>
            </a:r>
            <a:r>
              <a:rPr lang="cs-CZ" dirty="0" smtClean="0">
                <a:hlinkClick r:id="rId2"/>
              </a:rPr>
              <a:t>www.youtube.com/watch?v=PzbuylTn3dA&amp;feature=emb_title</a:t>
            </a:r>
            <a:endParaRPr lang="cs-CZ" dirty="0" smtClean="0"/>
          </a:p>
          <a:p>
            <a:pPr marL="0" indent="0">
              <a:buNone/>
            </a:pPr>
            <a:endParaRPr lang="cs-CZ" dirty="0"/>
          </a:p>
          <a:p>
            <a:pPr marL="0" indent="0">
              <a:buNone/>
            </a:pPr>
            <a:r>
              <a:rPr lang="cs-CZ" dirty="0" err="1" smtClean="0"/>
              <a:t>Surmavirren</a:t>
            </a:r>
            <a:r>
              <a:rPr lang="cs-CZ" dirty="0" smtClean="0"/>
              <a:t> </a:t>
            </a:r>
            <a:r>
              <a:rPr lang="cs-CZ" dirty="0" err="1" smtClean="0"/>
              <a:t>teksti</a:t>
            </a:r>
            <a:r>
              <a:rPr lang="cs-CZ" dirty="0" smtClean="0"/>
              <a:t>:</a:t>
            </a:r>
          </a:p>
          <a:p>
            <a:pPr marL="0" indent="0">
              <a:buNone/>
            </a:pPr>
            <a:r>
              <a:rPr lang="cs-CZ" dirty="0">
                <a:hlinkClick r:id="rId3"/>
              </a:rPr>
              <a:t>http://</a:t>
            </a:r>
            <a:r>
              <a:rPr lang="cs-CZ" dirty="0" smtClean="0">
                <a:hlinkClick r:id="rId3"/>
              </a:rPr>
              <a:t>www.koylio-seura.fi/image/aktiviteetit/pyhanhenrikinsurmavirsi/kalevelaisenrunokielenseura.pdf</a:t>
            </a:r>
            <a:endParaRPr lang="cs-CZ" dirty="0" smtClean="0"/>
          </a:p>
          <a:p>
            <a:pPr marL="0" indent="0">
              <a:buNone/>
            </a:pPr>
            <a:endParaRPr lang="cs-CZ" dirty="0" smtClean="0"/>
          </a:p>
          <a:p>
            <a:pPr marL="0" indent="0">
              <a:buNone/>
            </a:pPr>
            <a:endParaRPr lang="cs-CZ" dirty="0"/>
          </a:p>
          <a:p>
            <a:pPr marL="0" indent="0">
              <a:buNone/>
            </a:pPr>
            <a:r>
              <a:rPr lang="cs-CZ" dirty="0"/>
              <a:t>Finsko 100: </a:t>
            </a:r>
            <a:r>
              <a:rPr lang="cs-CZ" dirty="0">
                <a:hlinkClick r:id="rId4"/>
              </a:rPr>
              <a:t>https://fin.ff.cuni.cz/cs/2017/06/08/lalli-prvni-finsky-skinhead</a:t>
            </a:r>
            <a:r>
              <a:rPr lang="cs-CZ" dirty="0" smtClean="0">
                <a:hlinkClick r:id="rId4"/>
              </a:rPr>
              <a:t>/</a:t>
            </a:r>
            <a:endParaRPr lang="cs-CZ" dirty="0" smtClean="0"/>
          </a:p>
          <a:p>
            <a:pPr marL="0" indent="0">
              <a:buNone/>
            </a:pPr>
            <a:endParaRPr lang="cs-CZ" dirty="0" smtClean="0"/>
          </a:p>
          <a:p>
            <a:pPr marL="0" indent="0">
              <a:buNone/>
            </a:pPr>
            <a:r>
              <a:rPr lang="cs-CZ" dirty="0" smtClean="0"/>
              <a:t> </a:t>
            </a:r>
            <a:endParaRPr lang="cs-CZ" dirty="0"/>
          </a:p>
        </p:txBody>
      </p:sp>
    </p:spTree>
    <p:extLst>
      <p:ext uri="{BB962C8B-B14F-4D97-AF65-F5344CB8AC3E}">
        <p14:creationId xmlns:p14="http://schemas.microsoft.com/office/powerpoint/2010/main" val="355948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4" name="Zástupný symbol pro obsah 3"/>
          <p:cNvSpPr>
            <a:spLocks noGrp="1"/>
          </p:cNvSpPr>
          <p:nvPr>
            <p:ph sz="quarter" idx="1"/>
          </p:nvPr>
        </p:nvSpPr>
        <p:spPr/>
        <p:txBody>
          <a:bodyPr/>
          <a:lstStyle/>
          <a:p>
            <a:endParaRPr lang="cs-CZ"/>
          </a:p>
        </p:txBody>
      </p:sp>
    </p:spTree>
    <p:extLst>
      <p:ext uri="{BB962C8B-B14F-4D97-AF65-F5344CB8AC3E}">
        <p14:creationId xmlns:p14="http://schemas.microsoft.com/office/powerpoint/2010/main" val="1014582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mění">
  <a:themeElements>
    <a:clrScheme name="Jmění">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Jmění">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Jmění">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377</TotalTime>
  <Words>469</Words>
  <Application>Microsoft Office PowerPoint</Application>
  <PresentationFormat>Předvádění na obrazovce (4:3)</PresentationFormat>
  <Paragraphs>31</Paragraphs>
  <Slides>8</Slides>
  <Notes>0</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Jmění</vt:lpstr>
      <vt:lpstr>PK II</vt:lpstr>
      <vt:lpstr>PIISPA HENRIK</vt:lpstr>
      <vt:lpstr>PIISPA HENRIK</vt:lpstr>
      <vt:lpstr>Prezentace aplikace PowerPoint</vt:lpstr>
      <vt:lpstr>ALBERT EDELFELT</vt:lpstr>
      <vt:lpstr>KÖYLIÖ JA KÖYLIÖNJÄRVI</vt:lpstr>
      <vt:lpstr>Prezentace aplikace PowerPoint</vt:lpstr>
      <vt:lpstr>Prezentace aplikace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PK II</dc:title>
  <dc:creator>HP</dc:creator>
  <cp:lastModifiedBy>HP</cp:lastModifiedBy>
  <cp:revision>8</cp:revision>
  <dcterms:created xsi:type="dcterms:W3CDTF">2020-11-19T10:01:47Z</dcterms:created>
  <dcterms:modified xsi:type="dcterms:W3CDTF">2020-11-26T08:46:22Z</dcterms:modified>
</cp:coreProperties>
</file>