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6" r:id="rId4"/>
    <p:sldId id="263" r:id="rId5"/>
    <p:sldId id="265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7" r:id="rId37"/>
    <p:sldId id="298" r:id="rId38"/>
    <p:sldId id="299" r:id="rId39"/>
    <p:sldId id="300" r:id="rId40"/>
    <p:sldId id="301" r:id="rId41"/>
    <p:sldId id="302" r:id="rId42"/>
    <p:sldId id="303" r:id="rId43"/>
    <p:sldId id="304" r:id="rId44"/>
    <p:sldId id="305" r:id="rId45"/>
    <p:sldId id="306" r:id="rId46"/>
    <p:sldId id="307" r:id="rId47"/>
    <p:sldId id="308" r:id="rId48"/>
    <p:sldId id="309" r:id="rId49"/>
    <p:sldId id="310" r:id="rId5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296"/>
    <p:restoredTop sz="95064"/>
  </p:normalViewPr>
  <p:slideViewPr>
    <p:cSldViewPr snapToGrid="0" snapToObjects="1">
      <p:cViewPr varScale="1">
        <p:scale>
          <a:sx n="107" d="100"/>
          <a:sy n="107" d="100"/>
        </p:scale>
        <p:origin x="184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10/25/22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10/25/22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10/25/22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10/25/22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10/25/22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10/25/22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95AE15-79CF-484D-908D-6FFF396FEA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7752" y="2814722"/>
            <a:ext cx="9916496" cy="1228555"/>
          </a:xfrm>
        </p:spPr>
        <p:txBody>
          <a:bodyPr/>
          <a:lstStyle/>
          <a:p>
            <a:r>
              <a:rPr lang="cs-CZ" sz="4400" b="1" dirty="0"/>
              <a:t>Souhrn učiva k SMZZK - 1</a:t>
            </a:r>
            <a:br>
              <a:rPr lang="cs-CZ" sz="4400" b="1" dirty="0"/>
            </a:br>
            <a:r>
              <a:rPr lang="cs-CZ" sz="4400" b="1" dirty="0"/>
              <a:t>(1)</a:t>
            </a:r>
          </a:p>
        </p:txBody>
      </p:sp>
    </p:spTree>
    <p:extLst>
      <p:ext uri="{BB962C8B-B14F-4D97-AF65-F5344CB8AC3E}">
        <p14:creationId xmlns:p14="http://schemas.microsoft.com/office/powerpoint/2010/main" val="3973724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1917"/>
            <a:ext cx="9601200" cy="464028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dirty="0">
                <a:solidFill>
                  <a:srgbClr val="1D2125"/>
                </a:solidFill>
                <a:latin typeface="-apple-system"/>
              </a:rPr>
              <a:t>V rámci jakého výcviku se v AČR cvičí STP?</a:t>
            </a:r>
          </a:p>
          <a:p>
            <a:pPr>
              <a:defRPr/>
            </a:pPr>
            <a:r>
              <a:rPr lang="cs-CZ" dirty="0">
                <a:solidFill>
                  <a:srgbClr val="1D2125"/>
                </a:solidFill>
                <a:latin typeface="-apple-system"/>
              </a:rPr>
              <a:t>Vyjmenujte témata STP a označte riziková témata?</a:t>
            </a:r>
          </a:p>
          <a:p>
            <a:pPr>
              <a:defRPr/>
            </a:pPr>
            <a:r>
              <a:rPr lang="cs-CZ" dirty="0">
                <a:solidFill>
                  <a:srgbClr val="1D2125"/>
                </a:solidFill>
                <a:latin typeface="-apple-system"/>
              </a:rPr>
              <a:t>Vyjmenujte složky profesionální připravenosti vojáka.</a:t>
            </a:r>
          </a:p>
          <a:p>
            <a:pPr>
              <a:defRPr/>
            </a:pPr>
            <a:r>
              <a:rPr lang="cs-CZ" dirty="0">
                <a:solidFill>
                  <a:srgbClr val="1D2125"/>
                </a:solidFill>
                <a:latin typeface="-apple-system"/>
              </a:rPr>
              <a:t>Popište co obsahuje tělesná připravenost a odolnost vojáka.</a:t>
            </a:r>
          </a:p>
          <a:p>
            <a:pPr marL="0" indent="0" algn="l">
              <a:buNone/>
            </a:pPr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  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774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Výběrová tělesná výchova</a:t>
            </a: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71700"/>
            <a:ext cx="9601200" cy="3581400"/>
          </a:xfrm>
        </p:spPr>
        <p:txBody>
          <a:bodyPr>
            <a:normAutofit/>
          </a:bodyPr>
          <a:lstStyle/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výběrová tělesná výchova;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organizační struktura výběrové TV;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zařazení výběrové TV do systému resortu MO.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344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1917"/>
            <a:ext cx="9601200" cy="4640283"/>
          </a:xfrm>
        </p:spPr>
        <p:txBody>
          <a:bodyPr>
            <a:normAutofit/>
          </a:bodyPr>
          <a:lstStyle/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Definujte výběrovou tělesnou výchovu v resortu MO?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Vysvětlete zařazení výběrové tělesné výchovy v systému TV?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Definujte organizační formu výběrové TV?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29487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Vojenské víceboje </a:t>
            </a: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71700"/>
            <a:ext cx="9601200" cy="3581400"/>
          </a:xfrm>
        </p:spPr>
        <p:txBody>
          <a:bodyPr>
            <a:normAutofit/>
          </a:bodyPr>
          <a:lstStyle/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vojenské víceboje;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druhy vojenských vícebojů;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armádní výcvik;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vojenský pětiboj, disciplíny a význam pro výcvik;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střelba ve vojenském pětiboji, pomalá a rychlá střelba, soutěžní střelba</a:t>
            </a:r>
            <a:r>
              <a:rPr lang="cs-CZ" dirty="0">
                <a:solidFill>
                  <a:srgbClr val="1D2125"/>
                </a:solidFill>
                <a:latin typeface="-apple-system"/>
              </a:rPr>
              <a:t>;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překonávání překážek, překonávání překážek při plavání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hod granátem, technika, bezpečnost, pravidla;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82271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1917"/>
            <a:ext cx="9601200" cy="4640283"/>
          </a:xfrm>
        </p:spPr>
        <p:txBody>
          <a:bodyPr>
            <a:normAutofit lnSpcReduction="10000"/>
          </a:bodyPr>
          <a:lstStyle/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Co jsou vojenské víceboje?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Jaké jsou druhy vojenských vícebojů?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Co je vojenský pětiboj?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Jaké jsou disciplíny vojenského pětiboje?</a:t>
            </a:r>
          </a:p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Historický vývoj vojenského pětiboje?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Jaké jsou bezpečnostní zásady při střelbě?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Co je pomalá a rychlá střelba? 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Jaká jsou bezpečnostní pravidla při překonávání překážek?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Jaké překážky obsahuje plavecká disciplína ve vojenském pětiboji?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Popište standardizace disciplíny hodu granátem ve vojenském pětiboji?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Jaká jsou pravidla a bezpečnost při provádění nácviku hodu cvičným granátem?</a:t>
            </a: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3441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1724891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Finanční náležitosti VZP a</a:t>
            </a: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Finanční zabezpečení služební tělesné výchovy v resortu MO</a:t>
            </a: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504209"/>
            <a:ext cx="9601200" cy="3581400"/>
          </a:xfrm>
        </p:spPr>
        <p:txBody>
          <a:bodyPr>
            <a:normAutofit/>
          </a:bodyPr>
          <a:lstStyle/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platy, odměny, služební cesty, náhrady při výcviku, příplatky, benefity, povinnosti a finanční závazky;</a:t>
            </a:r>
          </a:p>
          <a:p>
            <a:r>
              <a:rPr lang="cs-CZ" altLang="cs-CZ" dirty="0"/>
              <a:t>finanční závazky, plánování, finanční prostředky, rozpočtové položky.</a:t>
            </a: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98165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1917"/>
            <a:ext cx="9601200" cy="4640283"/>
          </a:xfrm>
        </p:spPr>
        <p:txBody>
          <a:bodyPr>
            <a:normAutofit/>
          </a:bodyPr>
          <a:lstStyle/>
          <a:p>
            <a:r>
              <a:rPr lang="cs-CZ" altLang="cs-CZ" dirty="0"/>
              <a:t>Z čeho je stanoven plat VZP?</a:t>
            </a:r>
          </a:p>
          <a:p>
            <a:r>
              <a:rPr lang="cs-CZ" altLang="cs-CZ" dirty="0"/>
              <a:t>Jak je řešena legislativa odměn?</a:t>
            </a:r>
          </a:p>
          <a:p>
            <a:r>
              <a:rPr lang="cs-CZ" altLang="cs-CZ" dirty="0"/>
              <a:t>Jakým způsobem se vyúčtovávají služební cesty?</a:t>
            </a:r>
          </a:p>
          <a:p>
            <a:r>
              <a:rPr lang="cs-CZ" altLang="cs-CZ" dirty="0"/>
              <a:t>Popiš finanční náhrady spojené se studiem na VŠ v resortu MO. </a:t>
            </a:r>
          </a:p>
          <a:p>
            <a:r>
              <a:rPr lang="cs-CZ" altLang="cs-CZ" dirty="0"/>
              <a:t>Popiš rozdíl mezi  krátkodobým, střednědobým a dlouhodobým plánem finančních prostředků.</a:t>
            </a:r>
          </a:p>
          <a:p>
            <a:r>
              <a:rPr lang="cs-CZ" altLang="cs-CZ" dirty="0"/>
              <a:t>Jakým způsobem a na co může využít TV pracovník finanční prostředky?</a:t>
            </a:r>
          </a:p>
          <a:p>
            <a:pPr marL="0" indent="0">
              <a:buNone/>
            </a:pPr>
            <a:endParaRPr lang="cs-CZ" altLang="cs-CZ" sz="1600" dirty="0"/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19807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1724891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Armádní tělovýchova v historii lidstva; Armádní tělovýchova od 20. století do současnosti; ASC Dukla </a:t>
            </a: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504209"/>
            <a:ext cx="9601200" cy="3581400"/>
          </a:xfrm>
        </p:spPr>
        <p:txBody>
          <a:bodyPr>
            <a:normAutofit/>
          </a:bodyPr>
          <a:lstStyle/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historie;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armádní tělovýchova;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služební tělovýchova;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ASC Dukla;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reprezentační sport v resortu MO.</a:t>
            </a:r>
            <a:br>
              <a:rPr lang="cs-CZ" dirty="0"/>
            </a:br>
            <a:endParaRPr lang="cs-CZ" dirty="0"/>
          </a:p>
          <a:p>
            <a:pPr marL="0" indent="0" algn="l">
              <a:buNone/>
            </a:pP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81924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1917"/>
            <a:ext cx="9601200" cy="4904509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Jaké byly nejznámější/nejúspěšnější vojenské systémy v dějinách a proč?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Jmenujte nejslavnější vojevůdce a charakterizujte jejich vojenský systém a tělesnou přípravu?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Charakterizujte militarizaci vojenské tělovýchovy v moderních dějinách Evropy.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Kdy vznikl Sokol a jaký byl jeho význam?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Charakterizujte systém služební tělesné výchovy první republiky.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Charakterizujte systém služební tělesné výchovy v období od konce II. světové války do roku 1989.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Charakterizujte vojenské tělovýchovné vzdělávání v moderních dějinách Československa a Českého státu. Jaké sporty mělo v gesci MO za první republiky a které sporty převládaly v armádě?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Kdy byla založena Dukla a jak se měnilo složení sportů, které zajišťovala?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Která ministerstva odpovídají za státní reprezentaci  a jaké sporty zabezpečují? (uveďte alespoň 3 sporty)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Jaké vojenské mezinárodní sportovní organizace znáte a co je/bylo jejich posláním?</a:t>
            </a: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65100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1724891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Vojensko-odborná příprava</a:t>
            </a: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504209"/>
            <a:ext cx="9601200" cy="3581400"/>
          </a:xfrm>
        </p:spPr>
        <p:txBody>
          <a:bodyPr>
            <a:normAutofit/>
          </a:bodyPr>
          <a:lstStyle/>
          <a:p>
            <a:pPr algn="l"/>
            <a:r>
              <a:rPr lang="cs-CZ" altLang="cs-CZ" dirty="0"/>
              <a:t>vševojsková a odborná příprava;</a:t>
            </a:r>
          </a:p>
          <a:p>
            <a:pPr algn="l"/>
            <a:r>
              <a:rPr lang="cs-CZ" altLang="cs-CZ" dirty="0"/>
              <a:t>profesní přezkoušení;</a:t>
            </a:r>
          </a:p>
          <a:p>
            <a:pPr algn="l"/>
            <a:r>
              <a:rPr lang="cs-CZ" altLang="cs-CZ" dirty="0"/>
              <a:t>příručka vojáka;</a:t>
            </a:r>
          </a:p>
          <a:p>
            <a:pPr algn="l"/>
            <a:r>
              <a:rPr lang="cs-CZ" altLang="cs-CZ" dirty="0"/>
              <a:t>základní řád.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0710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91A21B-9DB5-8249-9189-B938189C4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Cíl a průběh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A73D79-0D0F-F144-B8C0-808219294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Cíl:</a:t>
            </a:r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 zopakování souhrnu předmětu Teorie a didaktika TV v resortu MO.</a:t>
            </a:r>
          </a:p>
          <a:p>
            <a:pPr algn="l"/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Průběh:</a:t>
            </a:r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 literatura; procesem plánování výuky v základní, speciální a výběrové tělesné přípravě v zařízeních a útvarech </a:t>
            </a:r>
            <a:r>
              <a:rPr lang="cs-CZ" b="0" i="0" u="none" strike="noStrike" dirty="0" err="1">
                <a:solidFill>
                  <a:srgbClr val="1D2125"/>
                </a:solidFill>
                <a:effectLst/>
                <a:latin typeface="-apple-system"/>
              </a:rPr>
              <a:t>ReMO</a:t>
            </a:r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; vojenskými víceboje; základní pojmy a ustanovení odborných dokumentů; cíle, úkoly, obsah, organizace a zabezpečení výcviku v jednotlivých tématech tělesné přípravy a sportu v resortu MO.</a:t>
            </a:r>
          </a:p>
          <a:p>
            <a:pPr algn="l"/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Klíčová slova:</a:t>
            </a:r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 vojenská tělovýchova a sport, tělesná příprava, pohybová aktivita, výkon vojáka, profesionální připravenost a struktura vojenské tělovýchovy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40287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1917"/>
            <a:ext cx="9601200" cy="4640283"/>
          </a:xfrm>
        </p:spPr>
        <p:txBody>
          <a:bodyPr>
            <a:normAutofit/>
          </a:bodyPr>
          <a:lstStyle/>
          <a:p>
            <a:pPr marL="609600" indent="-609600"/>
            <a:r>
              <a:rPr lang="cs-CZ" altLang="cs-CZ" dirty="0"/>
              <a:t>Jaké jsou druhy vševojskové přípravy?</a:t>
            </a:r>
          </a:p>
          <a:p>
            <a:pPr marL="609600" indent="-609600"/>
            <a:r>
              <a:rPr lang="cs-CZ" altLang="cs-CZ" dirty="0"/>
              <a:t>Jaké povinné testy tělesné zdatnosti musí zvládnout každý voják z povolání, jak je to u VO?</a:t>
            </a:r>
          </a:p>
          <a:p>
            <a:pPr marL="609600" indent="-609600"/>
            <a:r>
              <a:rPr lang="cs-CZ" altLang="cs-CZ" dirty="0"/>
              <a:t>Který předpis se zabývá RMO pořadovou přípravou?</a:t>
            </a: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38549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1724891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Kontrolní činnost tělovýchovného procesu v resortu MO</a:t>
            </a: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504209"/>
            <a:ext cx="9601200" cy="3581400"/>
          </a:xfrm>
        </p:spPr>
        <p:txBody>
          <a:bodyPr>
            <a:normAutofit/>
          </a:bodyPr>
          <a:lstStyle/>
          <a:p>
            <a:pPr algn="l"/>
            <a:r>
              <a:rPr lang="cs-CZ" dirty="0"/>
              <a:t>Metodická pomoc;</a:t>
            </a:r>
          </a:p>
          <a:p>
            <a:pPr algn="l"/>
            <a:r>
              <a:rPr lang="cs-CZ" dirty="0"/>
              <a:t>NVMO č. 12/2011;</a:t>
            </a:r>
          </a:p>
          <a:p>
            <a:pPr algn="l"/>
            <a:r>
              <a:rPr lang="cs-CZ" dirty="0" err="1"/>
              <a:t>Všeob</a:t>
            </a:r>
            <a:r>
              <a:rPr lang="cs-CZ" dirty="0"/>
              <a:t> P-35;</a:t>
            </a:r>
          </a:p>
          <a:p>
            <a:pPr algn="l"/>
            <a:r>
              <a:rPr lang="cs-CZ" dirty="0"/>
              <a:t>Logistické a materiálního zabezpečení;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Plán </a:t>
            </a:r>
            <a:r>
              <a:rPr lang="cs-CZ" b="0" i="0" u="none" strike="noStrike" dirty="0" err="1">
                <a:solidFill>
                  <a:srgbClr val="1D2125"/>
                </a:solidFill>
                <a:effectLst/>
                <a:latin typeface="-apple-system"/>
              </a:rPr>
              <a:t>kontro</a:t>
            </a:r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;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 Výroční a profesní přezkoušení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32557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1917"/>
            <a:ext cx="9601200" cy="4640283"/>
          </a:xfrm>
        </p:spPr>
        <p:txBody>
          <a:bodyPr>
            <a:normAutofit/>
          </a:bodyPr>
          <a:lstStyle/>
          <a:p>
            <a:pPr marL="609600" indent="-609600"/>
            <a:r>
              <a:rPr lang="cs-CZ" dirty="0"/>
              <a:t>Který hlavní předpis stanovuje formát kontrolní činnosti v </a:t>
            </a:r>
            <a:r>
              <a:rPr lang="cs-CZ" dirty="0" err="1"/>
              <a:t>ReMO</a:t>
            </a:r>
            <a:r>
              <a:rPr lang="cs-CZ" dirty="0"/>
              <a:t>?</a:t>
            </a:r>
          </a:p>
          <a:p>
            <a:pPr marL="609600" indent="-609600"/>
            <a:r>
              <a:rPr lang="cs-CZ" dirty="0"/>
              <a:t>Co je to kontrolní orgán a kdo jej pověřuje?</a:t>
            </a:r>
          </a:p>
          <a:p>
            <a:pPr marL="609600" indent="-609600"/>
            <a:r>
              <a:rPr lang="cs-CZ" dirty="0"/>
              <a:t>Jaké stěžejní dokumenty KO musí pro provedení kontroly mít?</a:t>
            </a:r>
          </a:p>
          <a:p>
            <a:pPr marL="609600" indent="-609600"/>
            <a:r>
              <a:rPr lang="cs-CZ" dirty="0"/>
              <a:t>Jaké formy kontrolní činnosti v rámci TV znáte?</a:t>
            </a:r>
          </a:p>
          <a:p>
            <a:pPr marL="609600" indent="-609600"/>
            <a:r>
              <a:rPr lang="cs-CZ" dirty="0"/>
              <a:t>Který hlavní předpis stanovuje formát kontrolní činnosti v </a:t>
            </a:r>
            <a:r>
              <a:rPr lang="cs-CZ" dirty="0" err="1"/>
              <a:t>ReMO</a:t>
            </a:r>
            <a:r>
              <a:rPr lang="cs-CZ" dirty="0"/>
              <a:t>?</a:t>
            </a:r>
          </a:p>
          <a:p>
            <a:pPr marL="609600" indent="-609600"/>
            <a:r>
              <a:rPr lang="cs-CZ" dirty="0"/>
              <a:t>Co je to kontrolní orgán a kdo jej pověřuje?</a:t>
            </a:r>
          </a:p>
          <a:p>
            <a:pPr marL="609600" indent="-609600"/>
            <a:r>
              <a:rPr lang="cs-CZ" dirty="0"/>
              <a:t>Jaké stěžejní dokumenty KO musí pro provedení kontroly mít?</a:t>
            </a:r>
          </a:p>
          <a:p>
            <a:pPr marL="609600" indent="-609600"/>
            <a:r>
              <a:rPr lang="cs-CZ" dirty="0"/>
              <a:t>Jaké formy kontrolní činnosti v rámci TV znáte?</a:t>
            </a:r>
          </a:p>
          <a:p>
            <a:pPr marL="609600" indent="-609600"/>
            <a:r>
              <a:rPr lang="cs-CZ" dirty="0"/>
              <a:t>Jakým způsobem lze KC u útvaru organizovat?</a:t>
            </a:r>
          </a:p>
          <a:p>
            <a:pPr marL="609600" indent="-609600"/>
            <a:r>
              <a:rPr lang="cs-CZ" dirty="0"/>
              <a:t>Jak lze využít KC ve Výročním přezkoušení?</a:t>
            </a:r>
          </a:p>
          <a:p>
            <a:pPr marL="609600" indent="-609600"/>
            <a:endParaRPr lang="cs-CZ" dirty="0"/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65733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1724891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Administrativa tělovýchovného pracovníka v resortu MO</a:t>
            </a: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504209"/>
            <a:ext cx="9601200" cy="3581400"/>
          </a:xfrm>
        </p:spPr>
        <p:txBody>
          <a:bodyPr>
            <a:normAutofit/>
          </a:bodyPr>
          <a:lstStyle/>
          <a:p>
            <a:r>
              <a:rPr lang="cs-CZ" dirty="0">
                <a:ea typeface="ＭＳ Ｐゴシック" charset="-128"/>
              </a:rPr>
              <a:t>Manipulační kniha;</a:t>
            </a:r>
          </a:p>
          <a:p>
            <a:r>
              <a:rPr lang="cs-CZ" dirty="0">
                <a:ea typeface="ＭＳ Ｐゴシック" charset="-128"/>
              </a:rPr>
              <a:t>plán kurzů;</a:t>
            </a:r>
          </a:p>
          <a:p>
            <a:r>
              <a:rPr lang="cs-CZ" dirty="0">
                <a:ea typeface="ＭＳ Ｐゴシック" charset="-128"/>
              </a:rPr>
              <a:t>Kniha </a:t>
            </a:r>
            <a:r>
              <a:rPr lang="cs-CZ" dirty="0" err="1">
                <a:ea typeface="ＭＳ Ｐゴシック" charset="-128"/>
              </a:rPr>
              <a:t>vz</a:t>
            </a:r>
            <a:r>
              <a:rPr lang="cs-CZ" dirty="0">
                <a:ea typeface="ＭＳ Ｐゴシック" charset="-128"/>
              </a:rPr>
              <a:t>. 1 + RED </a:t>
            </a:r>
            <a:r>
              <a:rPr lang="cs-CZ" i="1" dirty="0"/>
              <a:t>(Rejstřík evidenčních dokladů);</a:t>
            </a:r>
          </a:p>
          <a:p>
            <a:r>
              <a:rPr lang="cs-CZ" dirty="0">
                <a:ea typeface="ＭＳ Ｐゴシック" charset="-128"/>
              </a:rPr>
              <a:t>Rozkaz č. 1, výroční přezkoušení profesní přezkoušení;</a:t>
            </a:r>
          </a:p>
          <a:p>
            <a:r>
              <a:rPr lang="cs-CZ" dirty="0">
                <a:ea typeface="ＭＳ Ｐゴシック" charset="-128"/>
              </a:rPr>
              <a:t>FKSP, PRCH, systémy ŠIS, ISL, ISSP, OTS</a:t>
            </a:r>
          </a:p>
          <a:p>
            <a:endParaRPr lang="cs-CZ" sz="2800" i="1" dirty="0"/>
          </a:p>
        </p:txBody>
      </p:sp>
    </p:spTree>
    <p:extLst>
      <p:ext uri="{BB962C8B-B14F-4D97-AF65-F5344CB8AC3E}">
        <p14:creationId xmlns:p14="http://schemas.microsoft.com/office/powerpoint/2010/main" val="4691236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1917"/>
            <a:ext cx="9601200" cy="4640283"/>
          </a:xfrm>
        </p:spPr>
        <p:txBody>
          <a:bodyPr>
            <a:normAutofit/>
          </a:bodyPr>
          <a:lstStyle/>
          <a:p>
            <a:pPr marL="609600" indent="-609600"/>
            <a:r>
              <a:rPr lang="cs-CZ" dirty="0"/>
              <a:t>Jak je evidována Písemná příprava v </a:t>
            </a:r>
            <a:r>
              <a:rPr lang="cs-CZ" dirty="0" err="1"/>
              <a:t>ReMO</a:t>
            </a:r>
            <a:r>
              <a:rPr lang="cs-CZ" dirty="0"/>
              <a:t>?</a:t>
            </a:r>
          </a:p>
          <a:p>
            <a:pPr marL="609600" indent="-609600"/>
            <a:r>
              <a:rPr lang="cs-CZ" dirty="0"/>
              <a:t>Jaké oblasti dokumentace v rámci VO 84 využíváte?</a:t>
            </a:r>
          </a:p>
          <a:p>
            <a:pPr marL="609600" indent="-609600"/>
            <a:r>
              <a:rPr lang="cs-CZ" dirty="0"/>
              <a:t>Které hlavní Výcvikové dokumenty znáte?</a:t>
            </a:r>
          </a:p>
          <a:p>
            <a:pPr marL="609600" indent="-609600"/>
            <a:r>
              <a:rPr lang="cs-CZ" dirty="0"/>
              <a:t>Existují nějaké "</a:t>
            </a:r>
            <a:r>
              <a:rPr lang="cs-CZ" dirty="0" err="1"/>
              <a:t>mimooborové</a:t>
            </a:r>
            <a:r>
              <a:rPr lang="cs-CZ" dirty="0"/>
              <a:t>" dokumenty týkající se funkce NTV?</a:t>
            </a:r>
          </a:p>
          <a:p>
            <a:pPr marL="609600" indent="-609600"/>
            <a:r>
              <a:rPr lang="cs-CZ" dirty="0"/>
              <a:t>Které "</a:t>
            </a:r>
            <a:r>
              <a:rPr lang="cs-CZ" dirty="0" err="1"/>
              <a:t>mimooborové</a:t>
            </a:r>
            <a:r>
              <a:rPr lang="cs-CZ" dirty="0"/>
              <a:t>" dokumenty se týkají funkce NTV?</a:t>
            </a:r>
          </a:p>
          <a:p>
            <a:pPr marL="609600" indent="-609600"/>
            <a:r>
              <a:rPr lang="cs-CZ" dirty="0"/>
              <a:t>Jak se eviduje Písemná příprava v </a:t>
            </a:r>
            <a:r>
              <a:rPr lang="cs-CZ" dirty="0" err="1"/>
              <a:t>ReMO</a:t>
            </a:r>
            <a:r>
              <a:rPr lang="cs-CZ" dirty="0"/>
              <a:t>?</a:t>
            </a:r>
          </a:p>
          <a:p>
            <a:pPr marL="609600" indent="-609600"/>
            <a:r>
              <a:rPr lang="cs-CZ" dirty="0"/>
              <a:t>Vyjmenujte dokumentaci v rámci VO 84.</a:t>
            </a:r>
          </a:p>
          <a:p>
            <a:pPr marL="609600" indent="-609600"/>
            <a:r>
              <a:rPr lang="cs-CZ" dirty="0"/>
              <a:t>Které hlavní Výcvikové dokumenty znáte?</a:t>
            </a:r>
          </a:p>
          <a:p>
            <a:pPr marL="609600" indent="-609600"/>
            <a:endParaRPr lang="cs-CZ" dirty="0"/>
          </a:p>
          <a:p>
            <a:pPr marL="609600" indent="-609600"/>
            <a:endParaRPr lang="cs-CZ" dirty="0"/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05844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1724891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1D2125"/>
                </a:solidFill>
                <a:latin typeface="-apple-system"/>
              </a:rPr>
              <a:t>Předpisy pro služební tělesnou výchovu v zahraničních armádách</a:t>
            </a: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dirty="0"/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504209"/>
            <a:ext cx="9601200" cy="3581400"/>
          </a:xfrm>
        </p:spPr>
        <p:txBody>
          <a:bodyPr>
            <a:normAutofit/>
          </a:bodyPr>
          <a:lstStyle/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vojenské předpisy;</a:t>
            </a:r>
          </a:p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armáda USA</a:t>
            </a:r>
            <a:endParaRPr lang="cs-CZ" sz="2800" i="1" dirty="0"/>
          </a:p>
        </p:txBody>
      </p:sp>
    </p:spTree>
    <p:extLst>
      <p:ext uri="{BB962C8B-B14F-4D97-AF65-F5344CB8AC3E}">
        <p14:creationId xmlns:p14="http://schemas.microsoft.com/office/powerpoint/2010/main" val="35892166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1917"/>
            <a:ext cx="9601200" cy="4640283"/>
          </a:xfrm>
        </p:spPr>
        <p:txBody>
          <a:bodyPr>
            <a:normAutofit/>
          </a:bodyPr>
          <a:lstStyle/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Z jakého důvodu je nezbytné mít pro specifickou oblast předpis?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Jaké jsou rozdíly v právním zajištění mezi vybranými státy (ČR, Rakousko, USA)?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Jmenujte základní předpisy americké armády pro tělesnou přípravu.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V čem je přínos „posledního“ předpisu?</a:t>
            </a:r>
          </a:p>
          <a:p>
            <a:pPr marL="0" indent="0">
              <a:buNone/>
            </a:pPr>
            <a:endParaRPr lang="cs-CZ" dirty="0"/>
          </a:p>
          <a:p>
            <a:pPr marL="609600" indent="-609600"/>
            <a:endParaRPr lang="cs-CZ" dirty="0"/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33828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1724891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i="0" u="none" strike="noStrike" dirty="0" err="1">
                <a:solidFill>
                  <a:srgbClr val="1D2125"/>
                </a:solidFill>
                <a:effectLst/>
                <a:latin typeface="-apple-system"/>
              </a:rPr>
              <a:t>Pooling</a:t>
            </a:r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 &amp; </a:t>
            </a:r>
            <a:r>
              <a:rPr lang="cs-CZ" b="1" i="0" u="none" strike="noStrike" dirty="0" err="1">
                <a:solidFill>
                  <a:srgbClr val="1D2125"/>
                </a:solidFill>
                <a:effectLst/>
                <a:latin typeface="-apple-system"/>
              </a:rPr>
              <a:t>Sharing</a:t>
            </a:r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 </a:t>
            </a:r>
            <a:r>
              <a:rPr lang="cs-CZ" b="1" i="0" u="none" strike="noStrike" dirty="0" err="1">
                <a:solidFill>
                  <a:srgbClr val="1D2125"/>
                </a:solidFill>
                <a:effectLst/>
                <a:latin typeface="-apple-system"/>
              </a:rPr>
              <a:t>Mountain</a:t>
            </a:r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 </a:t>
            </a:r>
            <a:r>
              <a:rPr lang="cs-CZ" b="1" i="0" u="none" strike="noStrike" dirty="0" err="1">
                <a:solidFill>
                  <a:srgbClr val="1D2125"/>
                </a:solidFill>
                <a:effectLst/>
                <a:latin typeface="-apple-system"/>
              </a:rPr>
              <a:t>Training</a:t>
            </a:r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 </a:t>
            </a:r>
            <a:r>
              <a:rPr lang="cs-CZ" b="1" i="0" u="none" strike="noStrike" dirty="0" err="1">
                <a:solidFill>
                  <a:srgbClr val="1D2125"/>
                </a:solidFill>
                <a:effectLst/>
                <a:latin typeface="-apple-system"/>
              </a:rPr>
              <a:t>Initiative</a:t>
            </a: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dirty="0"/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504209"/>
            <a:ext cx="9601200" cy="3581400"/>
          </a:xfrm>
        </p:spPr>
        <p:txBody>
          <a:bodyPr>
            <a:normAutofit/>
          </a:bodyPr>
          <a:lstStyle/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MTI;</a:t>
            </a:r>
          </a:p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boj v horách.</a:t>
            </a:r>
            <a:endParaRPr lang="cs-CZ" sz="2800" i="1" dirty="0"/>
          </a:p>
        </p:txBody>
      </p:sp>
    </p:spTree>
    <p:extLst>
      <p:ext uri="{BB962C8B-B14F-4D97-AF65-F5344CB8AC3E}">
        <p14:creationId xmlns:p14="http://schemas.microsoft.com/office/powerpoint/2010/main" val="29941544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1917"/>
            <a:ext cx="9601200" cy="4640283"/>
          </a:xfrm>
        </p:spPr>
        <p:txBody>
          <a:bodyPr>
            <a:normAutofit/>
          </a:bodyPr>
          <a:lstStyle/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Co znamená „</a:t>
            </a:r>
            <a:r>
              <a:rPr lang="cs-CZ" b="0" i="0" u="none" strike="noStrike" dirty="0" err="1">
                <a:solidFill>
                  <a:srgbClr val="1D2125"/>
                </a:solidFill>
                <a:effectLst/>
                <a:latin typeface="-apple-system"/>
              </a:rPr>
              <a:t>Pooling</a:t>
            </a:r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 &amp; </a:t>
            </a:r>
            <a:r>
              <a:rPr lang="cs-CZ" b="0" i="0" u="none" strike="noStrike" dirty="0" err="1">
                <a:solidFill>
                  <a:srgbClr val="1D2125"/>
                </a:solidFill>
                <a:effectLst/>
                <a:latin typeface="-apple-system"/>
              </a:rPr>
              <a:t>Sharing</a:t>
            </a:r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Jak často se zástupci MTI setkávají a co je smyslem těchto setkání?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Jaké jsou tři základní oblasti spolupráce?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Kdy se stala členem MTI AČR a kolik má členů?</a:t>
            </a:r>
          </a:p>
          <a:p>
            <a:pPr marL="609600" indent="-609600"/>
            <a:endParaRPr lang="cs-CZ" dirty="0"/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60387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1724891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CISM - International </a:t>
            </a:r>
            <a:r>
              <a:rPr lang="cs-CZ" b="1" i="0" u="none" strike="noStrike" dirty="0" err="1">
                <a:solidFill>
                  <a:srgbClr val="1D2125"/>
                </a:solidFill>
                <a:effectLst/>
                <a:latin typeface="-apple-system"/>
              </a:rPr>
              <a:t>Military</a:t>
            </a:r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 </a:t>
            </a:r>
            <a:r>
              <a:rPr lang="cs-CZ" b="1" i="0" u="none" strike="noStrike" dirty="0" err="1">
                <a:solidFill>
                  <a:srgbClr val="1D2125"/>
                </a:solidFill>
                <a:effectLst/>
                <a:latin typeface="-apple-system"/>
              </a:rPr>
              <a:t>Sports</a:t>
            </a:r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 </a:t>
            </a:r>
            <a:r>
              <a:rPr lang="cs-CZ" b="1" i="0" u="none" strike="noStrike" dirty="0" err="1">
                <a:solidFill>
                  <a:srgbClr val="1D2125"/>
                </a:solidFill>
                <a:effectLst/>
                <a:latin typeface="-apple-system"/>
              </a:rPr>
              <a:t>Council</a:t>
            </a: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dirty="0"/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504209"/>
            <a:ext cx="9601200" cy="3581400"/>
          </a:xfrm>
        </p:spPr>
        <p:txBody>
          <a:bodyPr>
            <a:normAutofit/>
          </a:bodyPr>
          <a:lstStyle/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struktura CISM;</a:t>
            </a:r>
          </a:p>
          <a:p>
            <a:r>
              <a:rPr lang="cs-CZ" dirty="0">
                <a:solidFill>
                  <a:srgbClr val="1D2125"/>
                </a:solidFill>
                <a:latin typeface="-apple-system"/>
              </a:rPr>
              <a:t>CISM v rámci MO</a:t>
            </a:r>
          </a:p>
        </p:txBody>
      </p:sp>
    </p:spTree>
    <p:extLst>
      <p:ext uri="{BB962C8B-B14F-4D97-AF65-F5344CB8AC3E}">
        <p14:creationId xmlns:p14="http://schemas.microsoft.com/office/powerpoint/2010/main" val="3690153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Systém, organizace a řízení v resortu MO </a:t>
            </a: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71700"/>
            <a:ext cx="9601200" cy="3581400"/>
          </a:xfrm>
        </p:spPr>
        <p:txBody>
          <a:bodyPr/>
          <a:lstStyle/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struktura MO;</a:t>
            </a:r>
          </a:p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organizace MO;</a:t>
            </a:r>
          </a:p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 zařazení služební TV do MO;</a:t>
            </a:r>
          </a:p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základní dokumenty resortu obrany;</a:t>
            </a:r>
          </a:p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 systém řízení resortu MO;</a:t>
            </a:r>
          </a:p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prvky systému resortu MO.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63043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1917"/>
            <a:ext cx="9601200" cy="4640283"/>
          </a:xfrm>
        </p:spPr>
        <p:txBody>
          <a:bodyPr>
            <a:normAutofit/>
          </a:bodyPr>
          <a:lstStyle/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Co znamená zkratka CISM, kdy byla založena a jaké jsou její historické mezníky?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Jaká je struktura CISM a co je obsahem její činnosti?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Jaká je struktura sportovních soutěží CISM?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AČR a CISM, kdy se stala AČR členem a jaké aktivity v rámci této organizace vyvíjí?</a:t>
            </a:r>
          </a:p>
          <a:p>
            <a:pPr marL="609600" indent="-609600"/>
            <a:endParaRPr lang="cs-CZ" dirty="0"/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6131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1724891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Výroční přezkoušení z TV v resortu MO</a:t>
            </a: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dirty="0"/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504209"/>
            <a:ext cx="9601200" cy="3581400"/>
          </a:xfrm>
        </p:spPr>
        <p:txBody>
          <a:bodyPr>
            <a:normAutofit/>
          </a:bodyPr>
          <a:lstStyle/>
          <a:p>
            <a:r>
              <a:rPr lang="cs-CZ" altLang="cs-CZ" dirty="0"/>
              <a:t>tělesná příprava;</a:t>
            </a:r>
          </a:p>
          <a:p>
            <a:r>
              <a:rPr lang="cs-CZ" altLang="cs-CZ" dirty="0"/>
              <a:t> výroční přezkoušení;</a:t>
            </a:r>
          </a:p>
          <a:p>
            <a:r>
              <a:rPr lang="cs-CZ" altLang="cs-CZ" dirty="0"/>
              <a:t> základní kontrolní testy;</a:t>
            </a:r>
          </a:p>
          <a:p>
            <a:r>
              <a:rPr lang="cs-CZ" altLang="cs-CZ" dirty="0"/>
              <a:t>tělesná zdatnost.</a:t>
            </a:r>
            <a:endParaRPr lang="cs-CZ" altLang="cs-CZ" sz="1600" dirty="0"/>
          </a:p>
        </p:txBody>
      </p:sp>
    </p:spTree>
    <p:extLst>
      <p:ext uri="{BB962C8B-B14F-4D97-AF65-F5344CB8AC3E}">
        <p14:creationId xmlns:p14="http://schemas.microsoft.com/office/powerpoint/2010/main" val="10896544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1917"/>
            <a:ext cx="9601200" cy="4640283"/>
          </a:xfrm>
        </p:spPr>
        <p:txBody>
          <a:bodyPr>
            <a:normAutofit/>
          </a:bodyPr>
          <a:lstStyle/>
          <a:p>
            <a:r>
              <a:rPr lang="cs-CZ" altLang="cs-CZ" dirty="0">
                <a:solidFill>
                  <a:srgbClr val="1D2125"/>
                </a:solidFill>
                <a:latin typeface="-apple-system"/>
              </a:rPr>
              <a:t>Jakým způsobem se provádí kontrola tělesné přípravy?</a:t>
            </a:r>
          </a:p>
          <a:p>
            <a:r>
              <a:rPr lang="cs-CZ" altLang="cs-CZ" dirty="0">
                <a:solidFill>
                  <a:srgbClr val="1D2125"/>
                </a:solidFill>
                <a:latin typeface="-apple-system"/>
              </a:rPr>
              <a:t>V jakém období a za jakých podmínek se provádí výroční přezkoušení?</a:t>
            </a:r>
          </a:p>
          <a:p>
            <a:r>
              <a:rPr lang="cs-CZ" altLang="cs-CZ" dirty="0">
                <a:solidFill>
                  <a:srgbClr val="1D2125"/>
                </a:solidFill>
                <a:latin typeface="-apple-system"/>
              </a:rPr>
              <a:t>Podle jakých věkových kategorií se provádí výroční přezkoušení?</a:t>
            </a:r>
          </a:p>
          <a:p>
            <a:r>
              <a:rPr lang="cs-CZ" altLang="cs-CZ" dirty="0">
                <a:solidFill>
                  <a:srgbClr val="1D2125"/>
                </a:solidFill>
                <a:latin typeface="-apple-system"/>
              </a:rPr>
              <a:t>Kdo může výroční přezkoušení provádět?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Popiš, jakým způsobem se provádí přezkoušení všech silových disciplín;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Vyjmenuj alternativy volby disciplín u silového a vytrvalostního testu při výročním přezkoušení;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Kdo provádí zápis o výročním přezkoušení a jak dlouho se ukládá u organizačního celku.</a:t>
            </a:r>
          </a:p>
          <a:p>
            <a:pPr marL="0" indent="0">
              <a:buNone/>
            </a:pPr>
            <a:endParaRPr lang="cs-CZ" altLang="cs-CZ" dirty="0">
              <a:solidFill>
                <a:srgbClr val="1D2125"/>
              </a:solidFill>
              <a:latin typeface="-apple-system"/>
            </a:endParaRPr>
          </a:p>
          <a:p>
            <a:pPr algn="l"/>
            <a:endParaRPr lang="cs-CZ" dirty="0">
              <a:solidFill>
                <a:srgbClr val="1D2125"/>
              </a:solidFill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85831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1724891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Profesní přezkoušení z TV v resortu MO</a:t>
            </a: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dirty="0"/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504209"/>
            <a:ext cx="9601200" cy="3581400"/>
          </a:xfrm>
        </p:spPr>
        <p:txBody>
          <a:bodyPr>
            <a:normAutofit/>
          </a:bodyPr>
          <a:lstStyle/>
          <a:p>
            <a:r>
              <a:rPr lang="cs-CZ" altLang="cs-CZ" dirty="0"/>
              <a:t>tělesná příprava;</a:t>
            </a:r>
          </a:p>
          <a:p>
            <a:r>
              <a:rPr lang="cs-CZ" altLang="cs-CZ" dirty="0"/>
              <a:t> profesní přezkoušení;</a:t>
            </a:r>
          </a:p>
          <a:p>
            <a:r>
              <a:rPr lang="cs-CZ" altLang="cs-CZ" dirty="0"/>
              <a:t> základní a rozšiřující kontrolní testy;</a:t>
            </a:r>
          </a:p>
          <a:p>
            <a:r>
              <a:rPr lang="cs-CZ" altLang="cs-CZ" dirty="0"/>
              <a:t>tělesná zdatnost.</a:t>
            </a:r>
          </a:p>
          <a:p>
            <a:pPr marL="0" indent="0">
              <a:buNone/>
            </a:pPr>
            <a:endParaRPr lang="cs-CZ" altLang="cs-CZ" sz="1600" dirty="0"/>
          </a:p>
        </p:txBody>
      </p:sp>
    </p:spTree>
    <p:extLst>
      <p:ext uri="{BB962C8B-B14F-4D97-AF65-F5344CB8AC3E}">
        <p14:creationId xmlns:p14="http://schemas.microsoft.com/office/powerpoint/2010/main" val="4353653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1917"/>
            <a:ext cx="9601200" cy="4640283"/>
          </a:xfrm>
        </p:spPr>
        <p:txBody>
          <a:bodyPr>
            <a:normAutofit/>
          </a:bodyPr>
          <a:lstStyle/>
          <a:p>
            <a:r>
              <a:rPr lang="cs-CZ" altLang="cs-CZ" dirty="0">
                <a:solidFill>
                  <a:srgbClr val="1D2125"/>
                </a:solidFill>
                <a:latin typeface="-apple-system"/>
              </a:rPr>
              <a:t>V jakém období a za jakých podmínek se provádí profesní přezkoušení?</a:t>
            </a:r>
          </a:p>
          <a:p>
            <a:r>
              <a:rPr lang="cs-CZ" altLang="cs-CZ" dirty="0">
                <a:solidFill>
                  <a:srgbClr val="1D2125"/>
                </a:solidFill>
                <a:latin typeface="-apple-system"/>
              </a:rPr>
              <a:t>Podle jakých věkových kategorií se provádí profesní přezkoušení?</a:t>
            </a:r>
          </a:p>
          <a:p>
            <a:r>
              <a:rPr lang="cs-CZ" altLang="cs-CZ" dirty="0">
                <a:solidFill>
                  <a:srgbClr val="1D2125"/>
                </a:solidFill>
                <a:latin typeface="-apple-system"/>
              </a:rPr>
              <a:t>Do jakých výkonnostních skupin jsou zařazovány jednotlivé organizační celky při profesním přezkoušení a kdo o nich rozhoduje?</a:t>
            </a:r>
          </a:p>
          <a:p>
            <a:r>
              <a:rPr lang="cs-CZ" altLang="cs-CZ" dirty="0">
                <a:solidFill>
                  <a:srgbClr val="1D2125"/>
                </a:solidFill>
                <a:latin typeface="-apple-system"/>
              </a:rPr>
              <a:t>Jak dlouho se ukládá u organizačního celku zápis o profesním přezkoušení?</a:t>
            </a:r>
          </a:p>
          <a:p>
            <a:pPr algn="l"/>
            <a:endParaRPr lang="cs-CZ" dirty="0">
              <a:solidFill>
                <a:srgbClr val="1D2125"/>
              </a:solidFill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13393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1724891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Plánování v resortu MO; </a:t>
            </a: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r>
              <a:rPr lang="cs-CZ" b="1" dirty="0">
                <a:solidFill>
                  <a:srgbClr val="1D2125"/>
                </a:solidFill>
                <a:latin typeface="-apple-system"/>
              </a:rPr>
              <a:t>Plánovací proces ve Služební tělesné výchově </a:t>
            </a: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dirty="0"/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504209"/>
            <a:ext cx="9601200" cy="3581400"/>
          </a:xfrm>
        </p:spPr>
        <p:txBody>
          <a:bodyPr>
            <a:normAutofit/>
          </a:bodyPr>
          <a:lstStyle/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IPPŘ;</a:t>
            </a:r>
          </a:p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APVVP;</a:t>
            </a:r>
          </a:p>
          <a:p>
            <a:r>
              <a:rPr lang="cs-CZ" altLang="cs-CZ" dirty="0">
                <a:solidFill>
                  <a:srgbClr val="1D2125"/>
                </a:solidFill>
                <a:latin typeface="-apple-system"/>
              </a:rPr>
              <a:t>úrovně plánu;</a:t>
            </a:r>
          </a:p>
          <a:p>
            <a:r>
              <a:rPr lang="cs-CZ" altLang="cs-CZ" dirty="0">
                <a:solidFill>
                  <a:srgbClr val="1D2125"/>
                </a:solidFill>
                <a:latin typeface="-apple-system"/>
              </a:rPr>
              <a:t>věstník;</a:t>
            </a:r>
          </a:p>
          <a:p>
            <a:r>
              <a:rPr lang="cs-CZ" altLang="cs-CZ" dirty="0">
                <a:solidFill>
                  <a:srgbClr val="1D2125"/>
                </a:solidFill>
                <a:latin typeface="-apple-system"/>
              </a:rPr>
              <a:t>organizační rozkaz velitele útvaru.</a:t>
            </a:r>
          </a:p>
          <a:p>
            <a:endParaRPr lang="cs-CZ" altLang="cs-CZ" sz="1600" dirty="0">
              <a:solidFill>
                <a:srgbClr val="1D2125"/>
              </a:solidFill>
              <a:latin typeface="-apple-system"/>
            </a:endParaRPr>
          </a:p>
          <a:p>
            <a:endParaRPr lang="cs-CZ" altLang="cs-CZ" sz="1600" dirty="0"/>
          </a:p>
        </p:txBody>
      </p:sp>
    </p:spTree>
    <p:extLst>
      <p:ext uri="{BB962C8B-B14F-4D97-AF65-F5344CB8AC3E}">
        <p14:creationId xmlns:p14="http://schemas.microsoft.com/office/powerpoint/2010/main" val="21002300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1917"/>
            <a:ext cx="9601200" cy="4640283"/>
          </a:xfrm>
        </p:spPr>
        <p:txBody>
          <a:bodyPr>
            <a:normAutofit/>
          </a:bodyPr>
          <a:lstStyle/>
          <a:p>
            <a:r>
              <a:rPr lang="cs-CZ" altLang="cs-CZ" dirty="0">
                <a:solidFill>
                  <a:srgbClr val="1D2125"/>
                </a:solidFill>
                <a:latin typeface="-apple-system"/>
              </a:rPr>
              <a:t>K čemu slouží APVVP?</a:t>
            </a:r>
          </a:p>
          <a:p>
            <a:r>
              <a:rPr lang="cs-CZ" altLang="cs-CZ" dirty="0">
                <a:solidFill>
                  <a:srgbClr val="1D2125"/>
                </a:solidFill>
                <a:latin typeface="-apple-system"/>
              </a:rPr>
              <a:t>Popiš vyhodnocení v APVVP.</a:t>
            </a:r>
          </a:p>
          <a:p>
            <a:pPr marL="384048"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cs-CZ" i="0" dirty="0">
                <a:solidFill>
                  <a:srgbClr val="1D2125"/>
                </a:solidFill>
                <a:latin typeface="-apple-system"/>
              </a:rPr>
              <a:t>Jaké máme úrovně plánů?</a:t>
            </a:r>
          </a:p>
          <a:p>
            <a:pPr marL="384048"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cs-CZ" i="0" dirty="0">
                <a:solidFill>
                  <a:srgbClr val="1D2125"/>
                </a:solidFill>
                <a:latin typeface="-apple-system"/>
              </a:rPr>
              <a:t>Jaký je proces plánovaní na útvaru (časově) ?</a:t>
            </a:r>
          </a:p>
          <a:p>
            <a:pPr marL="384048"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cs-CZ" i="0" dirty="0">
                <a:solidFill>
                  <a:srgbClr val="1D2125"/>
                </a:solidFill>
                <a:latin typeface="-apple-system"/>
              </a:rPr>
              <a:t>Do kdy plánují brigády a základny a na jakém základě mohou začít plánovat?</a:t>
            </a:r>
          </a:p>
          <a:p>
            <a:pPr marL="384048"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cs-CZ" i="0" dirty="0">
                <a:solidFill>
                  <a:srgbClr val="1D2125"/>
                </a:solidFill>
                <a:latin typeface="-apple-system"/>
              </a:rPr>
              <a:t>Jakými dokumenty se musíme řídit při plánování na stupni prapor?</a:t>
            </a:r>
          </a:p>
          <a:p>
            <a:pPr marL="384048"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r>
              <a:rPr lang="cs-CZ" i="0" dirty="0">
                <a:solidFill>
                  <a:srgbClr val="1D2125"/>
                </a:solidFill>
                <a:latin typeface="-apple-system"/>
              </a:rPr>
              <a:t>Jaké máme výcvikové a plánovací dokumenty?</a:t>
            </a:r>
          </a:p>
          <a:p>
            <a:pPr marL="384048" lvl="1">
              <a:spcBef>
                <a:spcPts val="1000"/>
              </a:spcBef>
              <a:buFont typeface="Franklin Gothic Book" panose="020B0503020102020204" pitchFamily="34" charset="0"/>
              <a:buChar char="■"/>
            </a:pPr>
            <a:endParaRPr lang="cs-CZ" dirty="0">
              <a:solidFill>
                <a:srgbClr val="1D2125"/>
              </a:solidFill>
              <a:latin typeface="-apple-system"/>
            </a:endParaRPr>
          </a:p>
          <a:p>
            <a:endParaRPr lang="cs-CZ" altLang="cs-CZ" dirty="0">
              <a:solidFill>
                <a:srgbClr val="1D2125"/>
              </a:solidFill>
              <a:latin typeface="-apple-system"/>
            </a:endParaRPr>
          </a:p>
          <a:p>
            <a:endParaRPr lang="cs-CZ" dirty="0">
              <a:solidFill>
                <a:srgbClr val="1D2125"/>
              </a:solidFill>
              <a:latin typeface="-apple-system"/>
            </a:endParaRPr>
          </a:p>
          <a:p>
            <a:endParaRPr lang="cs-CZ" dirty="0">
              <a:solidFill>
                <a:srgbClr val="1D2125"/>
              </a:solidFill>
              <a:latin typeface="-apple-system"/>
            </a:endParaRPr>
          </a:p>
          <a:p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557827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1724891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Ochrana utajovaných informací a obecná administrativa příslušníka resortu MO</a:t>
            </a: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dirty="0"/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504209"/>
            <a:ext cx="9601200" cy="3581400"/>
          </a:xfrm>
        </p:spPr>
        <p:txBody>
          <a:bodyPr>
            <a:normAutofit/>
          </a:bodyPr>
          <a:lstStyle/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utajované informace;</a:t>
            </a:r>
          </a:p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bezpečnost.</a:t>
            </a:r>
            <a:endParaRPr lang="cs-CZ" altLang="cs-CZ" sz="1600" dirty="0">
              <a:solidFill>
                <a:srgbClr val="1D2125"/>
              </a:solidFill>
              <a:latin typeface="-apple-system"/>
            </a:endParaRPr>
          </a:p>
          <a:p>
            <a:endParaRPr lang="cs-CZ" altLang="cs-CZ" sz="1600" dirty="0"/>
          </a:p>
        </p:txBody>
      </p:sp>
    </p:spTree>
    <p:extLst>
      <p:ext uri="{BB962C8B-B14F-4D97-AF65-F5344CB8AC3E}">
        <p14:creationId xmlns:p14="http://schemas.microsoft.com/office/powerpoint/2010/main" val="13634081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1917"/>
            <a:ext cx="9601200" cy="4640283"/>
          </a:xfrm>
        </p:spPr>
        <p:txBody>
          <a:bodyPr>
            <a:normAutofit/>
          </a:bodyPr>
          <a:lstStyle/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Kolik a jaké máme stupně bezpečnostní způsobilosti?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Jaký stupeň bezpečností způsobilosti není závislý na státním občanství ČR?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V jakém zákoně je ukotvena ochrana utajovaných informací?</a:t>
            </a:r>
          </a:p>
          <a:p>
            <a:pPr marL="0" lvl="1" indent="0">
              <a:spcBef>
                <a:spcPts val="1000"/>
              </a:spcBef>
              <a:buNone/>
            </a:pPr>
            <a:endParaRPr lang="cs-CZ" dirty="0">
              <a:solidFill>
                <a:srgbClr val="1D2125"/>
              </a:solidFill>
              <a:latin typeface="-apple-system"/>
            </a:endParaRPr>
          </a:p>
          <a:p>
            <a:endParaRPr lang="cs-CZ" altLang="cs-CZ" dirty="0">
              <a:solidFill>
                <a:srgbClr val="1D2125"/>
              </a:solidFill>
              <a:latin typeface="-apple-system"/>
            </a:endParaRPr>
          </a:p>
          <a:p>
            <a:endParaRPr lang="cs-CZ" dirty="0">
              <a:solidFill>
                <a:srgbClr val="1D2125"/>
              </a:solidFill>
              <a:latin typeface="-apple-system"/>
            </a:endParaRPr>
          </a:p>
          <a:p>
            <a:endParaRPr lang="cs-CZ" dirty="0">
              <a:solidFill>
                <a:srgbClr val="1D2125"/>
              </a:solidFill>
              <a:latin typeface="-apple-system"/>
            </a:endParaRPr>
          </a:p>
          <a:p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632237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1724891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Metodické zabezpečení tělovýchovného procesu v resortu MO </a:t>
            </a: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dirty="0"/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504209"/>
            <a:ext cx="9601200" cy="3581400"/>
          </a:xfrm>
        </p:spPr>
        <p:txBody>
          <a:bodyPr>
            <a:normAutofit/>
          </a:bodyPr>
          <a:lstStyle/>
          <a:p>
            <a:r>
              <a:rPr lang="cs-CZ" dirty="0"/>
              <a:t>Instrukčně-metodické zaměstnání;</a:t>
            </a:r>
          </a:p>
          <a:p>
            <a:r>
              <a:rPr lang="cs-CZ" dirty="0"/>
              <a:t> mikrostruktury;</a:t>
            </a:r>
          </a:p>
          <a:p>
            <a:r>
              <a:rPr lang="cs-CZ" dirty="0"/>
              <a:t>metodická pomoc.</a:t>
            </a:r>
            <a:endParaRPr lang="cs-CZ" altLang="cs-CZ" sz="1600" dirty="0"/>
          </a:p>
        </p:txBody>
      </p:sp>
    </p:spTree>
    <p:extLst>
      <p:ext uri="{BB962C8B-B14F-4D97-AF65-F5344CB8AC3E}">
        <p14:creationId xmlns:p14="http://schemas.microsoft.com/office/powerpoint/2010/main" val="2313103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71700"/>
            <a:ext cx="9601200" cy="3581400"/>
          </a:xfrm>
        </p:spPr>
        <p:txBody>
          <a:bodyPr/>
          <a:lstStyle/>
          <a:p>
            <a:pPr algn="l"/>
            <a:r>
              <a:rPr lang="cs-CZ" dirty="0">
                <a:solidFill>
                  <a:srgbClr val="1D2125"/>
                </a:solidFill>
                <a:latin typeface="-apple-system"/>
              </a:rPr>
              <a:t>Vyjmenujte členění MO.</a:t>
            </a:r>
          </a:p>
          <a:p>
            <a:pPr algn="l"/>
            <a:r>
              <a:rPr lang="cs-CZ" dirty="0">
                <a:solidFill>
                  <a:srgbClr val="1D2125"/>
                </a:solidFill>
                <a:latin typeface="-apple-system"/>
              </a:rPr>
              <a:t>Co jsou organizační složky MO?</a:t>
            </a:r>
          </a:p>
          <a:p>
            <a:pPr algn="l"/>
            <a:r>
              <a:rPr lang="cs-CZ" dirty="0">
                <a:solidFill>
                  <a:srgbClr val="1D2125"/>
                </a:solidFill>
                <a:latin typeface="-apple-system"/>
              </a:rPr>
              <a:t>V rámci čeho je prováděna služební TV v resortu MO?</a:t>
            </a:r>
          </a:p>
          <a:p>
            <a:pPr algn="l"/>
            <a:r>
              <a:rPr lang="cs-CZ" dirty="0">
                <a:solidFill>
                  <a:srgbClr val="1D2125"/>
                </a:solidFill>
                <a:latin typeface="-apple-system"/>
              </a:rPr>
              <a:t>Jaké jsou základní dokumenty pro provádění TV v resortu MO?</a:t>
            </a:r>
          </a:p>
          <a:p>
            <a:pPr algn="l"/>
            <a:r>
              <a:rPr lang="cs-CZ" dirty="0">
                <a:solidFill>
                  <a:srgbClr val="1D2125"/>
                </a:solidFill>
                <a:latin typeface="-apple-system"/>
              </a:rPr>
              <a:t>Jaké jsou požadavky na vojenského profesionála?</a:t>
            </a:r>
          </a:p>
          <a:p>
            <a:pPr algn="l"/>
            <a:r>
              <a:rPr lang="cs-CZ" dirty="0">
                <a:solidFill>
                  <a:srgbClr val="1D2125"/>
                </a:solidFill>
                <a:latin typeface="-apple-system"/>
              </a:rPr>
              <a:t>Popište členění služební tělesné výchovy.</a:t>
            </a:r>
          </a:p>
          <a:p>
            <a:pPr algn="l"/>
            <a:r>
              <a:rPr lang="cs-CZ" dirty="0">
                <a:solidFill>
                  <a:srgbClr val="1D2125"/>
                </a:solidFill>
                <a:latin typeface="-apple-system"/>
              </a:rPr>
              <a:t>Jaké jsou prvky řízení systému resortu MO?</a:t>
            </a:r>
          </a:p>
          <a:p>
            <a:pPr marL="0" indent="0" algn="l">
              <a:buNone/>
            </a:pPr>
            <a:r>
              <a:rPr lang="cs-CZ" dirty="0">
                <a:solidFill>
                  <a:srgbClr val="1D2125"/>
                </a:solidFill>
                <a:latin typeface="-apple-system"/>
              </a:rPr>
              <a:t>  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752096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1917"/>
            <a:ext cx="9601200" cy="4640283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1D2125"/>
                </a:solidFill>
                <a:latin typeface="-apple-system"/>
              </a:rPr>
              <a:t>Kdo je na útvaru zodpovědný a výcvik a TV?</a:t>
            </a:r>
          </a:p>
          <a:p>
            <a:r>
              <a:rPr lang="cs-CZ" dirty="0">
                <a:solidFill>
                  <a:srgbClr val="1D2125"/>
                </a:solidFill>
                <a:latin typeface="-apple-system"/>
              </a:rPr>
              <a:t>Kdo odborně řídí prapor, kdo TV službu a kdo UO?</a:t>
            </a:r>
          </a:p>
          <a:p>
            <a:r>
              <a:rPr lang="cs-CZ" dirty="0">
                <a:solidFill>
                  <a:srgbClr val="1D2125"/>
                </a:solidFill>
                <a:latin typeface="-apple-system"/>
              </a:rPr>
              <a:t>Jakou roli má rtm. přidělený k NTV praporu?</a:t>
            </a:r>
          </a:p>
          <a:p>
            <a:r>
              <a:rPr lang="cs-CZ" dirty="0">
                <a:solidFill>
                  <a:srgbClr val="1D2125"/>
                </a:solidFill>
                <a:latin typeface="-apple-system"/>
              </a:rPr>
              <a:t>Jakou formou lze motivovat vedoucí TV u útvaru?</a:t>
            </a:r>
          </a:p>
          <a:p>
            <a:endParaRPr lang="cs-CZ" altLang="cs-CZ" dirty="0">
              <a:solidFill>
                <a:srgbClr val="1D2125"/>
              </a:solidFill>
              <a:latin typeface="-apple-system"/>
            </a:endParaRPr>
          </a:p>
          <a:p>
            <a:endParaRPr lang="cs-CZ" dirty="0">
              <a:solidFill>
                <a:srgbClr val="1D2125"/>
              </a:solidFill>
              <a:latin typeface="-apple-system"/>
            </a:endParaRPr>
          </a:p>
          <a:p>
            <a:endParaRPr lang="cs-CZ" dirty="0">
              <a:solidFill>
                <a:srgbClr val="1D2125"/>
              </a:solidFill>
              <a:latin typeface="-apple-system"/>
            </a:endParaRPr>
          </a:p>
          <a:p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722670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1724891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Logistické zajištění tělesné výchovy a sportu v resortu MO</a:t>
            </a: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dirty="0"/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504209"/>
            <a:ext cx="9601200" cy="3581400"/>
          </a:xfrm>
        </p:spPr>
        <p:txBody>
          <a:bodyPr>
            <a:normAutofit/>
          </a:bodyPr>
          <a:lstStyle/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logistické zajištění;</a:t>
            </a:r>
          </a:p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UVZ;</a:t>
            </a:r>
          </a:p>
          <a:p>
            <a:r>
              <a:rPr lang="cs-CZ" altLang="cs-CZ" dirty="0">
                <a:solidFill>
                  <a:srgbClr val="1D2125"/>
                </a:solidFill>
                <a:latin typeface="-apple-system"/>
              </a:rPr>
              <a:t>Velitel;</a:t>
            </a:r>
          </a:p>
          <a:p>
            <a:r>
              <a:rPr lang="cs-CZ" altLang="cs-CZ" dirty="0">
                <a:solidFill>
                  <a:srgbClr val="1D2125"/>
                </a:solidFill>
                <a:latin typeface="-apple-system"/>
              </a:rPr>
              <a:t>S-4, NS-4, S-7, NS-7, S3, NS-3;</a:t>
            </a:r>
          </a:p>
          <a:p>
            <a:r>
              <a:rPr lang="cs-CZ" altLang="cs-CZ" dirty="0">
                <a:solidFill>
                  <a:srgbClr val="1D2125"/>
                </a:solidFill>
                <a:latin typeface="-apple-system"/>
              </a:rPr>
              <a:t>důstojník skupiny bojové přípravy;</a:t>
            </a:r>
          </a:p>
          <a:p>
            <a:r>
              <a:rPr lang="cs-CZ" altLang="cs-CZ" dirty="0">
                <a:solidFill>
                  <a:srgbClr val="1D2125"/>
                </a:solidFill>
                <a:latin typeface="-apple-system"/>
              </a:rPr>
              <a:t>správce UVZ;</a:t>
            </a:r>
          </a:p>
          <a:p>
            <a:r>
              <a:rPr lang="cs-CZ" altLang="cs-CZ" dirty="0">
                <a:solidFill>
                  <a:srgbClr val="1D2125"/>
                </a:solidFill>
                <a:latin typeface="-apple-system"/>
              </a:rPr>
              <a:t>výkonný praporčík jednoty;</a:t>
            </a:r>
          </a:p>
          <a:p>
            <a:r>
              <a:rPr lang="cs-CZ" altLang="cs-CZ" dirty="0">
                <a:solidFill>
                  <a:srgbClr val="1D2125"/>
                </a:solidFill>
                <a:latin typeface="-apple-system"/>
              </a:rPr>
              <a:t>skladník.</a:t>
            </a:r>
          </a:p>
          <a:p>
            <a:endParaRPr lang="cs-CZ" altLang="cs-CZ" sz="1600" dirty="0"/>
          </a:p>
        </p:txBody>
      </p:sp>
    </p:spTree>
    <p:extLst>
      <p:ext uri="{BB962C8B-B14F-4D97-AF65-F5344CB8AC3E}">
        <p14:creationId xmlns:p14="http://schemas.microsoft.com/office/powerpoint/2010/main" val="30489518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1917"/>
            <a:ext cx="9601200" cy="4640283"/>
          </a:xfrm>
        </p:spPr>
        <p:txBody>
          <a:bodyPr>
            <a:normAutofit/>
          </a:bodyPr>
          <a:lstStyle/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Jak budete postupovat při nakupování tělovýchovného materiálu?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Jaké máme VVP a za jakých okolností tam můžete cvičit?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Co je plán odvelení?</a:t>
            </a:r>
          </a:p>
          <a:p>
            <a:pPr marL="0" indent="0" algn="l">
              <a:buNone/>
            </a:pPr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marL="0" indent="0">
              <a:buNone/>
            </a:pPr>
            <a:endParaRPr lang="cs-CZ" altLang="cs-CZ" dirty="0">
              <a:solidFill>
                <a:srgbClr val="1D2125"/>
              </a:solidFill>
              <a:latin typeface="-apple-system"/>
            </a:endParaRPr>
          </a:p>
          <a:p>
            <a:endParaRPr lang="cs-CZ" dirty="0">
              <a:solidFill>
                <a:srgbClr val="1D2125"/>
              </a:solidFill>
              <a:latin typeface="-apple-system"/>
            </a:endParaRPr>
          </a:p>
          <a:p>
            <a:endParaRPr lang="cs-CZ" dirty="0">
              <a:solidFill>
                <a:srgbClr val="1D2125"/>
              </a:solidFill>
              <a:latin typeface="-apple-system"/>
            </a:endParaRPr>
          </a:p>
          <a:p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0088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1724891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Tělesná příprava létajícího personálu</a:t>
            </a: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dirty="0"/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504209"/>
            <a:ext cx="9601200" cy="3581400"/>
          </a:xfrm>
        </p:spPr>
        <p:txBody>
          <a:bodyPr>
            <a:normAutofit/>
          </a:bodyPr>
          <a:lstStyle/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létající personál;</a:t>
            </a:r>
          </a:p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kinetóza;</a:t>
            </a:r>
          </a:p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specifické činnosti a cvičení.</a:t>
            </a:r>
            <a:endParaRPr lang="cs-CZ" altLang="cs-CZ" sz="1600" dirty="0"/>
          </a:p>
        </p:txBody>
      </p:sp>
    </p:spTree>
    <p:extLst>
      <p:ext uri="{BB962C8B-B14F-4D97-AF65-F5344CB8AC3E}">
        <p14:creationId xmlns:p14="http://schemas.microsoft.com/office/powerpoint/2010/main" val="87955182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1917"/>
            <a:ext cx="9601200" cy="4640283"/>
          </a:xfrm>
        </p:spPr>
        <p:txBody>
          <a:bodyPr>
            <a:normAutofit/>
          </a:bodyPr>
          <a:lstStyle/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Kdo je létající personál?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Co je vhodné zařadit do profesního přezkoušení létajícího personálu?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Co to jsou třídní zkoušky pro létající personál?</a:t>
            </a:r>
          </a:p>
          <a:p>
            <a:pPr marL="0" indent="0" algn="l">
              <a:buNone/>
            </a:pPr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marL="0" indent="0">
              <a:buNone/>
            </a:pPr>
            <a:endParaRPr lang="cs-CZ" altLang="cs-CZ" dirty="0">
              <a:solidFill>
                <a:srgbClr val="1D2125"/>
              </a:solidFill>
              <a:latin typeface="-apple-system"/>
            </a:endParaRPr>
          </a:p>
          <a:p>
            <a:endParaRPr lang="cs-CZ" dirty="0">
              <a:solidFill>
                <a:srgbClr val="1D2125"/>
              </a:solidFill>
              <a:latin typeface="-apple-system"/>
            </a:endParaRPr>
          </a:p>
          <a:p>
            <a:endParaRPr lang="cs-CZ" dirty="0">
              <a:solidFill>
                <a:srgbClr val="1D2125"/>
              </a:solidFill>
              <a:latin typeface="-apple-system"/>
            </a:endParaRPr>
          </a:p>
          <a:p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567827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1724891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Tělovýchovné vzdělávání v zahraničních armádách; Tělesná výchova a sport v zahraničních armádách; Testování tělesné výkonnosti v zahraničních armádách </a:t>
            </a: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dirty="0"/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967347"/>
            <a:ext cx="9601200" cy="3581400"/>
          </a:xfrm>
        </p:spPr>
        <p:txBody>
          <a:bodyPr>
            <a:normAutofit/>
          </a:bodyPr>
          <a:lstStyle/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vzdělávání, zahraniční armády;</a:t>
            </a:r>
          </a:p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systém tělesné výchovy;</a:t>
            </a:r>
          </a:p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 testování.</a:t>
            </a:r>
            <a:br>
              <a:rPr lang="cs-CZ" dirty="0"/>
            </a:br>
            <a:endParaRPr lang="cs-CZ" altLang="cs-CZ" sz="1600" dirty="0"/>
          </a:p>
        </p:txBody>
      </p:sp>
    </p:spTree>
    <p:extLst>
      <p:ext uri="{BB962C8B-B14F-4D97-AF65-F5344CB8AC3E}">
        <p14:creationId xmlns:p14="http://schemas.microsoft.com/office/powerpoint/2010/main" val="275096698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1917"/>
            <a:ext cx="9601200" cy="4640283"/>
          </a:xfrm>
        </p:spPr>
        <p:txBody>
          <a:bodyPr>
            <a:normAutofit/>
          </a:bodyPr>
          <a:lstStyle/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Charakterizuj TV vzdělání v zahraničních armádách.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Jaké jsou hlavní klady a zápory TV vzdělávání v zahraničních armádách?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Srovnej TV vzdělávání v AČR a v zahraničních armádách.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Jaké jsou cíle, úkoly, funkce a prvky systému služební tělesné výchovy?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Co mají systémy zahraničních armád rozdílné a co naopak společné se systémem </a:t>
            </a:r>
            <a:r>
              <a:rPr lang="cs-CZ" b="0" i="0" u="none" strike="noStrike" dirty="0" err="1">
                <a:solidFill>
                  <a:srgbClr val="1D2125"/>
                </a:solidFill>
                <a:effectLst/>
                <a:latin typeface="-apple-system"/>
              </a:rPr>
              <a:t>Tv</a:t>
            </a:r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 a S AČR?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Mělo by se v našem systému na základě srovnání s ostatními něco měnit? Uveďte příklady. 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Co znamená testování tělesné výkonnosti?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K čemu slouží testování tělesné výkonnosti?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Charakterizuj testy pro vstup do armády, uveď příklady.</a:t>
            </a: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marL="0" indent="0" algn="l">
              <a:buNone/>
            </a:pPr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marL="0" indent="0">
              <a:buNone/>
            </a:pPr>
            <a:endParaRPr lang="cs-CZ" altLang="cs-CZ" dirty="0">
              <a:solidFill>
                <a:srgbClr val="1D2125"/>
              </a:solidFill>
              <a:latin typeface="-apple-system"/>
            </a:endParaRPr>
          </a:p>
          <a:p>
            <a:endParaRPr lang="cs-CZ" dirty="0">
              <a:solidFill>
                <a:srgbClr val="1D2125"/>
              </a:solidFill>
              <a:latin typeface="-apple-system"/>
            </a:endParaRPr>
          </a:p>
          <a:p>
            <a:endParaRPr lang="cs-CZ" dirty="0">
              <a:solidFill>
                <a:srgbClr val="1D2125"/>
              </a:solidFill>
              <a:latin typeface="-apple-system"/>
            </a:endParaRPr>
          </a:p>
          <a:p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840981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1724891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Testování, výběr a hodnocení vojáků v ZTP resortu MO </a:t>
            </a: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dirty="0"/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967347"/>
            <a:ext cx="9601200" cy="3581400"/>
          </a:xfrm>
        </p:spPr>
        <p:txBody>
          <a:bodyPr>
            <a:normAutofit/>
          </a:bodyPr>
          <a:lstStyle/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hodnocení;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základní tělesná příprava.</a:t>
            </a:r>
            <a:br>
              <a:rPr lang="cs-CZ" dirty="0"/>
            </a:br>
            <a:endParaRPr lang="cs-CZ" altLang="cs-CZ" sz="1600" dirty="0"/>
          </a:p>
        </p:txBody>
      </p:sp>
    </p:spTree>
    <p:extLst>
      <p:ext uri="{BB962C8B-B14F-4D97-AF65-F5344CB8AC3E}">
        <p14:creationId xmlns:p14="http://schemas.microsoft.com/office/powerpoint/2010/main" val="228870010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1917"/>
            <a:ext cx="9601200" cy="4640283"/>
          </a:xfrm>
        </p:spPr>
        <p:txBody>
          <a:bodyPr>
            <a:normAutofit/>
          </a:bodyPr>
          <a:lstStyle/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Co je ZTP a proč je důležitá?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Jaký je stav tělesné zdatnosti české mladé populace a jaké to může mít důsledky pro doplňování armády?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Jaké jsou možnosti doplňování AČR?</a:t>
            </a:r>
          </a:p>
          <a:p>
            <a:pPr algn="l"/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Vyjmenuj a vysvětli základní legislativní rámec pro výroční přezkoušení.</a:t>
            </a:r>
          </a:p>
          <a:p>
            <a:pPr marL="0" indent="0" algn="l">
              <a:buNone/>
            </a:pPr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marL="0" indent="0" algn="l">
              <a:buNone/>
            </a:pPr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marL="0" indent="0">
              <a:buNone/>
            </a:pPr>
            <a:endParaRPr lang="cs-CZ" altLang="cs-CZ" dirty="0">
              <a:solidFill>
                <a:srgbClr val="1D2125"/>
              </a:solidFill>
              <a:latin typeface="-apple-system"/>
            </a:endParaRPr>
          </a:p>
          <a:p>
            <a:endParaRPr lang="cs-CZ" dirty="0">
              <a:solidFill>
                <a:srgbClr val="1D2125"/>
              </a:solidFill>
              <a:latin typeface="-apple-system"/>
            </a:endParaRPr>
          </a:p>
          <a:p>
            <a:endParaRPr lang="cs-CZ" dirty="0">
              <a:solidFill>
                <a:srgbClr val="1D2125"/>
              </a:solidFill>
              <a:latin typeface="-apple-system"/>
            </a:endParaRPr>
          </a:p>
          <a:p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algn="l"/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726347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087088"/>
            <a:ext cx="9601200" cy="1485900"/>
          </a:xfrm>
        </p:spPr>
        <p:txBody>
          <a:bodyPr/>
          <a:lstStyle/>
          <a:p>
            <a:pPr algn="ctr"/>
            <a:r>
              <a:rPr lang="cs-CZ" dirty="0"/>
              <a:t>DOTAZY?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71700"/>
            <a:ext cx="9601200" cy="3581400"/>
          </a:xfrm>
        </p:spPr>
        <p:txBody>
          <a:bodyPr/>
          <a:lstStyle/>
          <a:p>
            <a:pPr marL="0" indent="0" algn="l">
              <a:buNone/>
            </a:pPr>
            <a:endParaRPr lang="cs-CZ" b="0" i="0" u="none" strike="noStrike" dirty="0">
              <a:solidFill>
                <a:srgbClr val="1D2125"/>
              </a:solidFill>
              <a:effectLst/>
              <a:latin typeface="-apple-system"/>
            </a:endParaRPr>
          </a:p>
          <a:p>
            <a:pPr marL="0" indent="0">
              <a:buNone/>
            </a:pPr>
            <a:r>
              <a:rPr lang="cs-CZ" dirty="0">
                <a:solidFill>
                  <a:srgbClr val="1D2125"/>
                </a:solidFill>
                <a:latin typeface="-apple-system"/>
              </a:rPr>
              <a:t>  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7295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Základní tělesná příprava</a:t>
            </a: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71700"/>
            <a:ext cx="9601200" cy="3581400"/>
          </a:xfrm>
        </p:spPr>
        <p:txBody>
          <a:bodyPr>
            <a:normAutofit lnSpcReduction="10000"/>
          </a:bodyPr>
          <a:lstStyle/>
          <a:p>
            <a:r>
              <a:rPr lang="cs-CZ" altLang="cs-CZ" dirty="0"/>
              <a:t>brigáda, pluk, prapor, štáb, jednotky;</a:t>
            </a:r>
          </a:p>
          <a:p>
            <a:r>
              <a:rPr lang="cs-CZ" altLang="cs-CZ" dirty="0"/>
              <a:t>tělesná příprava;</a:t>
            </a:r>
          </a:p>
          <a:p>
            <a:r>
              <a:rPr lang="cs-CZ" altLang="cs-CZ" dirty="0"/>
              <a:t>programy přípravy;</a:t>
            </a:r>
          </a:p>
          <a:p>
            <a:r>
              <a:rPr lang="cs-CZ" altLang="cs-CZ" dirty="0"/>
              <a:t>tělesná zdatnost;</a:t>
            </a:r>
          </a:p>
          <a:p>
            <a:pPr>
              <a:lnSpc>
                <a:spcPct val="104000"/>
              </a:lnSpc>
            </a:pPr>
            <a:r>
              <a:rPr lang="cs-CZ" altLang="cs-CZ" dirty="0"/>
              <a:t>formy výcviku;</a:t>
            </a:r>
          </a:p>
          <a:p>
            <a:pPr>
              <a:lnSpc>
                <a:spcPct val="104000"/>
              </a:lnSpc>
            </a:pPr>
            <a:r>
              <a:rPr lang="cs-CZ" altLang="cs-CZ" dirty="0"/>
              <a:t>tělesná příprava;</a:t>
            </a:r>
          </a:p>
          <a:p>
            <a:pPr>
              <a:lnSpc>
                <a:spcPct val="104000"/>
              </a:lnSpc>
            </a:pPr>
            <a:r>
              <a:rPr lang="cs-CZ" altLang="cs-CZ" dirty="0"/>
              <a:t> programy přípravy;</a:t>
            </a:r>
          </a:p>
          <a:p>
            <a:pPr>
              <a:lnSpc>
                <a:spcPct val="104000"/>
              </a:lnSpc>
            </a:pPr>
            <a:r>
              <a:rPr lang="cs-CZ" altLang="cs-CZ" dirty="0"/>
              <a:t>tělesná zdatnost. </a:t>
            </a:r>
          </a:p>
          <a:p>
            <a:endParaRPr lang="cs-CZ" altLang="cs-CZ" sz="16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6219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1917"/>
            <a:ext cx="9601200" cy="4640283"/>
          </a:xfrm>
        </p:spPr>
        <p:txBody>
          <a:bodyPr>
            <a:normAutofit fontScale="92500" lnSpcReduction="20000"/>
          </a:bodyPr>
          <a:lstStyle/>
          <a:p>
            <a:r>
              <a:rPr lang="cs-CZ" altLang="cs-CZ" dirty="0"/>
              <a:t>Jaký je rozdíl mezi plukem a praporem?</a:t>
            </a:r>
          </a:p>
          <a:p>
            <a:r>
              <a:rPr lang="cs-CZ" altLang="cs-CZ" dirty="0"/>
              <a:t>Na kterém nejnižším stupni je tabulkové místo TV pracovníka?</a:t>
            </a:r>
          </a:p>
          <a:p>
            <a:r>
              <a:rPr lang="cs-CZ" altLang="cs-CZ" dirty="0"/>
              <a:t>Jaký je rozdíl mezi velení a štábem u praporu?</a:t>
            </a:r>
          </a:p>
          <a:p>
            <a:r>
              <a:rPr lang="cs-CZ" altLang="cs-CZ" dirty="0"/>
              <a:t>Kdo je zodpovědný za tělesnou zdatnost u jednotky nebo útvaru?</a:t>
            </a:r>
          </a:p>
          <a:p>
            <a:r>
              <a:rPr lang="cs-CZ" altLang="cs-CZ" dirty="0"/>
              <a:t>Podle jakého zákona jsou VZP zodpovědní za svoji fyzickou zdatnost?</a:t>
            </a:r>
          </a:p>
          <a:p>
            <a:r>
              <a:rPr lang="cs-CZ" altLang="cs-CZ" dirty="0"/>
              <a:t>Podle jakého dokumentu je plánován výcvik u jednotek?</a:t>
            </a:r>
          </a:p>
          <a:p>
            <a:r>
              <a:rPr lang="cs-CZ" altLang="cs-CZ" sz="2100" dirty="0"/>
              <a:t>Kolik hodin týdně a v kolika dnech se minimálně plánuje tělesná příprava?</a:t>
            </a:r>
          </a:p>
          <a:p>
            <a:r>
              <a:rPr lang="cs-CZ" altLang="cs-CZ" sz="2100" dirty="0"/>
              <a:t>Jaké jsou základní formy výcviku v tělesné přípravě?</a:t>
            </a:r>
          </a:p>
          <a:p>
            <a:r>
              <a:rPr lang="cs-CZ" altLang="cs-CZ" sz="2100" dirty="0"/>
              <a:t>Vyjmenuj tělovýchovné pracovníky, kteří zabezpečují tělesnou přípravu.</a:t>
            </a:r>
          </a:p>
          <a:p>
            <a:endParaRPr lang="cs-CZ" altLang="cs-CZ" dirty="0"/>
          </a:p>
          <a:p>
            <a:endParaRPr lang="cs-CZ" altLang="cs-CZ" dirty="0"/>
          </a:p>
          <a:p>
            <a:pPr marL="0" indent="0" algn="l">
              <a:buNone/>
            </a:pPr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  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0631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Zařazení služební TV do struktury a systému MO</a:t>
            </a: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71700"/>
            <a:ext cx="9601200" cy="3581400"/>
          </a:xfrm>
        </p:spPr>
        <p:txBody>
          <a:bodyPr>
            <a:normAutofit/>
          </a:bodyPr>
          <a:lstStyle/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Ozbrojené síly;</a:t>
            </a:r>
          </a:p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Ministerstvo obrany;</a:t>
            </a:r>
          </a:p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Generální štáb.</a:t>
            </a:r>
            <a:endParaRPr lang="cs-CZ" altLang="cs-CZ" sz="16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20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1917"/>
            <a:ext cx="9601200" cy="464028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cs-CZ" altLang="cs-CZ" sz="2000" dirty="0">
                <a:latin typeface="Arial" panose="020B0604020202020204" pitchFamily="34" charset="0"/>
              </a:rPr>
              <a:t>Definujte ozbrojené síly, z čeho se skládají?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000" dirty="0">
                <a:latin typeface="Arial" panose="020B0604020202020204" pitchFamily="34" charset="0"/>
              </a:rPr>
              <a:t>Jaké jsou úkoly ozbrojených sil?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000" dirty="0">
                <a:latin typeface="Arial" panose="020B0604020202020204" pitchFamily="34" charset="0"/>
              </a:rPr>
              <a:t>Charakterizujte generální štáb, jaké má hlavní úkoly?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000" dirty="0">
                <a:latin typeface="Arial" panose="020B0604020202020204" pitchFamily="34" charset="0"/>
              </a:rPr>
              <a:t>Jaké jsou vzdělávací instituce a jaké je jejich zařazení v rámci struktury MO?</a:t>
            </a:r>
          </a:p>
          <a:p>
            <a:pPr marL="0" indent="0" algn="l">
              <a:buNone/>
            </a:pPr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  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1301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53FB29-1BFD-6841-A0C1-745EDEE6E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  <a:t>Speciální tělesná příprava v AČR</a:t>
            </a: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sz="4000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br>
              <a:rPr lang="cs-CZ" b="1" i="0" u="none" strike="noStrike" dirty="0">
                <a:solidFill>
                  <a:srgbClr val="1D2125"/>
                </a:solidFill>
                <a:effectLst/>
                <a:latin typeface="-apple-system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3CDA0-C99D-664D-B09F-B200869F1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71700"/>
            <a:ext cx="9601200" cy="3581400"/>
          </a:xfrm>
        </p:spPr>
        <p:txBody>
          <a:bodyPr>
            <a:normAutofit/>
          </a:bodyPr>
          <a:lstStyle/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výcvik ve speciální tělesné přípravě AČR;</a:t>
            </a:r>
          </a:p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historie výcviku ve speciální tělesné přípravě AČR;</a:t>
            </a:r>
          </a:p>
          <a:p>
            <a:r>
              <a:rPr lang="cs-CZ" b="0" i="0" u="none" strike="noStrike" dirty="0">
                <a:solidFill>
                  <a:srgbClr val="1D2125"/>
                </a:solidFill>
                <a:effectLst/>
                <a:latin typeface="-apple-system"/>
              </a:rPr>
              <a:t>složení STP.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0740940"/>
      </p:ext>
    </p:extLst>
  </p:cSld>
  <p:clrMapOvr>
    <a:masterClrMapping/>
  </p:clrMapOvr>
</p:sld>
</file>

<file path=ppt/theme/theme1.xml><?xml version="1.0" encoding="utf-8"?>
<a:theme xmlns:a="http://schemas.openxmlformats.org/drawingml/2006/main" name="Oříznutí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Oříznutí</Template>
  <TotalTime>4643</TotalTime>
  <Words>2323</Words>
  <Application>Microsoft Macintosh PowerPoint</Application>
  <PresentationFormat>Širokoúhlá obrazovka</PresentationFormat>
  <Paragraphs>373</Paragraphs>
  <Slides>49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49</vt:i4>
      </vt:variant>
    </vt:vector>
  </HeadingPairs>
  <TitlesOfParts>
    <vt:vector size="53" baseType="lpstr">
      <vt:lpstr>-apple-system</vt:lpstr>
      <vt:lpstr>Arial</vt:lpstr>
      <vt:lpstr>Franklin Gothic Book</vt:lpstr>
      <vt:lpstr>Oříznutí</vt:lpstr>
      <vt:lpstr>Souhrn učiva k SMZZK - 1 (1)</vt:lpstr>
      <vt:lpstr>Cíl a průběh</vt:lpstr>
      <vt:lpstr>Systém, organizace a řízení v resortu MO   </vt:lpstr>
      <vt:lpstr>Otázky</vt:lpstr>
      <vt:lpstr>Základní tělesná příprava   </vt:lpstr>
      <vt:lpstr>Otázky</vt:lpstr>
      <vt:lpstr>Zařazení služební TV do struktury a systému MO    </vt:lpstr>
      <vt:lpstr>Otázky</vt:lpstr>
      <vt:lpstr>Speciální tělesná příprava v AČR     </vt:lpstr>
      <vt:lpstr>Otázky</vt:lpstr>
      <vt:lpstr>Výběrová tělesná výchova      </vt:lpstr>
      <vt:lpstr>Otázky</vt:lpstr>
      <vt:lpstr>Vojenské víceboje        </vt:lpstr>
      <vt:lpstr>Otázky</vt:lpstr>
      <vt:lpstr>Finanční náležitosti VZP a Finanční zabezpečení služební tělesné výchovy v resortu MO        </vt:lpstr>
      <vt:lpstr>Otázky</vt:lpstr>
      <vt:lpstr>Armádní tělovýchova v historii lidstva; Armádní tělovýchova od 20. století do současnosti; ASC Dukla            </vt:lpstr>
      <vt:lpstr>Otázky</vt:lpstr>
      <vt:lpstr>Vojensko-odborná příprava             </vt:lpstr>
      <vt:lpstr>Otázky</vt:lpstr>
      <vt:lpstr>Kontrolní činnost tělovýchovného procesu v resortu MO              </vt:lpstr>
      <vt:lpstr>Otázky</vt:lpstr>
      <vt:lpstr>Administrativa tělovýchovného pracovníka v resortu MO               </vt:lpstr>
      <vt:lpstr>Otázky</vt:lpstr>
      <vt:lpstr>Předpisy pro služební tělesnou výchovu v zahraničních armádách                </vt:lpstr>
      <vt:lpstr>Otázky</vt:lpstr>
      <vt:lpstr>Pooling &amp; Sharing Mountain Training Initiative                 </vt:lpstr>
      <vt:lpstr>Otázky</vt:lpstr>
      <vt:lpstr>CISM - International Military Sports Council                  </vt:lpstr>
      <vt:lpstr>Otázky</vt:lpstr>
      <vt:lpstr>Výroční přezkoušení z TV v resortu MO                 </vt:lpstr>
      <vt:lpstr>Otázky</vt:lpstr>
      <vt:lpstr>Profesní přezkoušení z TV v resortu MO                  </vt:lpstr>
      <vt:lpstr>Otázky</vt:lpstr>
      <vt:lpstr>Plánování v resortu MO;  Plánovací proces ve Služební tělesné výchově                    </vt:lpstr>
      <vt:lpstr>Otázky</vt:lpstr>
      <vt:lpstr>Ochrana utajovaných informací a obecná administrativa příslušníka resortu MO                  </vt:lpstr>
      <vt:lpstr>Otázky</vt:lpstr>
      <vt:lpstr>Metodické zabezpečení tělovýchovného procesu v resortu MO                    </vt:lpstr>
      <vt:lpstr>Otázky</vt:lpstr>
      <vt:lpstr>Logistické zajištění tělesné výchovy a sportu v resortu MO                   </vt:lpstr>
      <vt:lpstr>Otázky</vt:lpstr>
      <vt:lpstr>Tělesná příprava létajícího personálu                   </vt:lpstr>
      <vt:lpstr>Otázky</vt:lpstr>
      <vt:lpstr>Tělovýchovné vzdělávání v zahraničních armádách; Tělesná výchova a sport v zahraničních armádách; Testování tělesné výkonnosti v zahraničních armádách                       </vt:lpstr>
      <vt:lpstr>Otázky</vt:lpstr>
      <vt:lpstr>Testování, výběr a hodnocení vojáků v ZTP resortu MO                        </vt:lpstr>
      <vt:lpstr>Otázky</vt:lpstr>
      <vt:lpstr>DOTAZY?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Správa zdrojů odborné literatury  (vyhledávání studií)</dc:title>
  <dc:creator>Jan Maleček</dc:creator>
  <cp:lastModifiedBy>Vladan Oláh</cp:lastModifiedBy>
  <cp:revision>14</cp:revision>
  <dcterms:created xsi:type="dcterms:W3CDTF">2021-12-28T14:12:37Z</dcterms:created>
  <dcterms:modified xsi:type="dcterms:W3CDTF">2022-10-25T11:38:38Z</dcterms:modified>
</cp:coreProperties>
</file>