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CD7B32-C220-EC59-6AD8-0154470A1B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1CABE84-DFDA-7004-2B10-589D8763D3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57B493-E5F0-8BA8-629A-AA4581B7D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0AFE26-2E8C-BACA-96F3-155366CE1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27466A-4DC6-8271-547F-80C72296D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86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3EC3D2-A143-7C08-C7C8-4E5B844AE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7630ABC-C5BC-F316-8597-422B1A182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E89429-EDBD-9F52-FE5B-1D4EE25C7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140CED-C213-193E-82A7-F65262D89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F1AE5C-2EA0-5A84-A215-B8747DE39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893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EA1B1D4-D689-69E5-BAD3-52196AA8D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1B50347-FA82-63B4-3CF1-1C2119B53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8172935-BE4C-E849-3992-6B3488990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98EE32-D1D5-B787-79B6-975647F17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BA454D3-720A-6B61-0058-359F52119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95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1520FD-0EDD-3A16-8895-C4F89E52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3FE73E-EA31-426D-13A7-C92251455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1D8EFE-5CFC-8D01-DD19-1EB50BA64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037D22-C954-D398-D5A7-211E8495B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CCA28C-CD36-20BC-EF82-195816D9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56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6F8B8-4CCC-5500-B710-B71D924DA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3F3D185-5FD0-0F17-2731-F5C7C5DDB5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118007-94E2-6A6E-8EF1-BBBB031D3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006A57E-ACF5-208D-A193-773EC444E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A1443-E3CC-2CE1-B3E6-6700F1DD0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5021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0AA615-1F31-8616-4435-50CB4555F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1379CE-F8C6-BBBC-E9DA-B2F94B4A43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6762440-3D1D-EFD7-33A3-E1FDB6D2E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BDA884D-1A85-8D6E-EC05-14A398988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D14515F-6B6D-1356-1158-A16E6DAA4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8E212F3-FD23-31E7-FE2C-CA62075B7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762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F0E464-C57E-7059-764E-B428F2B04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0F3F392-90A1-46D6-D5EB-0C9498199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BD3C94E-F149-FA57-C9B7-2C9DAC0A3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2C01DEE-10C3-68A3-7497-5CDC9FE066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9C0765E-E53E-2A4E-1CD3-6BD983B052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204EB6D-7720-CEF5-CDF8-CB01501B7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835B3CF-969A-AA18-DC05-4C3B2D77C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00600C7-C3A9-535B-AAEB-C6CB429FA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845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C8E33E-C725-64D1-08DC-B6D3F7219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E7512E9-06C8-0341-6656-65876A659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6F3B746-1DFA-8190-714F-E6011A841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90511B0-E4D5-7D4F-E6AE-26EE1F0B7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556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CB74EB0-C96B-9E59-C65A-D9B100C46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4D80DD9-97AA-0C69-1D6C-B58D25A5A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22EDB0A-C561-660D-5EBD-118850FC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97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8F8F2D-74CE-2939-66E4-B98CB78D7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5DDC57-BD70-6D0C-1C73-778A1E90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9CC74BD-850B-BAE6-0E89-F51F3BB925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C12477-D85E-16EB-1C78-5E0C9DDAC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363D434-EAC1-3748-BBE5-BD7ECD6B0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5A95ED9-D219-BA80-6576-BF2D925B1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429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A1DBD3-55D3-AF4E-CCAD-D3504611D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1F59D96-A5A4-0BC1-18ED-FB87F7E40B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41082D1-C2FE-B0EE-484A-8DE9FCBA0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18B06FB-D67F-5213-4E97-82467A006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2B275A-5E8C-7C9A-1E44-2E05F1355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CCC69C3-FB04-5905-46A2-DFAA6C234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690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408C91F-E34D-A041-B5FE-84606A444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81034A6-900C-4405-D8ED-3DB0E4319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484D01-43A3-B2B8-2DC0-0A7E202F9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C66B5-32AB-4101-A42F-FE0485144840}" type="datetimeFigureOut">
              <a:rPr lang="cs-CZ" smtClean="0"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A5F104-B9F4-112C-408A-7FCE01DBF2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9B8792-D0AF-B3F0-015A-C3EAF697D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36196-6813-4881-90E0-E4C048BB33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1164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983F4-6E81-7793-ECC5-2A4C867A54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Мода и стиль как отражение личности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3386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D7C21981-8BAF-52C5-4480-E495C4BC865C}"/>
              </a:ext>
            </a:extLst>
          </p:cNvPr>
          <p:cNvSpPr txBox="1"/>
          <p:nvPr/>
        </p:nvSpPr>
        <p:spPr>
          <a:xfrm>
            <a:off x="227213" y="226579"/>
            <a:ext cx="8656321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000" dirty="0"/>
              <a:t>	Для многих людей одежда — это не просто необходимость, а способ самовыражения. Стиль </a:t>
            </a:r>
            <a:r>
              <a:rPr lang="ru-RU" sz="2000" dirty="0">
                <a:solidFill>
                  <a:srgbClr val="FF0000"/>
                </a:solidFill>
              </a:rPr>
              <a:t>может рассказать </a:t>
            </a:r>
            <a:r>
              <a:rPr lang="ru-RU" sz="2000" dirty="0"/>
              <a:t>о человеке </a:t>
            </a:r>
            <a:r>
              <a:rPr lang="ru-RU" sz="2000" dirty="0">
                <a:solidFill>
                  <a:srgbClr val="00B0F0"/>
                </a:solidFill>
              </a:rPr>
              <a:t>больше</a:t>
            </a:r>
            <a:r>
              <a:rPr lang="ru-RU" sz="2000" dirty="0"/>
              <a:t>, чем его слова: он </a:t>
            </a:r>
            <a:r>
              <a:rPr lang="ru-RU" sz="2000" dirty="0">
                <a:solidFill>
                  <a:srgbClr val="FF0000"/>
                </a:solidFill>
              </a:rPr>
              <a:t>передаёт</a:t>
            </a:r>
            <a:r>
              <a:rPr lang="ru-RU" sz="2000" dirty="0"/>
              <a:t> ценности, вкусы и даже настроение. Одни </a:t>
            </a:r>
            <a:r>
              <a:rPr lang="ru-RU" sz="2000" dirty="0">
                <a:solidFill>
                  <a:srgbClr val="FF0000"/>
                </a:solidFill>
              </a:rPr>
              <a:t>предпочитают следовать</a:t>
            </a:r>
            <a:r>
              <a:rPr lang="ru-RU" sz="2000" dirty="0"/>
              <a:t> последним тенденциям, </a:t>
            </a:r>
            <a:r>
              <a:rPr lang="ru-RU" sz="2000" dirty="0">
                <a:solidFill>
                  <a:srgbClr val="FF0000"/>
                </a:solidFill>
              </a:rPr>
              <a:t>видя</a:t>
            </a:r>
            <a:r>
              <a:rPr lang="ru-RU" sz="2000" dirty="0"/>
              <a:t> в моде универсальный язык современности. Другие </a:t>
            </a:r>
            <a:r>
              <a:rPr lang="ru-RU" sz="2000" dirty="0">
                <a:solidFill>
                  <a:srgbClr val="00B0F0"/>
                </a:solidFill>
              </a:rPr>
              <a:t>сознательно</a:t>
            </a:r>
            <a:r>
              <a:rPr lang="ru-RU" sz="2000" dirty="0"/>
              <a:t> </a:t>
            </a:r>
            <a:r>
              <a:rPr lang="ru-RU" sz="2000" dirty="0">
                <a:solidFill>
                  <a:srgbClr val="FF0000"/>
                </a:solidFill>
              </a:rPr>
              <a:t>выбирают</a:t>
            </a:r>
            <a:r>
              <a:rPr lang="ru-RU" sz="2000" dirty="0"/>
              <a:t> индивидуальный стиль, </a:t>
            </a:r>
            <a:r>
              <a:rPr lang="ru-RU" sz="2000" dirty="0">
                <a:solidFill>
                  <a:srgbClr val="FF0000"/>
                </a:solidFill>
              </a:rPr>
              <a:t>подчеркивая</a:t>
            </a:r>
            <a:r>
              <a:rPr lang="ru-RU" sz="2000" dirty="0"/>
              <a:t> независимость от массовой культуры.</a:t>
            </a:r>
          </a:p>
          <a:p>
            <a:pPr algn="just">
              <a:buNone/>
            </a:pPr>
            <a:r>
              <a:rPr lang="ru-RU" sz="2000" dirty="0"/>
              <a:t>	Интересно, что в разные эпохи мода </a:t>
            </a:r>
            <a:r>
              <a:rPr lang="ru-RU" sz="2000" dirty="0">
                <a:solidFill>
                  <a:srgbClr val="FF0000"/>
                </a:solidFill>
              </a:rPr>
              <a:t>выполняла</a:t>
            </a:r>
            <a:r>
              <a:rPr lang="ru-RU" sz="2000" dirty="0"/>
              <a:t> разные социальные функции: от демонстрации статуса и богатства до выражения принадлежности к определённой субкультуре. Сегодня же она сочетает в себе элементы глобализации и личной свободы.</a:t>
            </a:r>
          </a:p>
          <a:p>
            <a:pPr algn="just">
              <a:buNone/>
            </a:pPr>
            <a:r>
              <a:rPr lang="ru-RU" sz="2000" dirty="0"/>
              <a:t>	Однако некоторые исследователи отмечают, что современное общество постепенно </a:t>
            </a:r>
            <a:r>
              <a:rPr lang="ru-RU" sz="2000" dirty="0">
                <a:solidFill>
                  <a:srgbClr val="00B0F0"/>
                </a:solidFill>
              </a:rPr>
              <a:t>теряет</a:t>
            </a:r>
            <a:r>
              <a:rPr lang="ru-RU" sz="2000" dirty="0"/>
              <a:t> чувство уместности. Всё </a:t>
            </a:r>
            <a:r>
              <a:rPr lang="ru-RU" sz="2000" dirty="0">
                <a:solidFill>
                  <a:srgbClr val="00B0F0"/>
                </a:solidFill>
              </a:rPr>
              <a:t>чаще</a:t>
            </a:r>
            <a:r>
              <a:rPr lang="ru-RU" sz="2000" dirty="0"/>
              <a:t> можно встретить людей, которые приходят на экзамен в пижаме или надевают откровенное вечернее платье на похороны. Подобные случаи вызывают вопросы: это радикальная форма самовыражения или банальное </a:t>
            </a:r>
            <a:r>
              <a:rPr lang="ru-RU" sz="2000" dirty="0">
                <a:solidFill>
                  <a:srgbClr val="00B0F0"/>
                </a:solidFill>
              </a:rPr>
              <a:t>отсутствие</a:t>
            </a:r>
            <a:r>
              <a:rPr lang="ru-RU" sz="2000" dirty="0"/>
              <a:t> вкуса и уважения к социальным нормам?</a:t>
            </a:r>
          </a:p>
          <a:p>
            <a:pPr algn="just">
              <a:buNone/>
            </a:pPr>
            <a:r>
              <a:rPr lang="ru-RU" sz="2000" dirty="0"/>
              <a:t>	В любом случае очевидно, что стиль формируется не только внешними факторами, но и внутренним миром человека. Таким образом, одежда становится своеобразным «визуальным портретом» личности — и одновременно проверкой на умение чувствовать контекст.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7B5077D-426F-06B8-7724-7E7CE790D103}"/>
              </a:ext>
            </a:extLst>
          </p:cNvPr>
          <p:cNvSpPr txBox="1"/>
          <p:nvPr/>
        </p:nvSpPr>
        <p:spPr>
          <a:xfrm>
            <a:off x="9288087" y="365760"/>
            <a:ext cx="25658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Замените </a:t>
            </a:r>
            <a:r>
              <a:rPr lang="ru-RU" sz="2000" b="1" dirty="0">
                <a:solidFill>
                  <a:srgbClr val="00B0F0"/>
                </a:solidFill>
              </a:rPr>
              <a:t>выделенные синим слова </a:t>
            </a:r>
            <a:r>
              <a:rPr lang="ru-RU" sz="2000" b="1" dirty="0"/>
              <a:t>антонимами.</a:t>
            </a:r>
          </a:p>
          <a:p>
            <a:endParaRPr lang="ru-RU" sz="2000" b="1" dirty="0"/>
          </a:p>
          <a:p>
            <a:r>
              <a:rPr lang="ru-RU" sz="2000" b="1" dirty="0"/>
              <a:t>Определите все </a:t>
            </a:r>
            <a:r>
              <a:rPr lang="ru-RU" sz="2000" b="1" dirty="0">
                <a:solidFill>
                  <a:srgbClr val="FF0000"/>
                </a:solidFill>
              </a:rPr>
              <a:t>выделенные красным </a:t>
            </a:r>
            <a:r>
              <a:rPr lang="ru-RU" sz="2000" b="1" dirty="0"/>
              <a:t>формы глагола.</a:t>
            </a:r>
          </a:p>
          <a:p>
            <a:endParaRPr lang="ru-RU" sz="2000" b="1" dirty="0"/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449047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8AEC8EB-D8C1-6131-6C02-12F14E6D132C}"/>
              </a:ext>
            </a:extLst>
          </p:cNvPr>
          <p:cNvSpPr txBox="1"/>
          <p:nvPr/>
        </p:nvSpPr>
        <p:spPr>
          <a:xfrm>
            <a:off x="387928" y="76573"/>
            <a:ext cx="11249890" cy="6589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Можно ли назвать моду универсальным языком человечества, или это всего лишь коммерческий инструмент?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Должен ли человек подчиняться социальным нормам в одежде (например, дресс-коду на работе или в университете), или свобода самовыражения важнее? 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Где проходит граница между самовыражением и отсутствием вкуса? Почему современное общество часто игнорирует чувство уместности — это протест против правил или просто лень задумываться о ситуации?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Может ли стиль рассказать о человеке больше, чем его слова? Приведите примеры. Можно ли по стилю одежды «прочитать» внутренний мир человека, или это иллюзия?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 какой степени глобализация убивает индивидуальность в моде, а в какой — помогает человеку быть свободнее? </a:t>
            </a:r>
            <a:r>
              <a:rPr lang="ru-RU" sz="20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Что хуже: слепо следовать моде или полностью её игнорировать?</a:t>
            </a: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Что Вы думаете о быстрой моде?</a:t>
            </a:r>
            <a:endParaRPr lang="ru-RU" sz="20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endParaRPr lang="ru-RU" sz="2000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100" dirty="0">
                <a:solidFill>
                  <a:srgbClr val="00B050"/>
                </a:solidFill>
              </a:rPr>
              <a:t>Я не / согласен </a:t>
            </a:r>
            <a:r>
              <a:rPr lang="ru-RU" sz="2100" b="1" dirty="0">
                <a:solidFill>
                  <a:srgbClr val="00B050"/>
                </a:solidFill>
              </a:rPr>
              <a:t>с кем? / чем?</a:t>
            </a:r>
            <a:r>
              <a:rPr lang="ru-RU" sz="2100" dirty="0">
                <a:solidFill>
                  <a:srgbClr val="00B050"/>
                </a:solidFill>
              </a:rPr>
              <a:t> / этим мнением.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100" dirty="0">
                <a:solidFill>
                  <a:srgbClr val="00B050"/>
                </a:solidFill>
              </a:rPr>
              <a:t>Я хотел бы выдвинуть такую идею… / предложить для обсуждения такую проблему…</a:t>
            </a:r>
            <a:endParaRPr lang="ru-RU" sz="2100" noProof="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450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BD21D91-0350-2E62-1CD6-94ED1F9B7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076" y="-9352"/>
            <a:ext cx="1892531" cy="283879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3EA1BA7-28DA-AE02-70BB-09CBE9631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122" y="0"/>
            <a:ext cx="2012646" cy="282944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A7D80DF4-9F46-4725-7380-9D49CB5BD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8244" y="-9353"/>
            <a:ext cx="2963756" cy="283879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0B65313-81BF-CE5E-ADA8-C7A8D8710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58701"/>
            <a:ext cx="4683183" cy="312212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BEDAF92-4E90-D76E-A1BC-7FDBCD6315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6913"/>
          <a:stretch>
            <a:fillRect/>
          </a:stretch>
        </p:blipFill>
        <p:spPr>
          <a:xfrm>
            <a:off x="6960523" y="3758701"/>
            <a:ext cx="5179175" cy="309929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1D51296-FB72-7860-9E76-4336E6B989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9352"/>
            <a:ext cx="1905000" cy="28575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44330AB-9C55-FC57-785B-0AFAFFB8C00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1694"/>
          <a:stretch>
            <a:fillRect/>
          </a:stretch>
        </p:blipFill>
        <p:spPr>
          <a:xfrm>
            <a:off x="6223513" y="0"/>
            <a:ext cx="2870611" cy="282944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4B0303C-29A8-28B9-A791-946430F02E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7211" y="3758702"/>
            <a:ext cx="2097271" cy="3099300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32A599D4-7AB2-7AAF-421F-CD8B54C3B7CE}"/>
              </a:ext>
            </a:extLst>
          </p:cNvPr>
          <p:cNvSpPr txBox="1"/>
          <p:nvPr/>
        </p:nvSpPr>
        <p:spPr>
          <a:xfrm>
            <a:off x="3031376" y="2948248"/>
            <a:ext cx="5314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 какой ситуации уместна подобная одежда?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3587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9BAFC88-A6F4-FEE8-982D-F53FD14CF853}"/>
              </a:ext>
            </a:extLst>
          </p:cNvPr>
          <p:cNvSpPr txBox="1"/>
          <p:nvPr/>
        </p:nvSpPr>
        <p:spPr>
          <a:xfrm>
            <a:off x="584662" y="548640"/>
            <a:ext cx="11022676" cy="5496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Сложные слова и выражения: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ru-RU" sz="20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Тенденции — общие направления или новые модные линии в культуре, моде или обществе.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Массовая культура — культура, рассчитанная на широкую аудиторию: популярная музыка, мода, кино, социальные тренды.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Субкультура — группа людей внутри общества, у которой есть свои особые ценности, стиль и поведение (например, панки, хип-хоп, готы).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Форма самовыражения — конкретный способ, как человек показывает свою личность (например, поведение, одежда, татуировка, причёска).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Чувство уместности — умение понимать, как вести себя и что надеть в конкретной ситуации.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Отсутствие вкуса — ситуация, когда человек выбирает что-то (одежду, музыку и т. д.), не задумываясь о красоте, гармонии или уместности.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Внутренний мир — всё, что связано с мыслями, чувствами и ценностями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4204560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523</Words>
  <Application>Microsoft Office PowerPoint</Application>
  <PresentationFormat>Širokoúhlá obrazovka</PresentationFormat>
  <Paragraphs>27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Wingdings</vt:lpstr>
      <vt:lpstr>Motiv Office</vt:lpstr>
      <vt:lpstr>Мода и стиль как отражение личности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2</cp:revision>
  <dcterms:created xsi:type="dcterms:W3CDTF">2025-09-08T14:18:49Z</dcterms:created>
  <dcterms:modified xsi:type="dcterms:W3CDTF">2025-09-24T13:06:18Z</dcterms:modified>
</cp:coreProperties>
</file>