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3B28-CD3E-4CFB-851D-3BFE00111849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CDCD2-6AC3-49C0-99D2-321EC55988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33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E3B28-CD3E-4CFB-851D-3BFE00111849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CDCD2-6AC3-49C0-99D2-321EC55988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99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2. hodina</a:t>
            </a:r>
            <a:br>
              <a:rPr lang="cs-CZ" altLang="cs-CZ"/>
            </a:br>
            <a:r>
              <a:rPr lang="cs-CZ" altLang="cs-CZ" sz="2400"/>
              <a:t>(27. 2. 2017)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25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>
                <a:solidFill>
                  <a:srgbClr val="0000FF"/>
                </a:solidFill>
              </a:rPr>
              <a:t>ad 1) Místo tvoření: </a:t>
            </a:r>
            <a:r>
              <a:rPr lang="cs-CZ" altLang="cs-CZ" sz="3400" b="1" u="sng">
                <a:solidFill>
                  <a:schemeClr val="tx1"/>
                </a:solidFill>
              </a:rPr>
              <a:t>kde v dutině ústní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14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>
                <a:solidFill>
                  <a:srgbClr val="0000FF"/>
                </a:solidFill>
              </a:rPr>
              <a:t>ad 1) Místo tvoření: </a:t>
            </a:r>
            <a:r>
              <a:rPr lang="cs-CZ" altLang="cs-CZ" sz="3400" b="1" u="sng">
                <a:solidFill>
                  <a:schemeClr val="tx1"/>
                </a:solidFill>
              </a:rPr>
              <a:t>kterou částí jazyka</a:t>
            </a:r>
            <a:endParaRPr lang="cs-CZ" altLang="cs-CZ" sz="3400" b="1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52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>
                <a:solidFill>
                  <a:srgbClr val="0000FF"/>
                </a:solidFill>
              </a:rPr>
              <a:t>ad 2) Způsob tvoření: </a:t>
            </a:r>
            <a:br>
              <a:rPr lang="cs-CZ" altLang="cs-CZ" sz="3200" b="1">
                <a:solidFill>
                  <a:srgbClr val="0000FF"/>
                </a:solidFill>
              </a:rPr>
            </a:br>
            <a:r>
              <a:rPr lang="cs-CZ" altLang="cs-CZ" sz="3200" b="1">
                <a:solidFill>
                  <a:srgbClr val="0000FF"/>
                </a:solidFill>
              </a:rPr>
              <a:t>hlavní typy překážky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99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700" b="1" noProof="1">
                <a:solidFill>
                  <a:srgbClr val="0000FF"/>
                </a:solidFill>
              </a:rPr>
              <a:t>IPA (International Phonetic Alphabet)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20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IPA: souhlásková tabulka</a:t>
            </a:r>
            <a:br>
              <a:rPr lang="cs-CZ" altLang="cs-CZ" b="1">
                <a:solidFill>
                  <a:srgbClr val="0000FF"/>
                </a:solidFill>
              </a:rPr>
            </a:br>
            <a:r>
              <a:rPr lang="cs-CZ" altLang="cs-CZ" sz="1800" b="1" noProof="1">
                <a:solidFill>
                  <a:srgbClr val="0000FF"/>
                </a:solidFill>
              </a:rPr>
              <a:t>vodorovně</a:t>
            </a:r>
            <a:r>
              <a:rPr lang="cs-CZ" altLang="cs-CZ" sz="1800" b="1">
                <a:solidFill>
                  <a:srgbClr val="0000FF"/>
                </a:solidFill>
              </a:rPr>
              <a:t> </a:t>
            </a:r>
            <a:r>
              <a:rPr lang="cs-CZ" altLang="cs-CZ" sz="1800" b="1" noProof="1">
                <a:solidFill>
                  <a:srgbClr val="0000FF"/>
                </a:solidFill>
              </a:rPr>
              <a:t>(</a:t>
            </a:r>
            <a:r>
              <a:rPr lang="cs-CZ" altLang="cs-CZ" sz="1800" b="1" i="1" noProof="1">
                <a:solidFill>
                  <a:srgbClr val="0000FF"/>
                </a:solidFill>
              </a:rPr>
              <a:t>bilabial, labiodental...</a:t>
            </a:r>
            <a:r>
              <a:rPr lang="cs-CZ" altLang="cs-CZ" sz="1800" b="1" noProof="1">
                <a:solidFill>
                  <a:srgbClr val="0000FF"/>
                </a:solidFill>
              </a:rPr>
              <a:t>): místo artikulace </a:t>
            </a:r>
            <a:br>
              <a:rPr lang="cs-CZ" altLang="cs-CZ" sz="1800" b="1" noProof="1">
                <a:solidFill>
                  <a:srgbClr val="0000FF"/>
                </a:solidFill>
              </a:rPr>
            </a:br>
            <a:r>
              <a:rPr lang="cs-CZ" altLang="cs-CZ" sz="1800" b="1" noProof="1">
                <a:solidFill>
                  <a:srgbClr val="0000FF"/>
                </a:solidFill>
              </a:rPr>
              <a:t>svisle</a:t>
            </a:r>
            <a:r>
              <a:rPr lang="cs-CZ" altLang="cs-CZ" sz="1800" b="1">
                <a:solidFill>
                  <a:srgbClr val="0000FF"/>
                </a:solidFill>
              </a:rPr>
              <a:t> </a:t>
            </a:r>
            <a:r>
              <a:rPr lang="cs-CZ" altLang="cs-CZ" sz="1800" b="1" noProof="1">
                <a:solidFill>
                  <a:srgbClr val="0000FF"/>
                </a:solidFill>
              </a:rPr>
              <a:t>(</a:t>
            </a:r>
            <a:r>
              <a:rPr lang="cs-CZ" altLang="cs-CZ" sz="1800" b="1" i="1" noProof="1">
                <a:solidFill>
                  <a:srgbClr val="0000FF"/>
                </a:solidFill>
              </a:rPr>
              <a:t>plosive, nasal</a:t>
            </a:r>
            <a:r>
              <a:rPr lang="cs-CZ" altLang="cs-CZ" sz="1800" b="1" i="1">
                <a:solidFill>
                  <a:srgbClr val="0000FF"/>
                </a:solidFill>
              </a:rPr>
              <a:t>, </a:t>
            </a:r>
            <a:r>
              <a:rPr lang="cs-CZ" altLang="cs-CZ" sz="1800" b="1" i="1" noProof="1">
                <a:solidFill>
                  <a:srgbClr val="0000FF"/>
                </a:solidFill>
              </a:rPr>
              <a:t>trill...</a:t>
            </a:r>
            <a:r>
              <a:rPr lang="cs-CZ" altLang="cs-CZ" sz="1800" b="1" noProof="1">
                <a:solidFill>
                  <a:srgbClr val="0000FF"/>
                </a:solidFill>
              </a:rPr>
              <a:t>): způsob artikulace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83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další souhláskové symboly: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08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diakritické značky</a:t>
            </a:r>
            <a:br>
              <a:rPr lang="cs-CZ" altLang="cs-CZ" sz="4000" b="1">
                <a:solidFill>
                  <a:srgbClr val="0000FF"/>
                </a:solidFill>
              </a:rPr>
            </a:br>
            <a:r>
              <a:rPr lang="cs-CZ" altLang="cs-CZ" sz="2000">
                <a:solidFill>
                  <a:srgbClr val="FF0000"/>
                </a:solidFill>
              </a:rPr>
              <a:t>červené</a:t>
            </a:r>
            <a:r>
              <a:rPr lang="cs-CZ" altLang="cs-CZ" sz="2000">
                <a:solidFill>
                  <a:schemeClr val="tx1"/>
                </a:solidFill>
              </a:rPr>
              <a:t>: pro souhlásky, </a:t>
            </a:r>
            <a:r>
              <a:rPr lang="cs-CZ" altLang="cs-CZ" sz="2000">
                <a:solidFill>
                  <a:srgbClr val="00CC00"/>
                </a:solidFill>
              </a:rPr>
              <a:t>zelené</a:t>
            </a:r>
            <a:r>
              <a:rPr lang="cs-CZ" altLang="cs-CZ" sz="2000">
                <a:solidFill>
                  <a:schemeClr val="tx1"/>
                </a:solidFill>
              </a:rPr>
              <a:t>: pro samohlásky</a:t>
            </a:r>
            <a:endParaRPr lang="cs-CZ" altLang="cs-CZ" sz="400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65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noProof="1">
                <a:solidFill>
                  <a:srgbClr val="0000FF"/>
                </a:solidFill>
              </a:rPr>
              <a:t>suprasegmentální značky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38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/>
              <a:t>obtížné souhlásky: </a:t>
            </a:r>
            <a:r>
              <a:rPr lang="cs-CZ" altLang="cs-CZ" sz="4000" b="1" noProof="1"/>
              <a:t>alveopalatály </a:t>
            </a:r>
            <a:r>
              <a:rPr lang="cs-CZ" altLang="cs-CZ" sz="4000" b="1" i="1" noProof="1">
                <a:solidFill>
                  <a:srgbClr val="CC3399"/>
                </a:solidFill>
              </a:rPr>
              <a:t>j, q, x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43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/>
              <a:t>cvičení na </a:t>
            </a:r>
            <a:r>
              <a:rPr lang="cs-CZ" altLang="cs-CZ" sz="3600" i="1"/>
              <a:t>j, q, x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5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1800"/>
              <a:t>jak artikulují opilci?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87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noProof="1"/>
              <a:t>obtížné souhlásky: </a:t>
            </a:r>
            <a:r>
              <a:rPr lang="cs-CZ" altLang="cs-CZ" sz="4000" noProof="1"/>
              <a:t>apikální postalveoláry</a:t>
            </a:r>
            <a:r>
              <a:rPr lang="cs-CZ" altLang="cs-CZ" sz="4000" b="1" i="1" noProof="1">
                <a:solidFill>
                  <a:srgbClr val="CC3399"/>
                </a:solidFill>
              </a:rPr>
              <a:t> zh, ch, sh, r</a:t>
            </a:r>
            <a:r>
              <a:rPr lang="cs-CZ" altLang="cs-CZ" sz="2800" noProof="1"/>
              <a:t>  </a:t>
            </a:r>
            <a:r>
              <a:rPr lang="cs-CZ" altLang="cs-CZ" sz="2500" noProof="1"/>
              <a:t>(nejsou</a:t>
            </a:r>
            <a:r>
              <a:rPr lang="cs-CZ" altLang="cs-CZ" sz="2500"/>
              <a:t> </a:t>
            </a:r>
            <a:r>
              <a:rPr lang="cs-CZ" altLang="cs-CZ" sz="2500" noProof="1"/>
              <a:t>doopravdy retroflexní!)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01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noProof="1"/>
              <a:t>cvičení na </a:t>
            </a:r>
            <a:r>
              <a:rPr lang="cs-CZ" altLang="cs-CZ" sz="4000" i="1" noProof="1"/>
              <a:t>zh, ch, sh, r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1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IPA: samohláskový čtyřúhelník </a:t>
            </a:r>
            <a:r>
              <a:rPr lang="cs-CZ" altLang="cs-CZ" sz="1800" b="1">
                <a:solidFill>
                  <a:srgbClr val="0000FF"/>
                </a:solidFill>
              </a:rPr>
              <a:t>Body v čtyřúhelníku vystihují postavení hmoty jazyka v dutině ústní: nahoře–dole, vpředu–vzadu (představte si hlavu z profilu, hledící doleva)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47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200"/>
              <a:t>důležité samohláskové symboly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78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čtení: YD 39 </a:t>
            </a:r>
            <a:r>
              <a:rPr lang="cs-CZ" altLang="cs-CZ" sz="2000"/>
              <a:t>(HČP díl 1, st. 65)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43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>
                <a:solidFill>
                  <a:srgbClr val="0000FF"/>
                </a:solidFill>
              </a:rPr>
              <a:t>Budeme se nyní trochu věnovat hláskám (segmentům). PROČ?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7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/>
              <a:t>Co to znamená redukce segmentů </a:t>
            </a:r>
            <a:r>
              <a:rPr lang="cs-CZ" altLang="cs-CZ" sz="3500"/>
              <a:t>neboli </a:t>
            </a:r>
            <a:r>
              <a:rPr lang="cs-CZ" altLang="cs-CZ" sz="3500" b="1"/>
              <a:t>„</a:t>
            </a:r>
            <a:r>
              <a:rPr lang="cs-CZ" altLang="cs-CZ" sz="3500" b="1" noProof="1"/>
              <a:t>segmentální</a:t>
            </a:r>
            <a:r>
              <a:rPr lang="cs-CZ" altLang="cs-CZ" sz="3500" b="1"/>
              <a:t> eroze“?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2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„plná </a:t>
            </a:r>
            <a:r>
              <a:rPr lang="cs-CZ" altLang="cs-CZ" b="1">
                <a:solidFill>
                  <a:srgbClr val="0000FF"/>
                </a:solidFill>
                <a:sym typeface="Symbol" panose="05050102010706020507" pitchFamily="18" charset="2"/>
              </a:rPr>
              <a:t> ošizená“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9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mluvidla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4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SAMOHLÁSKY (vokály, V)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8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SOUHLÁSKY (konsonanty, C)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8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/>
              <a:t>Hlavní artikulační </a:t>
            </a:r>
            <a:r>
              <a:rPr lang="cs-CZ" altLang="zh-CN" sz="3400" b="1" noProof="1">
                <a:ea typeface="SimSun" panose="02010600030101010101" pitchFamily="2" charset="-122"/>
              </a:rPr>
              <a:t>vlastnosti</a:t>
            </a:r>
            <a:r>
              <a:rPr lang="cs-CZ" altLang="cs-CZ" sz="3400" b="1" noProof="1"/>
              <a:t> </a:t>
            </a:r>
            <a:r>
              <a:rPr lang="cs-CZ" altLang="cs-CZ" sz="3400" b="1"/>
              <a:t>souhlásek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142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Předvádění na obrazovce (4:3)</PresentationFormat>
  <Paragraphs>24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等线 Light</vt:lpstr>
      <vt:lpstr>SimSun</vt:lpstr>
      <vt:lpstr>Arial</vt:lpstr>
      <vt:lpstr>Calibri</vt:lpstr>
      <vt:lpstr>Calibri Light</vt:lpstr>
      <vt:lpstr>Symbol</vt:lpstr>
      <vt:lpstr>Motiv Office</vt:lpstr>
      <vt:lpstr>2. hodina (27. 2. 2017)</vt:lpstr>
      <vt:lpstr>jak artikulují opilci?</vt:lpstr>
      <vt:lpstr>Budeme se nyní trochu věnovat hláskám (segmentům). PROČ?</vt:lpstr>
      <vt:lpstr>Co to znamená redukce segmentů neboli „segmentální eroze“?</vt:lpstr>
      <vt:lpstr>„plná  ošizená“</vt:lpstr>
      <vt:lpstr>mluvidla</vt:lpstr>
      <vt:lpstr>SAMOHLÁSKY (vokály, V)</vt:lpstr>
      <vt:lpstr>SOUHLÁSKY (konsonanty, C)</vt:lpstr>
      <vt:lpstr>Hlavní artikulační vlastnosti souhlásek</vt:lpstr>
      <vt:lpstr>ad 1) Místo tvoření: kde v dutině ústní</vt:lpstr>
      <vt:lpstr>ad 1) Místo tvoření: kterou částí jazyka</vt:lpstr>
      <vt:lpstr>ad 2) Způsob tvoření:  hlavní typy překážky</vt:lpstr>
      <vt:lpstr>IPA (International Phonetic Alphabet)</vt:lpstr>
      <vt:lpstr>IPA: souhlásková tabulka vodorovně (bilabial, labiodental...): místo artikulace  svisle (plosive, nasal, trill...): způsob artikulace</vt:lpstr>
      <vt:lpstr>další souhláskové symboly:</vt:lpstr>
      <vt:lpstr>diakritické značky červené: pro souhlásky, zelené: pro samohlásky</vt:lpstr>
      <vt:lpstr>suprasegmentální značky</vt:lpstr>
      <vt:lpstr>obtížné souhlásky: alveopalatály j, q, x</vt:lpstr>
      <vt:lpstr>cvičení na j, q, x</vt:lpstr>
      <vt:lpstr>obtížné souhlásky: apikální postalveoláry zh, ch, sh, r  (nejsou doopravdy retroflexní!)</vt:lpstr>
      <vt:lpstr>cvičení na zh, ch, sh, r</vt:lpstr>
      <vt:lpstr>IPA: samohláskový čtyřúhelník Body v čtyřúhelníku vystihují postavení hmoty jazyka v dutině ústní: nahoře–dole, vpředu–vzadu (představte si hlavu z profilu, hledící doleva)</vt:lpstr>
      <vt:lpstr>důležité samohláskové symboly</vt:lpstr>
      <vt:lpstr>čtení: YD 39 (HČP díl 1, st. 65)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hodina (27. 2. 2017)</dc:title>
  <dc:creator>Vláďa Liščák</dc:creator>
  <cp:lastModifiedBy>Vláďa Liščák</cp:lastModifiedBy>
  <cp:revision>1</cp:revision>
  <dcterms:created xsi:type="dcterms:W3CDTF">2017-04-04T10:07:01Z</dcterms:created>
  <dcterms:modified xsi:type="dcterms:W3CDTF">2017-04-04T10:07:02Z</dcterms:modified>
</cp:coreProperties>
</file>