
<file path=[Content_Types].xml><?xml version="1.0" encoding="utf-8"?>
<Types xmlns="http://schemas.openxmlformats.org/package/2006/content-types">
  <Default Extension="png" ContentType="image/png"/>
  <Default Extension="emf" ContentType="image/x-emf"/>
  <Default Extension="jpeg" ContentType="image/jpeg"/>
  <Default Extension="jpe"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handoutMasterIdLst>
    <p:handoutMasterId r:id="rId66"/>
  </p:handoutMasterIdLst>
  <p:sldIdLst>
    <p:sldId id="323" r:id="rId2"/>
    <p:sldId id="324" r:id="rId3"/>
    <p:sldId id="325" r:id="rId4"/>
    <p:sldId id="327" r:id="rId5"/>
    <p:sldId id="329" r:id="rId6"/>
    <p:sldId id="326" r:id="rId7"/>
    <p:sldId id="328" r:id="rId8"/>
    <p:sldId id="330" r:id="rId9"/>
    <p:sldId id="331" r:id="rId10"/>
    <p:sldId id="332" r:id="rId11"/>
    <p:sldId id="333" r:id="rId12"/>
    <p:sldId id="334" r:id="rId13"/>
    <p:sldId id="335" r:id="rId14"/>
    <p:sldId id="368" r:id="rId15"/>
    <p:sldId id="369" r:id="rId16"/>
    <p:sldId id="370" r:id="rId17"/>
    <p:sldId id="371" r:id="rId18"/>
    <p:sldId id="383" r:id="rId19"/>
    <p:sldId id="372" r:id="rId20"/>
    <p:sldId id="384" r:id="rId21"/>
    <p:sldId id="385" r:id="rId22"/>
    <p:sldId id="373" r:id="rId23"/>
    <p:sldId id="386" r:id="rId24"/>
    <p:sldId id="387" r:id="rId25"/>
    <p:sldId id="374" r:id="rId26"/>
    <p:sldId id="388" r:id="rId27"/>
    <p:sldId id="391" r:id="rId28"/>
    <p:sldId id="375" r:id="rId29"/>
    <p:sldId id="376" r:id="rId30"/>
    <p:sldId id="377" r:id="rId31"/>
    <p:sldId id="389" r:id="rId32"/>
    <p:sldId id="390" r:id="rId33"/>
    <p:sldId id="378" r:id="rId34"/>
    <p:sldId id="379" r:id="rId35"/>
    <p:sldId id="380" r:id="rId36"/>
    <p:sldId id="381" r:id="rId37"/>
    <p:sldId id="336" r:id="rId38"/>
    <p:sldId id="337" r:id="rId39"/>
    <p:sldId id="338" r:id="rId40"/>
    <p:sldId id="339" r:id="rId41"/>
    <p:sldId id="340" r:id="rId42"/>
    <p:sldId id="341" r:id="rId43"/>
    <p:sldId id="342" r:id="rId44"/>
    <p:sldId id="343" r:id="rId45"/>
    <p:sldId id="392" r:id="rId46"/>
    <p:sldId id="344" r:id="rId47"/>
    <p:sldId id="393" r:id="rId48"/>
    <p:sldId id="345" r:id="rId49"/>
    <p:sldId id="394" r:id="rId50"/>
    <p:sldId id="395" r:id="rId51"/>
    <p:sldId id="346" r:id="rId52"/>
    <p:sldId id="382" r:id="rId53"/>
    <p:sldId id="357" r:id="rId54"/>
    <p:sldId id="358" r:id="rId55"/>
    <p:sldId id="359" r:id="rId56"/>
    <p:sldId id="360" r:id="rId57"/>
    <p:sldId id="361" r:id="rId58"/>
    <p:sldId id="362" r:id="rId59"/>
    <p:sldId id="363" r:id="rId60"/>
    <p:sldId id="364" r:id="rId61"/>
    <p:sldId id="365" r:id="rId62"/>
    <p:sldId id="366" r:id="rId63"/>
    <p:sldId id="367" r:id="rId64"/>
  </p:sldIdLst>
  <p:sldSz cx="12192000" cy="6858000"/>
  <p:notesSz cx="6735763" cy="986631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7" d="100"/>
          <a:sy n="117" d="100"/>
        </p:scale>
        <p:origin x="23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976C6077-B0D5-40C4-A154-9A73C12BFD85}" type="datetimeFigureOut">
              <a:rPr lang="cs-CZ" smtClean="0"/>
              <a:t>28.3.2017</a:t>
            </a:fld>
            <a:endParaRPr lang="cs-CZ"/>
          </a:p>
        </p:txBody>
      </p:sp>
      <p:sp>
        <p:nvSpPr>
          <p:cNvPr id="4" name="Zástupný symbol pro zápatí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C634695D-E680-4E7D-A853-2F5119E74BE8}" type="slidenum">
              <a:rPr lang="cs-CZ" smtClean="0"/>
              <a:t>‹#›</a:t>
            </a:fld>
            <a:endParaRPr lang="cs-CZ"/>
          </a:p>
        </p:txBody>
      </p:sp>
    </p:spTree>
    <p:extLst>
      <p:ext uri="{BB962C8B-B14F-4D97-AF65-F5344CB8AC3E}">
        <p14:creationId xmlns:p14="http://schemas.microsoft.com/office/powerpoint/2010/main" val="2959707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6A0EE530-9CF2-4971-B3B3-D014A5995226}" type="datetimeFigureOut">
              <a:rPr lang="cs-CZ" smtClean="0"/>
              <a:t>28.3.2017</a:t>
            </a:fld>
            <a:endParaRPr lang="cs-CZ"/>
          </a:p>
        </p:txBody>
      </p:sp>
      <p:sp>
        <p:nvSpPr>
          <p:cNvPr id="4" name="Zástupný symbol pro obrázek snímku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869F6C2C-73B9-42ED-889D-9228FBE0FAFF}" type="slidenum">
              <a:rPr lang="cs-CZ" smtClean="0"/>
              <a:t>‹#›</a:t>
            </a:fld>
            <a:endParaRPr lang="cs-CZ"/>
          </a:p>
        </p:txBody>
      </p:sp>
    </p:spTree>
    <p:extLst>
      <p:ext uri="{BB962C8B-B14F-4D97-AF65-F5344CB8AC3E}">
        <p14:creationId xmlns:p14="http://schemas.microsoft.com/office/powerpoint/2010/main" val="381010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0D2A7F6C-82F3-4F89-A0FE-C8040CF5DEB8}" type="datetimeFigureOut">
              <a:rPr lang="cs-CZ" smtClean="0"/>
              <a:t>28.3.2017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ED0431C-9242-4E91-BC8E-18FF942C9B59}" type="slidenum">
              <a:rPr lang="cs-CZ" smtClean="0"/>
              <a:t>‹#›</a:t>
            </a:fld>
            <a:endParaRPr lang="cs-CZ"/>
          </a:p>
        </p:txBody>
      </p:sp>
    </p:spTree>
    <p:extLst>
      <p:ext uri="{BB962C8B-B14F-4D97-AF65-F5344CB8AC3E}">
        <p14:creationId xmlns:p14="http://schemas.microsoft.com/office/powerpoint/2010/main" val="1549499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0D2A7F6C-82F3-4F89-A0FE-C8040CF5DEB8}" type="datetimeFigureOut">
              <a:rPr lang="cs-CZ" smtClean="0"/>
              <a:t>28.3.2017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ED0431C-9242-4E91-BC8E-18FF942C9B59}" type="slidenum">
              <a:rPr lang="cs-CZ" smtClean="0"/>
              <a:t>‹#›</a:t>
            </a:fld>
            <a:endParaRPr lang="cs-CZ"/>
          </a:p>
        </p:txBody>
      </p:sp>
    </p:spTree>
    <p:extLst>
      <p:ext uri="{BB962C8B-B14F-4D97-AF65-F5344CB8AC3E}">
        <p14:creationId xmlns:p14="http://schemas.microsoft.com/office/powerpoint/2010/main" val="213500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0D2A7F6C-82F3-4F89-A0FE-C8040CF5DEB8}" type="datetimeFigureOut">
              <a:rPr lang="cs-CZ" smtClean="0"/>
              <a:t>28.3.2017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ED0431C-9242-4E91-BC8E-18FF942C9B59}" type="slidenum">
              <a:rPr lang="cs-CZ" smtClean="0"/>
              <a:t>‹#›</a:t>
            </a:fld>
            <a:endParaRPr lang="cs-CZ"/>
          </a:p>
        </p:txBody>
      </p:sp>
    </p:spTree>
    <p:extLst>
      <p:ext uri="{BB962C8B-B14F-4D97-AF65-F5344CB8AC3E}">
        <p14:creationId xmlns:p14="http://schemas.microsoft.com/office/powerpoint/2010/main" val="4247181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0D2A7F6C-82F3-4F89-A0FE-C8040CF5DEB8}" type="datetimeFigureOut">
              <a:rPr lang="cs-CZ" smtClean="0"/>
              <a:t>28.3.2017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ED0431C-9242-4E91-BC8E-18FF942C9B59}" type="slidenum">
              <a:rPr lang="cs-CZ" smtClean="0"/>
              <a:t>‹#›</a:t>
            </a:fld>
            <a:endParaRPr lang="cs-CZ"/>
          </a:p>
        </p:txBody>
      </p:sp>
    </p:spTree>
    <p:extLst>
      <p:ext uri="{BB962C8B-B14F-4D97-AF65-F5344CB8AC3E}">
        <p14:creationId xmlns:p14="http://schemas.microsoft.com/office/powerpoint/2010/main" val="2579555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0D2A7F6C-82F3-4F89-A0FE-C8040CF5DEB8}" type="datetimeFigureOut">
              <a:rPr lang="cs-CZ" smtClean="0"/>
              <a:t>28.3.2017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ED0431C-9242-4E91-BC8E-18FF942C9B59}" type="slidenum">
              <a:rPr lang="cs-CZ" smtClean="0"/>
              <a:t>‹#›</a:t>
            </a:fld>
            <a:endParaRPr lang="cs-CZ"/>
          </a:p>
        </p:txBody>
      </p:sp>
    </p:spTree>
    <p:extLst>
      <p:ext uri="{BB962C8B-B14F-4D97-AF65-F5344CB8AC3E}">
        <p14:creationId xmlns:p14="http://schemas.microsoft.com/office/powerpoint/2010/main" val="1689961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0D2A7F6C-82F3-4F89-A0FE-C8040CF5DEB8}" type="datetimeFigureOut">
              <a:rPr lang="cs-CZ" smtClean="0"/>
              <a:t>28.3.2017</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ED0431C-9242-4E91-BC8E-18FF942C9B59}" type="slidenum">
              <a:rPr lang="cs-CZ" smtClean="0"/>
              <a:t>‹#›</a:t>
            </a:fld>
            <a:endParaRPr lang="cs-CZ"/>
          </a:p>
        </p:txBody>
      </p:sp>
    </p:spTree>
    <p:extLst>
      <p:ext uri="{BB962C8B-B14F-4D97-AF65-F5344CB8AC3E}">
        <p14:creationId xmlns:p14="http://schemas.microsoft.com/office/powerpoint/2010/main" val="2829452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0D2A7F6C-82F3-4F89-A0FE-C8040CF5DEB8}" type="datetimeFigureOut">
              <a:rPr lang="cs-CZ" smtClean="0"/>
              <a:t>28.3.2017</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FED0431C-9242-4E91-BC8E-18FF942C9B59}" type="slidenum">
              <a:rPr lang="cs-CZ" smtClean="0"/>
              <a:t>‹#›</a:t>
            </a:fld>
            <a:endParaRPr lang="cs-CZ"/>
          </a:p>
        </p:txBody>
      </p:sp>
    </p:spTree>
    <p:extLst>
      <p:ext uri="{BB962C8B-B14F-4D97-AF65-F5344CB8AC3E}">
        <p14:creationId xmlns:p14="http://schemas.microsoft.com/office/powerpoint/2010/main" val="78071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0D2A7F6C-82F3-4F89-A0FE-C8040CF5DEB8}" type="datetimeFigureOut">
              <a:rPr lang="cs-CZ" smtClean="0"/>
              <a:t>28.3.2017</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ED0431C-9242-4E91-BC8E-18FF942C9B59}" type="slidenum">
              <a:rPr lang="cs-CZ" smtClean="0"/>
              <a:t>‹#›</a:t>
            </a:fld>
            <a:endParaRPr lang="cs-CZ"/>
          </a:p>
        </p:txBody>
      </p:sp>
    </p:spTree>
    <p:extLst>
      <p:ext uri="{BB962C8B-B14F-4D97-AF65-F5344CB8AC3E}">
        <p14:creationId xmlns:p14="http://schemas.microsoft.com/office/powerpoint/2010/main" val="2507849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2A7F6C-82F3-4F89-A0FE-C8040CF5DEB8}" type="datetimeFigureOut">
              <a:rPr lang="cs-CZ" smtClean="0"/>
              <a:t>28.3.2017</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FED0431C-9242-4E91-BC8E-18FF942C9B59}" type="slidenum">
              <a:rPr lang="cs-CZ" smtClean="0"/>
              <a:t>‹#›</a:t>
            </a:fld>
            <a:endParaRPr lang="cs-CZ"/>
          </a:p>
        </p:txBody>
      </p:sp>
    </p:spTree>
    <p:extLst>
      <p:ext uri="{BB962C8B-B14F-4D97-AF65-F5344CB8AC3E}">
        <p14:creationId xmlns:p14="http://schemas.microsoft.com/office/powerpoint/2010/main" val="345572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0D2A7F6C-82F3-4F89-A0FE-C8040CF5DEB8}" type="datetimeFigureOut">
              <a:rPr lang="cs-CZ" smtClean="0"/>
              <a:t>28.3.2017</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ED0431C-9242-4E91-BC8E-18FF942C9B59}" type="slidenum">
              <a:rPr lang="cs-CZ" smtClean="0"/>
              <a:t>‹#›</a:t>
            </a:fld>
            <a:endParaRPr lang="cs-CZ"/>
          </a:p>
        </p:txBody>
      </p:sp>
    </p:spTree>
    <p:extLst>
      <p:ext uri="{BB962C8B-B14F-4D97-AF65-F5344CB8AC3E}">
        <p14:creationId xmlns:p14="http://schemas.microsoft.com/office/powerpoint/2010/main" val="2552552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0D2A7F6C-82F3-4F89-A0FE-C8040CF5DEB8}" type="datetimeFigureOut">
              <a:rPr lang="cs-CZ" smtClean="0"/>
              <a:t>28.3.2017</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ED0431C-9242-4E91-BC8E-18FF942C9B59}" type="slidenum">
              <a:rPr lang="cs-CZ" smtClean="0"/>
              <a:t>‹#›</a:t>
            </a:fld>
            <a:endParaRPr lang="cs-CZ"/>
          </a:p>
        </p:txBody>
      </p:sp>
    </p:spTree>
    <p:extLst>
      <p:ext uri="{BB962C8B-B14F-4D97-AF65-F5344CB8AC3E}">
        <p14:creationId xmlns:p14="http://schemas.microsoft.com/office/powerpoint/2010/main" val="3518000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2A7F6C-82F3-4F89-A0FE-C8040CF5DEB8}" type="datetimeFigureOut">
              <a:rPr lang="cs-CZ" smtClean="0"/>
              <a:t>28.3.2017</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D0431C-9242-4E91-BC8E-18FF942C9B59}" type="slidenum">
              <a:rPr lang="cs-CZ" smtClean="0"/>
              <a:t>‹#›</a:t>
            </a:fld>
            <a:endParaRPr lang="cs-CZ"/>
          </a:p>
        </p:txBody>
      </p:sp>
    </p:spTree>
    <p:extLst>
      <p:ext uri="{BB962C8B-B14F-4D97-AF65-F5344CB8AC3E}">
        <p14:creationId xmlns:p14="http://schemas.microsoft.com/office/powerpoint/2010/main" val="5046532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jpe"/><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1779333"/>
          </a:xfrm>
        </p:spPr>
        <p:txBody>
          <a:bodyPr/>
          <a:lstStyle/>
          <a:p>
            <a:r>
              <a:rPr lang="cs-CZ" dirty="0" smtClean="0"/>
              <a:t>Národnost a menšina: Kritická analýza diskurzu</a:t>
            </a:r>
            <a:endParaRPr lang="cs-CZ" dirty="0"/>
          </a:p>
        </p:txBody>
      </p:sp>
      <p:sp>
        <p:nvSpPr>
          <p:cNvPr id="3" name="Podnadpis 2"/>
          <p:cNvSpPr>
            <a:spLocks noGrp="1"/>
          </p:cNvSpPr>
          <p:nvPr>
            <p:ph type="subTitle" idx="1"/>
          </p:nvPr>
        </p:nvSpPr>
        <p:spPr>
          <a:xfrm>
            <a:off x="1524000" y="4012324"/>
            <a:ext cx="9144000" cy="1245476"/>
          </a:xfrm>
        </p:spPr>
        <p:txBody>
          <a:bodyPr>
            <a:normAutofit/>
          </a:bodyPr>
          <a:lstStyle/>
          <a:p>
            <a:r>
              <a:rPr lang="cs-CZ" sz="4000" dirty="0" smtClean="0"/>
              <a:t>Týden </a:t>
            </a:r>
            <a:r>
              <a:rPr lang="en-US" sz="4000" dirty="0" smtClean="0"/>
              <a:t>6</a:t>
            </a:r>
            <a:r>
              <a:rPr lang="cs-CZ" sz="4000" dirty="0" smtClean="0"/>
              <a:t>: </a:t>
            </a:r>
            <a:r>
              <a:rPr lang="en-US" sz="4000" dirty="0" err="1" smtClean="0"/>
              <a:t>Diskur</a:t>
            </a:r>
            <a:r>
              <a:rPr lang="cs-CZ" sz="4000" dirty="0" smtClean="0"/>
              <a:t>z, rasismus a předsudky</a:t>
            </a:r>
            <a:endParaRPr lang="cs-CZ" sz="4000" dirty="0"/>
          </a:p>
        </p:txBody>
      </p:sp>
    </p:spTree>
    <p:extLst>
      <p:ext uri="{BB962C8B-B14F-4D97-AF65-F5344CB8AC3E}">
        <p14:creationId xmlns:p14="http://schemas.microsoft.com/office/powerpoint/2010/main" val="2876845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Koncept „modu“</a:t>
            </a:r>
            <a:endParaRPr lang="cs-CZ" dirty="0"/>
          </a:p>
        </p:txBody>
      </p:sp>
      <p:sp>
        <p:nvSpPr>
          <p:cNvPr id="3" name="Zástupný symbol pro obsah 2"/>
          <p:cNvSpPr>
            <a:spLocks noGrp="1"/>
          </p:cNvSpPr>
          <p:nvPr>
            <p:ph idx="1"/>
          </p:nvPr>
        </p:nvSpPr>
        <p:spPr/>
        <p:txBody>
          <a:bodyPr/>
          <a:lstStyle/>
          <a:p>
            <a:r>
              <a:rPr lang="cs-CZ" dirty="0" smtClean="0"/>
              <a:t>Sám o sobě problematický</a:t>
            </a:r>
          </a:p>
          <a:p>
            <a:r>
              <a:rPr lang="cs-CZ" dirty="0" err="1" smtClean="0"/>
              <a:t>Halliday</a:t>
            </a:r>
            <a:r>
              <a:rPr lang="cs-CZ" dirty="0" smtClean="0"/>
              <a:t> (1975): Mody nikdy neexistují isolovaně, význam se tvoří skrze komplexní kombinace sémiotických prvků, které se společně vyvíjejí.</a:t>
            </a:r>
            <a:endParaRPr lang="cs-CZ" dirty="0"/>
          </a:p>
        </p:txBody>
      </p:sp>
    </p:spTree>
    <p:extLst>
      <p:ext uri="{BB962C8B-B14F-4D97-AF65-F5344CB8AC3E}">
        <p14:creationId xmlns:p14="http://schemas.microsoft.com/office/powerpoint/2010/main" val="1291854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Vnímání obrazů skrze ideologii</a:t>
            </a:r>
            <a:endParaRPr lang="cs-CZ" dirty="0"/>
          </a:p>
        </p:txBody>
      </p:sp>
      <p:sp>
        <p:nvSpPr>
          <p:cNvPr id="3" name="Zástupný symbol pro obsah 2"/>
          <p:cNvSpPr>
            <a:spLocks noGrp="1"/>
          </p:cNvSpPr>
          <p:nvPr>
            <p:ph idx="1"/>
          </p:nvPr>
        </p:nvSpPr>
        <p:spPr>
          <a:xfrm>
            <a:off x="838200" y="2752253"/>
            <a:ext cx="10515600" cy="3424710"/>
          </a:xfrm>
        </p:spPr>
        <p:txBody>
          <a:bodyPr/>
          <a:lstStyle/>
          <a:p>
            <a:r>
              <a:rPr lang="cs-CZ" dirty="0" smtClean="0"/>
              <a:t>„Akt vidění“: Lidé zaujímají pozici na základě ideologie, a to ovlivňuje, jak obrazy vidí a vnímají.</a:t>
            </a:r>
            <a:endParaRPr lang="cs-CZ" dirty="0"/>
          </a:p>
        </p:txBody>
      </p:sp>
    </p:spTree>
    <p:extLst>
      <p:ext uri="{BB962C8B-B14F-4D97-AF65-F5344CB8AC3E}">
        <p14:creationId xmlns:p14="http://schemas.microsoft.com/office/powerpoint/2010/main" val="3127571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Multimodalita</a:t>
            </a:r>
            <a:r>
              <a:rPr lang="cs-CZ" dirty="0" smtClean="0"/>
              <a:t> a CDA</a:t>
            </a:r>
            <a:endParaRPr lang="cs-CZ" dirty="0"/>
          </a:p>
        </p:txBody>
      </p:sp>
      <p:sp>
        <p:nvSpPr>
          <p:cNvPr id="3" name="Zástupný symbol pro obsah 2"/>
          <p:cNvSpPr>
            <a:spLocks noGrp="1"/>
          </p:cNvSpPr>
          <p:nvPr>
            <p:ph idx="1"/>
          </p:nvPr>
        </p:nvSpPr>
        <p:spPr/>
        <p:txBody>
          <a:bodyPr/>
          <a:lstStyle/>
          <a:p>
            <a:r>
              <a:rPr lang="cs-CZ" dirty="0" err="1" smtClean="0"/>
              <a:t>Hjemslev</a:t>
            </a:r>
            <a:r>
              <a:rPr lang="cs-CZ" dirty="0" smtClean="0"/>
              <a:t> (1963): Lidé používají znaky, aby vdechli tvar tomu, co by byla jinak amorfní masa myšlenek. Substance ve světě (zvuky, materiály, tvary, věci, časovost) jsou také amorfní masa, které zatím lidstvo nepřiřklo význam a nebyla zatím použita jako znaky. Znaky přidávají řád a význam.</a:t>
            </a:r>
          </a:p>
          <a:p>
            <a:r>
              <a:rPr lang="cs-CZ" dirty="0" err="1" smtClean="0"/>
              <a:t>Saussure</a:t>
            </a:r>
            <a:r>
              <a:rPr lang="cs-CZ" dirty="0" smtClean="0"/>
              <a:t> (1974): Znak má dvě tváře – označující a označované. Substance na úrovni označujícího je substance zvolená k vytváření významu, jako například hláska v jazyce nebo barva nebo fotografie. Substance na úrovni označovaného jsou ideje a diskurzy, které jsou takto komunikovány.</a:t>
            </a:r>
            <a:endParaRPr lang="cs-CZ" dirty="0"/>
          </a:p>
        </p:txBody>
      </p:sp>
    </p:spTree>
    <p:extLst>
      <p:ext uri="{BB962C8B-B14F-4D97-AF65-F5344CB8AC3E}">
        <p14:creationId xmlns:p14="http://schemas.microsoft.com/office/powerpoint/2010/main" val="1616179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MCDA</a:t>
            </a:r>
            <a:endParaRPr lang="cs-CZ" dirty="0"/>
          </a:p>
        </p:txBody>
      </p:sp>
      <p:sp>
        <p:nvSpPr>
          <p:cNvPr id="3" name="Zástupný symbol pro obsah 2"/>
          <p:cNvSpPr>
            <a:spLocks noGrp="1"/>
          </p:cNvSpPr>
          <p:nvPr>
            <p:ph idx="1"/>
          </p:nvPr>
        </p:nvSpPr>
        <p:spPr/>
        <p:txBody>
          <a:bodyPr/>
          <a:lstStyle/>
          <a:p>
            <a:r>
              <a:rPr lang="cs-CZ" dirty="0" smtClean="0"/>
              <a:t>Důraz na společenské funkce: Proč je tato fotografie použita? Jak je již diskurzivně vytvarována praktikami a použitím? Tváří se jako umělecká? Tváří se jako dokumentární? Tváří se jako vzdělávací?</a:t>
            </a:r>
          </a:p>
          <a:p>
            <a:r>
              <a:rPr lang="cs-CZ" dirty="0" smtClean="0"/>
              <a:t>MCDA, stejně jako CDA, odhaluje, jak diskurzy usilují o kontrolu a vytvarování společenských praktik v zájmu dominantní ideologie.</a:t>
            </a:r>
            <a:endParaRPr lang="cs-CZ" dirty="0"/>
          </a:p>
        </p:txBody>
      </p:sp>
    </p:spTree>
    <p:extLst>
      <p:ext uri="{BB962C8B-B14F-4D97-AF65-F5344CB8AC3E}">
        <p14:creationId xmlns:p14="http://schemas.microsoft.com/office/powerpoint/2010/main" val="2213513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92521" y="736317"/>
            <a:ext cx="10515600" cy="1325563"/>
          </a:xfrm>
        </p:spPr>
        <p:txBody>
          <a:bodyPr/>
          <a:lstStyle/>
          <a:p>
            <a:r>
              <a:rPr lang="cs-CZ" dirty="0" smtClean="0"/>
              <a:t>II. Válečné hračky a vojáčci</a:t>
            </a:r>
            <a:br>
              <a:rPr lang="cs-CZ" dirty="0" smtClean="0"/>
            </a:br>
            <a:endParaRPr lang="cs-CZ" dirty="0"/>
          </a:p>
        </p:txBody>
      </p:sp>
    </p:spTree>
    <p:extLst>
      <p:ext uri="{BB962C8B-B14F-4D97-AF65-F5344CB8AC3E}">
        <p14:creationId xmlns:p14="http://schemas.microsoft.com/office/powerpoint/2010/main" val="2219649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Článek 2</a:t>
            </a:r>
            <a:endParaRPr lang="cs-CZ" dirty="0"/>
          </a:p>
        </p:txBody>
      </p:sp>
      <p:sp>
        <p:nvSpPr>
          <p:cNvPr id="3" name="Zástupný symbol pro obsah 2"/>
          <p:cNvSpPr>
            <a:spLocks noGrp="1"/>
          </p:cNvSpPr>
          <p:nvPr>
            <p:ph idx="1"/>
          </p:nvPr>
        </p:nvSpPr>
        <p:spPr>
          <a:xfrm>
            <a:off x="838200" y="1810694"/>
            <a:ext cx="10515600" cy="4366270"/>
          </a:xfrm>
        </p:spPr>
        <p:txBody>
          <a:bodyPr/>
          <a:lstStyle/>
          <a:p>
            <a:pPr marL="0" indent="0">
              <a:buNone/>
            </a:pPr>
            <a:r>
              <a:rPr lang="cs-CZ" dirty="0" err="1" smtClean="0"/>
              <a:t>Machin</a:t>
            </a:r>
            <a:r>
              <a:rPr lang="cs-CZ" dirty="0" smtClean="0"/>
              <a:t>, D. a Van </a:t>
            </a:r>
            <a:r>
              <a:rPr lang="cs-CZ" dirty="0" err="1" smtClean="0"/>
              <a:t>Leeuwen</a:t>
            </a:r>
            <a:r>
              <a:rPr lang="cs-CZ" dirty="0" smtClean="0"/>
              <a:t>, T. (2009). To</a:t>
            </a:r>
            <a:r>
              <a:rPr lang="en-US" dirty="0" smtClean="0"/>
              <a:t>y</a:t>
            </a:r>
            <a:r>
              <a:rPr lang="cs-CZ" dirty="0" smtClean="0"/>
              <a:t>s a</a:t>
            </a:r>
            <a:r>
              <a:rPr lang="en-US" dirty="0" smtClean="0"/>
              <a:t>s</a:t>
            </a:r>
            <a:r>
              <a:rPr lang="cs-CZ" dirty="0" smtClean="0"/>
              <a:t> </a:t>
            </a:r>
            <a:r>
              <a:rPr lang="en-US" dirty="0"/>
              <a:t>d</a:t>
            </a:r>
            <a:r>
              <a:rPr lang="cs-CZ" dirty="0" err="1" smtClean="0"/>
              <a:t>iscourse</a:t>
            </a:r>
            <a:r>
              <a:rPr lang="en-US" dirty="0" smtClean="0"/>
              <a:t>: children’s war toys and the war on terror. </a:t>
            </a:r>
            <a:r>
              <a:rPr lang="en-US" i="1" dirty="0" smtClean="0"/>
              <a:t>Critical Discourse Studies</a:t>
            </a:r>
            <a:r>
              <a:rPr lang="en-US" dirty="0" smtClean="0"/>
              <a:t>, 6(1), str. 51-63.</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2930" y="2955320"/>
            <a:ext cx="2968027" cy="3710034"/>
          </a:xfrm>
          <a:prstGeom prst="rect">
            <a:avLst/>
          </a:prstGeom>
        </p:spPr>
      </p:pic>
    </p:spTree>
    <p:extLst>
      <p:ext uri="{BB962C8B-B14F-4D97-AF65-F5344CB8AC3E}">
        <p14:creationId xmlns:p14="http://schemas.microsoft.com/office/powerpoint/2010/main" val="789602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Role </a:t>
            </a:r>
            <a:r>
              <a:rPr lang="en-US" dirty="0" err="1" smtClean="0"/>
              <a:t>hra</a:t>
            </a:r>
            <a:r>
              <a:rPr lang="cs-CZ" dirty="0" smtClean="0"/>
              <a:t>č</a:t>
            </a:r>
            <a:r>
              <a:rPr lang="en-US" dirty="0" err="1" smtClean="0"/>
              <a:t>ek</a:t>
            </a:r>
            <a:r>
              <a:rPr lang="en-US" dirty="0" smtClean="0"/>
              <a:t> v </a:t>
            </a:r>
            <a:r>
              <a:rPr lang="en-US" dirty="0" err="1" smtClean="0"/>
              <a:t>propagaci</a:t>
            </a:r>
            <a:r>
              <a:rPr lang="en-US" dirty="0" smtClean="0"/>
              <a:t> a </a:t>
            </a:r>
            <a:r>
              <a:rPr lang="cs-CZ" dirty="0" smtClean="0"/>
              <a:t>legitimizaci</a:t>
            </a:r>
            <a:r>
              <a:rPr lang="en-US" dirty="0" smtClean="0"/>
              <a:t> </a:t>
            </a:r>
            <a:r>
              <a:rPr lang="en-US" dirty="0" err="1" smtClean="0"/>
              <a:t>militarismu</a:t>
            </a:r>
            <a:endParaRPr lang="cs-CZ" dirty="0"/>
          </a:p>
        </p:txBody>
      </p:sp>
      <p:sp>
        <p:nvSpPr>
          <p:cNvPr id="3" name="Zástupný symbol pro obsah 2"/>
          <p:cNvSpPr>
            <a:spLocks noGrp="1"/>
          </p:cNvSpPr>
          <p:nvPr>
            <p:ph idx="1"/>
          </p:nvPr>
        </p:nvSpPr>
        <p:spPr>
          <a:xfrm>
            <a:off x="838200" y="2154725"/>
            <a:ext cx="10515600" cy="4022238"/>
          </a:xfrm>
        </p:spPr>
        <p:txBody>
          <a:bodyPr/>
          <a:lstStyle/>
          <a:p>
            <a:r>
              <a:rPr lang="cs-CZ" dirty="0" smtClean="0"/>
              <a:t>Děti se od malička zapojují do dominantních diskurzů současných válek (kdo válčí, proti komu, z jakého důvodu a jakým způsobem)</a:t>
            </a:r>
          </a:p>
          <a:p>
            <a:r>
              <a:rPr lang="cs-CZ" dirty="0" smtClean="0"/>
              <a:t>Děti jsou obvykle cílovou skupinou propagandy</a:t>
            </a:r>
          </a:p>
          <a:p>
            <a:r>
              <a:rPr lang="cs-CZ" dirty="0" smtClean="0"/>
              <a:t>Přesto existuje málo vědecké literatury o roli hraček v tom, jak se diskurzy zpřístupňují dětem</a:t>
            </a:r>
            <a:endParaRPr lang="cs-CZ" dirty="0"/>
          </a:p>
        </p:txBody>
      </p:sp>
    </p:spTree>
    <p:extLst>
      <p:ext uri="{BB962C8B-B14F-4D97-AF65-F5344CB8AC3E}">
        <p14:creationId xmlns:p14="http://schemas.microsoft.com/office/powerpoint/2010/main" val="1601075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Historie I</a:t>
            </a:r>
            <a:endParaRPr lang="cs-CZ" dirty="0"/>
          </a:p>
        </p:txBody>
      </p:sp>
      <p:sp>
        <p:nvSpPr>
          <p:cNvPr id="3" name="Zástupný symbol pro obsah 2"/>
          <p:cNvSpPr>
            <a:spLocks noGrp="1"/>
          </p:cNvSpPr>
          <p:nvPr>
            <p:ph idx="1"/>
          </p:nvPr>
        </p:nvSpPr>
        <p:spPr/>
        <p:txBody>
          <a:bodyPr/>
          <a:lstStyle/>
          <a:p>
            <a:r>
              <a:rPr lang="cs-CZ" dirty="0" smtClean="0"/>
              <a:t>Začátek 19. století ve Francii a Německu: tovární výroba vojáčků (pochodující a stojící): bylo možné vytvářet </a:t>
            </a:r>
            <a:r>
              <a:rPr lang="cs-CZ" dirty="0" err="1" smtClean="0"/>
              <a:t>realisticé</a:t>
            </a:r>
            <a:r>
              <a:rPr lang="cs-CZ" dirty="0" smtClean="0"/>
              <a:t> armády a přehrávat si koloniální války</a:t>
            </a:r>
          </a:p>
          <a:p>
            <a:r>
              <a:rPr lang="cs-CZ" dirty="0" smtClean="0"/>
              <a:t>Polovina 19. století: výroba hračkových zbraní zejm. v USA (většinou založené na knížkách o zločinu)</a:t>
            </a:r>
          </a:p>
          <a:p>
            <a:r>
              <a:rPr lang="cs-CZ" dirty="0" smtClean="0"/>
              <a:t>Konec 19</a:t>
            </a:r>
            <a:r>
              <a:rPr lang="cs-CZ" dirty="0"/>
              <a:t>.</a:t>
            </a:r>
            <a:r>
              <a:rPr lang="cs-CZ" dirty="0" smtClean="0"/>
              <a:t> století: Britský průmysl zvýšil oblibu těchto hraček</a:t>
            </a:r>
          </a:p>
          <a:p>
            <a:r>
              <a:rPr lang="cs-CZ" dirty="0" smtClean="0"/>
              <a:t>30. léta 20. století: popularita vojáčků v Německu (původně vyráběli všechny světové armády, s nástupem nacismu už jen repliky německých vojáků)</a:t>
            </a:r>
          </a:p>
          <a:p>
            <a:pPr marL="0" indent="0">
              <a:buNone/>
            </a:pPr>
            <a:endParaRPr lang="cs-CZ" dirty="0"/>
          </a:p>
        </p:txBody>
      </p:sp>
    </p:spTree>
    <p:extLst>
      <p:ext uri="{BB962C8B-B14F-4D97-AF65-F5344CB8AC3E}">
        <p14:creationId xmlns:p14="http://schemas.microsoft.com/office/powerpoint/2010/main" val="817798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19. Století – placatí vojáčci</a:t>
            </a:r>
            <a:endParaRPr lang="cs-CZ" dirty="0"/>
          </a:p>
        </p:txBody>
      </p:sp>
      <p:pic>
        <p:nvPicPr>
          <p:cNvPr id="4" name="Zástupný symbol pro obsah 3"/>
          <p:cNvPicPr>
            <a:picLocks noGrp="1" noChangeAspect="1"/>
          </p:cNvPicPr>
          <p:nvPr>
            <p:ph idx="1"/>
          </p:nvPr>
        </p:nvPicPr>
        <p:blipFill>
          <a:blip r:embed="rId2"/>
          <a:stretch>
            <a:fillRect/>
          </a:stretch>
        </p:blipFill>
        <p:spPr>
          <a:xfrm>
            <a:off x="1647345" y="1852786"/>
            <a:ext cx="2288279" cy="4351338"/>
          </a:xfrm>
          <a:prstGeom prst="rect">
            <a:avLst/>
          </a:prstGeom>
        </p:spPr>
      </p:pic>
      <p:pic>
        <p:nvPicPr>
          <p:cNvPr id="5" name="Obrázek 4"/>
          <p:cNvPicPr>
            <a:picLocks noChangeAspect="1"/>
          </p:cNvPicPr>
          <p:nvPr/>
        </p:nvPicPr>
        <p:blipFill>
          <a:blip r:embed="rId3"/>
          <a:stretch>
            <a:fillRect/>
          </a:stretch>
        </p:blipFill>
        <p:spPr>
          <a:xfrm>
            <a:off x="5099512" y="1852786"/>
            <a:ext cx="4183091" cy="3942533"/>
          </a:xfrm>
          <a:prstGeom prst="rect">
            <a:avLst/>
          </a:prstGeom>
        </p:spPr>
      </p:pic>
    </p:spTree>
    <p:extLst>
      <p:ext uri="{BB962C8B-B14F-4D97-AF65-F5344CB8AC3E}">
        <p14:creationId xmlns:p14="http://schemas.microsoft.com/office/powerpoint/2010/main" val="358475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Historie II</a:t>
            </a:r>
            <a:endParaRPr lang="cs-CZ" dirty="0"/>
          </a:p>
        </p:txBody>
      </p:sp>
      <p:sp>
        <p:nvSpPr>
          <p:cNvPr id="3" name="Zástupný symbol pro obsah 2"/>
          <p:cNvSpPr>
            <a:spLocks noGrp="1"/>
          </p:cNvSpPr>
          <p:nvPr>
            <p:ph idx="1"/>
          </p:nvPr>
        </p:nvSpPr>
        <p:spPr/>
        <p:txBody>
          <a:bodyPr/>
          <a:lstStyle/>
          <a:p>
            <a:r>
              <a:rPr lang="cs-CZ" dirty="0" smtClean="0"/>
              <a:t>2. světová válka: v hračkách se projevovala až do 70. let (hrdinné armády bojující za národ), ostatní války se neprojevily (Malajsie, Indočína, Korea, Severní Afrika)</a:t>
            </a:r>
          </a:p>
          <a:p>
            <a:r>
              <a:rPr lang="cs-CZ" dirty="0" smtClean="0"/>
              <a:t>Inspirace v dobrodružných komiksech a fikci</a:t>
            </a:r>
          </a:p>
          <a:p>
            <a:r>
              <a:rPr lang="cs-CZ" dirty="0" smtClean="0"/>
              <a:t>70. léta: konec zájmu o 2. světovou válku, vliv filmů jako </a:t>
            </a:r>
            <a:r>
              <a:rPr lang="cs-CZ" i="1" dirty="0" smtClean="0"/>
              <a:t>Star </a:t>
            </a:r>
            <a:r>
              <a:rPr lang="cs-CZ" i="1" dirty="0" err="1" smtClean="0"/>
              <a:t>Wars</a:t>
            </a:r>
            <a:r>
              <a:rPr lang="cs-CZ" i="1" dirty="0" smtClean="0"/>
              <a:t>, </a:t>
            </a:r>
            <a:r>
              <a:rPr lang="cs-CZ" dirty="0" smtClean="0"/>
              <a:t>hra s individuálními hrdiny (ne s celými armádami)</a:t>
            </a:r>
            <a:endParaRPr lang="cs-CZ" i="1" dirty="0" smtClean="0"/>
          </a:p>
          <a:p>
            <a:endParaRPr lang="cs-CZ" dirty="0"/>
          </a:p>
        </p:txBody>
      </p:sp>
    </p:spTree>
    <p:extLst>
      <p:ext uri="{BB962C8B-B14F-4D97-AF65-F5344CB8AC3E}">
        <p14:creationId xmlns:p14="http://schemas.microsoft.com/office/powerpoint/2010/main" val="2174570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812175"/>
            <a:ext cx="10515600" cy="4364788"/>
          </a:xfrm>
        </p:spPr>
        <p:txBody>
          <a:bodyPr>
            <a:normAutofit/>
          </a:bodyPr>
          <a:lstStyle/>
          <a:p>
            <a:r>
              <a:rPr lang="cs-CZ" sz="4000" dirty="0" smtClean="0"/>
              <a:t>Vyučující: Mgr. Bc. Sylva </a:t>
            </a:r>
            <a:r>
              <a:rPr lang="cs-CZ" sz="4000" dirty="0" err="1" smtClean="0"/>
              <a:t>Švejdarová</a:t>
            </a:r>
            <a:r>
              <a:rPr lang="cs-CZ" sz="4000" dirty="0" smtClean="0"/>
              <a:t>, MA, PhD</a:t>
            </a:r>
          </a:p>
          <a:p>
            <a:r>
              <a:rPr lang="cs-CZ" sz="4000" dirty="0" smtClean="0"/>
              <a:t>Kontakt: svejs1aj@ff.cuni.cz</a:t>
            </a:r>
            <a:endParaRPr lang="cs-CZ" sz="4000" dirty="0"/>
          </a:p>
        </p:txBody>
      </p:sp>
    </p:spTree>
    <p:extLst>
      <p:ext uri="{BB962C8B-B14F-4D97-AF65-F5344CB8AC3E}">
        <p14:creationId xmlns:p14="http://schemas.microsoft.com/office/powerpoint/2010/main" val="1471867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Americká „</a:t>
            </a:r>
            <a:r>
              <a:rPr lang="cs-CZ" dirty="0" err="1" smtClean="0"/>
              <a:t>ray</a:t>
            </a:r>
            <a:r>
              <a:rPr lang="cs-CZ" dirty="0" smtClean="0"/>
              <a:t> </a:t>
            </a:r>
            <a:r>
              <a:rPr lang="cs-CZ" dirty="0" err="1" smtClean="0"/>
              <a:t>gun</a:t>
            </a:r>
            <a:r>
              <a:rPr lang="cs-CZ" dirty="0" smtClean="0"/>
              <a:t>“, 30. léta 20. století</a:t>
            </a:r>
            <a:endParaRPr lang="cs-CZ" dirty="0"/>
          </a:p>
        </p:txBody>
      </p:sp>
      <p:pic>
        <p:nvPicPr>
          <p:cNvPr id="4" name="Zástupný symbol pro obsah 3"/>
          <p:cNvPicPr>
            <a:picLocks noGrp="1" noChangeAspect="1"/>
          </p:cNvPicPr>
          <p:nvPr>
            <p:ph idx="1"/>
          </p:nvPr>
        </p:nvPicPr>
        <p:blipFill>
          <a:blip r:embed="rId2"/>
          <a:stretch>
            <a:fillRect/>
          </a:stretch>
        </p:blipFill>
        <p:spPr>
          <a:xfrm>
            <a:off x="2409860" y="1825625"/>
            <a:ext cx="7372280" cy="4351338"/>
          </a:xfrm>
          <a:prstGeom prst="rect">
            <a:avLst/>
          </a:prstGeom>
        </p:spPr>
      </p:pic>
    </p:spTree>
    <p:extLst>
      <p:ext uri="{BB962C8B-B14F-4D97-AF65-F5344CB8AC3E}">
        <p14:creationId xmlns:p14="http://schemas.microsoft.com/office/powerpoint/2010/main" val="3406653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Nacistické figurky</a:t>
            </a:r>
            <a:endParaRPr lang="cs-CZ" dirty="0"/>
          </a:p>
        </p:txBody>
      </p:sp>
      <p:pic>
        <p:nvPicPr>
          <p:cNvPr id="4" name="Zástupný symbol pro obsah 3"/>
          <p:cNvPicPr>
            <a:picLocks noGrp="1" noChangeAspect="1"/>
          </p:cNvPicPr>
          <p:nvPr>
            <p:ph idx="1"/>
          </p:nvPr>
        </p:nvPicPr>
        <p:blipFill>
          <a:blip r:embed="rId2"/>
          <a:stretch>
            <a:fillRect/>
          </a:stretch>
        </p:blipFill>
        <p:spPr>
          <a:xfrm>
            <a:off x="838200" y="2003599"/>
            <a:ext cx="10515600" cy="3995389"/>
          </a:xfrm>
          <a:prstGeom prst="rect">
            <a:avLst/>
          </a:prstGeom>
        </p:spPr>
      </p:pic>
    </p:spTree>
    <p:extLst>
      <p:ext uri="{BB962C8B-B14F-4D97-AF65-F5344CB8AC3E}">
        <p14:creationId xmlns:p14="http://schemas.microsoft.com/office/powerpoint/2010/main" val="3844805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Ikonografie současných válečných hraček I</a:t>
            </a:r>
            <a:endParaRPr lang="cs-CZ" dirty="0"/>
          </a:p>
        </p:txBody>
      </p:sp>
      <p:sp>
        <p:nvSpPr>
          <p:cNvPr id="3" name="Zástupný symbol pro obsah 2"/>
          <p:cNvSpPr>
            <a:spLocks noGrp="1"/>
          </p:cNvSpPr>
          <p:nvPr>
            <p:ph idx="1"/>
          </p:nvPr>
        </p:nvSpPr>
        <p:spPr/>
        <p:txBody>
          <a:bodyPr/>
          <a:lstStyle/>
          <a:p>
            <a:r>
              <a:rPr lang="cs-CZ" dirty="0" smtClean="0"/>
              <a:t>Scéna: připomíná počítačové hry, nejsou realistické, spíše kresby než fotografie - modalita sci</a:t>
            </a:r>
            <a:r>
              <a:rPr lang="cs-CZ" dirty="0"/>
              <a:t>-</a:t>
            </a:r>
            <a:r>
              <a:rPr lang="cs-CZ" dirty="0" smtClean="0"/>
              <a:t>fi</a:t>
            </a:r>
            <a:endParaRPr lang="cs-CZ" dirty="0"/>
          </a:p>
          <a:p>
            <a:r>
              <a:rPr lang="cs-CZ" dirty="0" smtClean="0"/>
              <a:t>Vojáci: svalnaté tělo, výrazné čelisti, soustředěný výraz – indikace významu maskulinity, fyzické síly a sebevědomé profesionality, archetypicky pěkní jedinci. Fyzická síla je jen symbolická v kontextu současných válek (např. bombardování Iráku). Elitní voják je symbolem národní síly.</a:t>
            </a:r>
          </a:p>
          <a:p>
            <a:r>
              <a:rPr lang="cs-CZ" dirty="0" smtClean="0"/>
              <a:t>Loga: dynamismus, elitní a speciální charakter (připomíná skutečná loga armády USA).</a:t>
            </a:r>
          </a:p>
          <a:p>
            <a:r>
              <a:rPr lang="cs-CZ" dirty="0" smtClean="0"/>
              <a:t>Maskáče: jsou v módě, ženské maskáče s růžovými prvky</a:t>
            </a:r>
          </a:p>
          <a:p>
            <a:endParaRPr lang="cs-CZ" dirty="0"/>
          </a:p>
        </p:txBody>
      </p:sp>
    </p:spTree>
    <p:extLst>
      <p:ext uri="{BB962C8B-B14F-4D97-AF65-F5344CB8AC3E}">
        <p14:creationId xmlns:p14="http://schemas.microsoft.com/office/powerpoint/2010/main" val="3876605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Obleček „</a:t>
            </a:r>
            <a:r>
              <a:rPr lang="cs-CZ" dirty="0" err="1" smtClean="0"/>
              <a:t>special</a:t>
            </a:r>
            <a:r>
              <a:rPr lang="cs-CZ" dirty="0" smtClean="0"/>
              <a:t> </a:t>
            </a:r>
            <a:r>
              <a:rPr lang="cs-CZ" dirty="0" err="1" smtClean="0"/>
              <a:t>forces</a:t>
            </a:r>
            <a:r>
              <a:rPr lang="cs-CZ" dirty="0" smtClean="0"/>
              <a:t>“</a:t>
            </a:r>
            <a:endParaRPr lang="cs-CZ" dirty="0"/>
          </a:p>
        </p:txBody>
      </p:sp>
      <p:pic>
        <p:nvPicPr>
          <p:cNvPr id="4" name="Zástupný symbol pro obsah 3"/>
          <p:cNvPicPr>
            <a:picLocks noGrp="1" noChangeAspect="1"/>
          </p:cNvPicPr>
          <p:nvPr>
            <p:ph idx="1"/>
          </p:nvPr>
        </p:nvPicPr>
        <p:blipFill>
          <a:blip r:embed="rId2"/>
          <a:stretch>
            <a:fillRect/>
          </a:stretch>
        </p:blipFill>
        <p:spPr>
          <a:xfrm>
            <a:off x="4301323" y="1825625"/>
            <a:ext cx="3589353" cy="4351338"/>
          </a:xfrm>
          <a:prstGeom prst="rect">
            <a:avLst/>
          </a:prstGeom>
        </p:spPr>
      </p:pic>
    </p:spTree>
    <p:extLst>
      <p:ext uri="{BB962C8B-B14F-4D97-AF65-F5344CB8AC3E}">
        <p14:creationId xmlns:p14="http://schemas.microsoft.com/office/powerpoint/2010/main" val="436869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t>
            </a:r>
            <a:r>
              <a:rPr lang="cs-CZ" dirty="0" err="1" smtClean="0"/>
              <a:t>Power</a:t>
            </a:r>
            <a:r>
              <a:rPr lang="cs-CZ" dirty="0" smtClean="0"/>
              <a:t> team </a:t>
            </a:r>
            <a:r>
              <a:rPr lang="cs-CZ" dirty="0" err="1" smtClean="0"/>
              <a:t>elite</a:t>
            </a:r>
            <a:r>
              <a:rPr lang="cs-CZ" dirty="0" smtClean="0"/>
              <a:t>“</a:t>
            </a:r>
            <a:endParaRPr lang="cs-CZ" dirty="0"/>
          </a:p>
        </p:txBody>
      </p:sp>
      <p:pic>
        <p:nvPicPr>
          <p:cNvPr id="4" name="Zástupný symbol pro obsah 3"/>
          <p:cNvPicPr>
            <a:picLocks noGrp="1" noChangeAspect="1"/>
          </p:cNvPicPr>
          <p:nvPr>
            <p:ph idx="1"/>
          </p:nvPr>
        </p:nvPicPr>
        <p:blipFill>
          <a:blip r:embed="rId2"/>
          <a:stretch>
            <a:fillRect/>
          </a:stretch>
        </p:blipFill>
        <p:spPr>
          <a:xfrm>
            <a:off x="4699073" y="1825625"/>
            <a:ext cx="2793854" cy="4351338"/>
          </a:xfrm>
          <a:prstGeom prst="rect">
            <a:avLst/>
          </a:prstGeom>
        </p:spPr>
      </p:pic>
    </p:spTree>
    <p:extLst>
      <p:ext uri="{BB962C8B-B14F-4D97-AF65-F5344CB8AC3E}">
        <p14:creationId xmlns:p14="http://schemas.microsoft.com/office/powerpoint/2010/main" val="2964425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Ikonografie současných válečných hraček </a:t>
            </a:r>
            <a:r>
              <a:rPr lang="cs-CZ" dirty="0" smtClean="0"/>
              <a:t>II</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Technologie: elitní vojáci technologicky na výši (noční vidění, precizní zbraně, které může používat jen inteligentní člověk).</a:t>
            </a:r>
          </a:p>
          <a:p>
            <a:r>
              <a:rPr lang="cs-CZ" dirty="0" smtClean="0"/>
              <a:t>Zvuky: Člověk by očekával např. zvuky explozí, ale většinou </a:t>
            </a:r>
            <a:r>
              <a:rPr lang="cs-CZ" dirty="0" smtClean="0"/>
              <a:t>jsou </a:t>
            </a:r>
            <a:r>
              <a:rPr lang="cs-CZ" dirty="0" smtClean="0"/>
              <a:t>to symboličtější zvuky (například střelba je celý soundtrack, skládá se ze série výkřiků „pal“ a zvuků výstřelů, následují výkřiky „nehýbejte se“, „odhoďte zbraně“ apod.). Jsou to interaktivní reprezentace války. </a:t>
            </a:r>
          </a:p>
          <a:p>
            <a:r>
              <a:rPr lang="cs-CZ" dirty="0" smtClean="0"/>
              <a:t>U futuristických zbraní se některé zvuky blíží instrumentální hudbě (například při nabíjení), mají různou hlasitost a nastavitelný rytmus. Některé zvuky se nepodobají střelbě ale pískání a elektronickým tónům, efekt je někdy posílen hysterickým vibratem, čímž se napodobují sci-fi filmy.</a:t>
            </a:r>
            <a:endParaRPr lang="cs-CZ" dirty="0"/>
          </a:p>
        </p:txBody>
      </p:sp>
    </p:spTree>
    <p:extLst>
      <p:ext uri="{BB962C8B-B14F-4D97-AF65-F5344CB8AC3E}">
        <p14:creationId xmlns:p14="http://schemas.microsoft.com/office/powerpoint/2010/main" val="1841879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t>
            </a:r>
            <a:r>
              <a:rPr lang="cs-CZ" dirty="0" err="1" smtClean="0"/>
              <a:t>Soldier</a:t>
            </a:r>
            <a:r>
              <a:rPr lang="cs-CZ" dirty="0" smtClean="0"/>
              <a:t> Mac 7“</a:t>
            </a:r>
            <a:endParaRPr lang="cs-CZ" dirty="0"/>
          </a:p>
        </p:txBody>
      </p:sp>
      <p:pic>
        <p:nvPicPr>
          <p:cNvPr id="4" name="Zástupný symbol pro obsah 3"/>
          <p:cNvPicPr>
            <a:picLocks noGrp="1" noChangeAspect="1"/>
          </p:cNvPicPr>
          <p:nvPr>
            <p:ph idx="1"/>
          </p:nvPr>
        </p:nvPicPr>
        <p:blipFill>
          <a:blip r:embed="rId2"/>
          <a:stretch>
            <a:fillRect/>
          </a:stretch>
        </p:blipFill>
        <p:spPr>
          <a:xfrm>
            <a:off x="1388352" y="1825625"/>
            <a:ext cx="9415295" cy="4351338"/>
          </a:xfrm>
          <a:prstGeom prst="rect">
            <a:avLst/>
          </a:prstGeom>
        </p:spPr>
      </p:pic>
    </p:spTree>
    <p:extLst>
      <p:ext uri="{BB962C8B-B14F-4D97-AF65-F5344CB8AC3E}">
        <p14:creationId xmlns:p14="http://schemas.microsoft.com/office/powerpoint/2010/main" val="2775863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Nepřítel?</a:t>
            </a:r>
            <a:endParaRPr lang="en-GB" dirty="0"/>
          </a:p>
        </p:txBody>
      </p:sp>
      <p:sp>
        <p:nvSpPr>
          <p:cNvPr id="3" name="Zástupný symbol pro obsah 2"/>
          <p:cNvSpPr>
            <a:spLocks noGrp="1"/>
          </p:cNvSpPr>
          <p:nvPr>
            <p:ph idx="1"/>
          </p:nvPr>
        </p:nvSpPr>
        <p:spPr>
          <a:xfrm>
            <a:off x="838200" y="2041071"/>
            <a:ext cx="10515600" cy="4135892"/>
          </a:xfrm>
        </p:spPr>
        <p:txBody>
          <a:bodyPr/>
          <a:lstStyle/>
          <a:p>
            <a:r>
              <a:rPr lang="cs-CZ" dirty="0" smtClean="0"/>
              <a:t>„</a:t>
            </a:r>
            <a:r>
              <a:rPr lang="cs-CZ" dirty="0" err="1" smtClean="0"/>
              <a:t>Bad</a:t>
            </a:r>
            <a:r>
              <a:rPr lang="cs-CZ" dirty="0" smtClean="0"/>
              <a:t> </a:t>
            </a:r>
            <a:r>
              <a:rPr lang="cs-CZ" dirty="0" err="1" smtClean="0"/>
              <a:t>guys</a:t>
            </a:r>
            <a:r>
              <a:rPr lang="cs-CZ" dirty="0" smtClean="0"/>
              <a:t>“</a:t>
            </a:r>
          </a:p>
          <a:p>
            <a:r>
              <a:rPr lang="cs-CZ" dirty="0" smtClean="0"/>
              <a:t>Nepřítel není znázorněn (</a:t>
            </a:r>
            <a:r>
              <a:rPr lang="cs-CZ" dirty="0" err="1" smtClean="0"/>
              <a:t>narozdíl</a:t>
            </a:r>
            <a:r>
              <a:rPr lang="cs-CZ" dirty="0" smtClean="0"/>
              <a:t> od historických hraček)</a:t>
            </a:r>
          </a:p>
          <a:p>
            <a:r>
              <a:rPr lang="cs-CZ" dirty="0" smtClean="0"/>
              <a:t>Důraz je kladen na vlastnosti dítěte, které si hraje: drsnost, hrdinství, ovládání technologií</a:t>
            </a:r>
          </a:p>
          <a:p>
            <a:r>
              <a:rPr lang="cs-CZ" dirty="0" smtClean="0"/>
              <a:t>Neklade se důraz na to, aby si dítě představovalo nepřítele</a:t>
            </a:r>
            <a:endParaRPr lang="en-GB" dirty="0"/>
          </a:p>
        </p:txBody>
      </p:sp>
    </p:spTree>
    <p:extLst>
      <p:ext uri="{BB962C8B-B14F-4D97-AF65-F5344CB8AC3E}">
        <p14:creationId xmlns:p14="http://schemas.microsoft.com/office/powerpoint/2010/main" val="529206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Modalita</a:t>
            </a:r>
            <a:endParaRPr lang="cs-CZ" dirty="0"/>
          </a:p>
        </p:txBody>
      </p:sp>
      <p:sp>
        <p:nvSpPr>
          <p:cNvPr id="3" name="Zástupný symbol pro obsah 2"/>
          <p:cNvSpPr>
            <a:spLocks noGrp="1"/>
          </p:cNvSpPr>
          <p:nvPr>
            <p:ph idx="1"/>
          </p:nvPr>
        </p:nvSpPr>
        <p:spPr/>
        <p:txBody>
          <a:bodyPr/>
          <a:lstStyle/>
          <a:p>
            <a:r>
              <a:rPr lang="cs-CZ" dirty="0" smtClean="0"/>
              <a:t>Hračkové zbraně nemají velkou hmotnost, nejsou mohutné a vlastně se dotekově vůbec nepodobají skutečným zbraním</a:t>
            </a:r>
          </a:p>
          <a:p>
            <a:r>
              <a:rPr lang="cs-CZ" dirty="0" smtClean="0"/>
              <a:t>Modalita: označující a označované, a do jaké míry je reprezentace realistická</a:t>
            </a:r>
          </a:p>
          <a:p>
            <a:r>
              <a:rPr lang="cs-CZ" dirty="0" smtClean="0"/>
              <a:t>U hračkových zbraní je vizuální modalita vysoká, taktilní modalita je nízká (hmotnost)</a:t>
            </a:r>
          </a:p>
          <a:p>
            <a:r>
              <a:rPr lang="cs-CZ" dirty="0" smtClean="0"/>
              <a:t>„Vnímací“ modalita: nakolik označující vyvolává stejné pocity jako označované (sci-fi zbraně jsou nerealisticky barevné – potěšení pro smysly spíše než dokumentování zbraní)</a:t>
            </a:r>
          </a:p>
        </p:txBody>
      </p:sp>
    </p:spTree>
    <p:extLst>
      <p:ext uri="{BB962C8B-B14F-4D97-AF65-F5344CB8AC3E}">
        <p14:creationId xmlns:p14="http://schemas.microsoft.com/office/powerpoint/2010/main" val="2549660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Hračky ve výchově</a:t>
            </a:r>
            <a:endParaRPr lang="cs-CZ" dirty="0"/>
          </a:p>
        </p:txBody>
      </p:sp>
      <p:sp>
        <p:nvSpPr>
          <p:cNvPr id="3" name="Zástupný symbol pro obsah 2"/>
          <p:cNvSpPr>
            <a:spLocks noGrp="1"/>
          </p:cNvSpPr>
          <p:nvPr>
            <p:ph idx="1"/>
          </p:nvPr>
        </p:nvSpPr>
        <p:spPr/>
        <p:txBody>
          <a:bodyPr/>
          <a:lstStyle/>
          <a:p>
            <a:r>
              <a:rPr lang="cs-CZ" dirty="0" smtClean="0"/>
              <a:t>Napodobují skutečné předměty, se kterými budou děti zacházet v dospělosti</a:t>
            </a:r>
          </a:p>
          <a:p>
            <a:r>
              <a:rPr lang="cs-CZ" dirty="0" smtClean="0"/>
              <a:t>Pro starší děti jsou vyráběny realističtější hračky</a:t>
            </a:r>
          </a:p>
          <a:p>
            <a:r>
              <a:rPr lang="cs-CZ" dirty="0" smtClean="0"/>
              <a:t>Pro válečné zbraně toto však neplatí: děti se neučí roli vojáků ale jsou uváděny do hodnotového systému společnosti, ve které vyrůstají: určitý druh maskulinity, způsob, jak se dnes řeší konflikty a proč</a:t>
            </a:r>
          </a:p>
          <a:p>
            <a:r>
              <a:rPr lang="cs-CZ" dirty="0" smtClean="0"/>
              <a:t>Děti přehrávají tyto diskurzy a hodnoty a symbolicky se jich účastní</a:t>
            </a:r>
          </a:p>
          <a:p>
            <a:r>
              <a:rPr lang="cs-CZ" dirty="0" smtClean="0"/>
              <a:t>Rozhovory s matkami: budou z dětí zločinci?</a:t>
            </a:r>
          </a:p>
          <a:p>
            <a:r>
              <a:rPr lang="cs-CZ" dirty="0" smtClean="0"/>
              <a:t>Děti mají porozumět dnešnímu diskurzu o válce a zažít jeho lákadla</a:t>
            </a:r>
            <a:endParaRPr lang="cs-CZ" dirty="0"/>
          </a:p>
        </p:txBody>
      </p:sp>
    </p:spTree>
    <p:extLst>
      <p:ext uri="{BB962C8B-B14F-4D97-AF65-F5344CB8AC3E}">
        <p14:creationId xmlns:p14="http://schemas.microsoft.com/office/powerpoint/2010/main" val="505740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latin typeface="+mn-lt"/>
              </a:rPr>
              <a:t>Struktura přednášky</a:t>
            </a:r>
            <a:endParaRPr lang="cs-CZ" dirty="0">
              <a:latin typeface="+mn-lt"/>
            </a:endParaRPr>
          </a:p>
        </p:txBody>
      </p:sp>
      <p:sp>
        <p:nvSpPr>
          <p:cNvPr id="3" name="Zástupný symbol pro obsah 2"/>
          <p:cNvSpPr>
            <a:spLocks noGrp="1"/>
          </p:cNvSpPr>
          <p:nvPr>
            <p:ph idx="1"/>
          </p:nvPr>
        </p:nvSpPr>
        <p:spPr>
          <a:xfrm>
            <a:off x="838200" y="2227151"/>
            <a:ext cx="10515600" cy="3949811"/>
          </a:xfrm>
        </p:spPr>
        <p:txBody>
          <a:bodyPr>
            <a:normAutofit/>
          </a:bodyPr>
          <a:lstStyle/>
          <a:p>
            <a:pPr marL="857250" indent="-857250">
              <a:buFont typeface="+mj-lt"/>
              <a:buAutoNum type="romanUcPeriod"/>
            </a:pPr>
            <a:r>
              <a:rPr lang="cs-CZ" sz="3600" dirty="0" err="1" smtClean="0"/>
              <a:t>Multimodalita</a:t>
            </a:r>
            <a:endParaRPr lang="cs-CZ" sz="3600" dirty="0" smtClean="0"/>
          </a:p>
          <a:p>
            <a:pPr marL="857250" indent="-857250">
              <a:buFont typeface="+mj-lt"/>
              <a:buAutoNum type="romanUcPeriod"/>
            </a:pPr>
            <a:r>
              <a:rPr lang="cs-CZ" sz="3600" dirty="0" smtClean="0"/>
              <a:t>Válečné hračky a vojáčci</a:t>
            </a:r>
            <a:endParaRPr lang="cs-CZ" sz="3600" dirty="0"/>
          </a:p>
          <a:p>
            <a:pPr marL="857250" indent="-857250">
              <a:buFont typeface="+mj-lt"/>
              <a:buAutoNum type="romanUcPeriod"/>
            </a:pPr>
            <a:r>
              <a:rPr lang="cs-CZ" sz="3600" dirty="0" err="1" smtClean="0"/>
              <a:t>Kawaii</a:t>
            </a:r>
            <a:r>
              <a:rPr lang="cs-CZ" sz="3600" dirty="0" smtClean="0"/>
              <a:t> kultura</a:t>
            </a:r>
          </a:p>
          <a:p>
            <a:pPr marL="857250" indent="-857250">
              <a:buFont typeface="+mj-lt"/>
              <a:buAutoNum type="romanUcPeriod"/>
            </a:pPr>
            <a:r>
              <a:rPr lang="cs-CZ" sz="3600" dirty="0" smtClean="0"/>
              <a:t>Černošští basketbalisté</a:t>
            </a:r>
          </a:p>
          <a:p>
            <a:pPr marL="0" indent="0">
              <a:buNone/>
            </a:pPr>
            <a:endParaRPr lang="cs-CZ" sz="3600" dirty="0" smtClean="0"/>
          </a:p>
          <a:p>
            <a:pPr marL="0" indent="0">
              <a:buNone/>
            </a:pPr>
            <a:endParaRPr lang="cs-CZ" dirty="0"/>
          </a:p>
        </p:txBody>
      </p:sp>
    </p:spTree>
    <p:extLst>
      <p:ext uri="{BB962C8B-B14F-4D97-AF65-F5344CB8AC3E}">
        <p14:creationId xmlns:p14="http://schemas.microsoft.com/office/powerpoint/2010/main" val="4240018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Rozhovory s dětmi</a:t>
            </a:r>
            <a:endParaRPr lang="cs-CZ" dirty="0"/>
          </a:p>
        </p:txBody>
      </p:sp>
      <p:sp>
        <p:nvSpPr>
          <p:cNvPr id="3" name="Zástupný symbol pro obsah 2"/>
          <p:cNvSpPr>
            <a:spLocks noGrp="1"/>
          </p:cNvSpPr>
          <p:nvPr>
            <p:ph idx="1"/>
          </p:nvPr>
        </p:nvSpPr>
        <p:spPr/>
        <p:txBody>
          <a:bodyPr/>
          <a:lstStyle/>
          <a:p>
            <a:r>
              <a:rPr lang="cs-CZ" dirty="0" smtClean="0"/>
              <a:t>15 dětí, 8-10 let, 6 dívek, 9 chlapců</a:t>
            </a:r>
          </a:p>
          <a:p>
            <a:r>
              <a:rPr lang="cs-CZ" dirty="0" smtClean="0"/>
              <a:t>Anglie (+ Čína, Indie)</a:t>
            </a:r>
          </a:p>
          <a:p>
            <a:r>
              <a:rPr lang="cs-CZ" dirty="0" smtClean="0"/>
              <a:t>K čemu jsou zbraně a jak se drží?</a:t>
            </a:r>
            <a:endParaRPr lang="cs-CZ" dirty="0"/>
          </a:p>
        </p:txBody>
      </p:sp>
    </p:spTree>
    <p:extLst>
      <p:ext uri="{BB962C8B-B14F-4D97-AF65-F5344CB8AC3E}">
        <p14:creationId xmlns:p14="http://schemas.microsoft.com/office/powerpoint/2010/main" val="2638062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Chlapci</a:t>
            </a:r>
            <a:endParaRPr lang="cs-CZ" dirty="0"/>
          </a:p>
        </p:txBody>
      </p:sp>
      <p:pic>
        <p:nvPicPr>
          <p:cNvPr id="4" name="Zástupný symbol pro obsah 3"/>
          <p:cNvPicPr>
            <a:picLocks noGrp="1" noChangeAspect="1"/>
          </p:cNvPicPr>
          <p:nvPr>
            <p:ph idx="1"/>
          </p:nvPr>
        </p:nvPicPr>
        <p:blipFill>
          <a:blip r:embed="rId2"/>
          <a:stretch>
            <a:fillRect/>
          </a:stretch>
        </p:blipFill>
        <p:spPr>
          <a:xfrm>
            <a:off x="6096000" y="1690688"/>
            <a:ext cx="3333165" cy="4351338"/>
          </a:xfrm>
          <a:prstGeom prst="rect">
            <a:avLst/>
          </a:prstGeom>
        </p:spPr>
      </p:pic>
      <p:pic>
        <p:nvPicPr>
          <p:cNvPr id="5" name="Obrázek 4"/>
          <p:cNvPicPr>
            <a:picLocks noChangeAspect="1"/>
          </p:cNvPicPr>
          <p:nvPr/>
        </p:nvPicPr>
        <p:blipFill>
          <a:blip r:embed="rId3"/>
          <a:stretch>
            <a:fillRect/>
          </a:stretch>
        </p:blipFill>
        <p:spPr>
          <a:xfrm>
            <a:off x="1099511" y="1896539"/>
            <a:ext cx="4034103" cy="3357893"/>
          </a:xfrm>
          <a:prstGeom prst="rect">
            <a:avLst/>
          </a:prstGeom>
        </p:spPr>
      </p:pic>
      <p:sp>
        <p:nvSpPr>
          <p:cNvPr id="3" name="TextovéPole 2"/>
          <p:cNvSpPr txBox="1"/>
          <p:nvPr/>
        </p:nvSpPr>
        <p:spPr>
          <a:xfrm>
            <a:off x="9691007" y="2473779"/>
            <a:ext cx="1877786" cy="646331"/>
          </a:xfrm>
          <a:prstGeom prst="rect">
            <a:avLst/>
          </a:prstGeom>
          <a:noFill/>
        </p:spPr>
        <p:txBody>
          <a:bodyPr wrap="square" rtlCol="0">
            <a:spAutoFit/>
          </a:bodyPr>
          <a:lstStyle/>
          <a:p>
            <a:r>
              <a:rPr lang="cs-CZ" sz="3600" dirty="0" smtClean="0"/>
              <a:t>agresivní</a:t>
            </a:r>
            <a:endParaRPr lang="en-GB" sz="3600" dirty="0"/>
          </a:p>
        </p:txBody>
      </p:sp>
      <p:sp>
        <p:nvSpPr>
          <p:cNvPr id="6" name="TextovéPole 5"/>
          <p:cNvSpPr txBox="1"/>
          <p:nvPr/>
        </p:nvSpPr>
        <p:spPr>
          <a:xfrm>
            <a:off x="1882320" y="5460283"/>
            <a:ext cx="2477922" cy="646331"/>
          </a:xfrm>
          <a:prstGeom prst="rect">
            <a:avLst/>
          </a:prstGeom>
          <a:noFill/>
        </p:spPr>
        <p:txBody>
          <a:bodyPr wrap="none" rtlCol="0">
            <a:spAutoFit/>
          </a:bodyPr>
          <a:lstStyle/>
          <a:p>
            <a:r>
              <a:rPr lang="cs-CZ" sz="3600" dirty="0" smtClean="0"/>
              <a:t>soustředěný</a:t>
            </a:r>
            <a:endParaRPr lang="en-GB" sz="3600" dirty="0"/>
          </a:p>
        </p:txBody>
      </p:sp>
    </p:spTree>
    <p:extLst>
      <p:ext uri="{BB962C8B-B14F-4D97-AF65-F5344CB8AC3E}">
        <p14:creationId xmlns:p14="http://schemas.microsoft.com/office/powerpoint/2010/main" val="369599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Dívky</a:t>
            </a:r>
            <a:endParaRPr lang="cs-CZ" dirty="0"/>
          </a:p>
        </p:txBody>
      </p:sp>
      <p:pic>
        <p:nvPicPr>
          <p:cNvPr id="4" name="Zástupný symbol pro obsah 3"/>
          <p:cNvPicPr>
            <a:picLocks noGrp="1" noChangeAspect="1"/>
          </p:cNvPicPr>
          <p:nvPr>
            <p:ph idx="1"/>
          </p:nvPr>
        </p:nvPicPr>
        <p:blipFill>
          <a:blip r:embed="rId2"/>
          <a:stretch>
            <a:fillRect/>
          </a:stretch>
        </p:blipFill>
        <p:spPr>
          <a:xfrm>
            <a:off x="2761810" y="1879946"/>
            <a:ext cx="2945781" cy="4351338"/>
          </a:xfrm>
          <a:prstGeom prst="rect">
            <a:avLst/>
          </a:prstGeom>
        </p:spPr>
      </p:pic>
      <p:pic>
        <p:nvPicPr>
          <p:cNvPr id="5" name="Obrázek 4"/>
          <p:cNvPicPr>
            <a:picLocks noChangeAspect="1"/>
          </p:cNvPicPr>
          <p:nvPr/>
        </p:nvPicPr>
        <p:blipFill>
          <a:blip r:embed="rId3"/>
          <a:stretch>
            <a:fillRect/>
          </a:stretch>
        </p:blipFill>
        <p:spPr>
          <a:xfrm>
            <a:off x="6819410" y="516048"/>
            <a:ext cx="3094850" cy="4698747"/>
          </a:xfrm>
          <a:prstGeom prst="rect">
            <a:avLst/>
          </a:prstGeom>
        </p:spPr>
      </p:pic>
      <p:sp>
        <p:nvSpPr>
          <p:cNvPr id="6" name="TextovéPole 5"/>
          <p:cNvSpPr txBox="1"/>
          <p:nvPr/>
        </p:nvSpPr>
        <p:spPr>
          <a:xfrm>
            <a:off x="383377" y="3061608"/>
            <a:ext cx="1877786" cy="1200329"/>
          </a:xfrm>
          <a:prstGeom prst="rect">
            <a:avLst/>
          </a:prstGeom>
          <a:noFill/>
        </p:spPr>
        <p:txBody>
          <a:bodyPr wrap="square" rtlCol="0">
            <a:spAutoFit/>
          </a:bodyPr>
          <a:lstStyle/>
          <a:p>
            <a:r>
              <a:rPr lang="cs-CZ" sz="3600" dirty="0" smtClean="0"/>
              <a:t>módní doplněk</a:t>
            </a:r>
            <a:endParaRPr lang="en-GB" sz="3600" dirty="0"/>
          </a:p>
        </p:txBody>
      </p:sp>
      <p:sp>
        <p:nvSpPr>
          <p:cNvPr id="7" name="TextovéPole 6"/>
          <p:cNvSpPr txBox="1"/>
          <p:nvPr/>
        </p:nvSpPr>
        <p:spPr>
          <a:xfrm>
            <a:off x="6106886" y="5494565"/>
            <a:ext cx="5246914" cy="646331"/>
          </a:xfrm>
          <a:prstGeom prst="rect">
            <a:avLst/>
          </a:prstGeom>
          <a:noFill/>
        </p:spPr>
        <p:txBody>
          <a:bodyPr wrap="square" rtlCol="0">
            <a:spAutoFit/>
          </a:bodyPr>
          <a:lstStyle/>
          <a:p>
            <a:r>
              <a:rPr lang="cs-CZ" sz="3600" dirty="0" smtClean="0"/>
              <a:t>ukázka pro mladšího bratra</a:t>
            </a:r>
            <a:endParaRPr lang="en-GB" sz="3600" dirty="0"/>
          </a:p>
        </p:txBody>
      </p:sp>
    </p:spTree>
    <p:extLst>
      <p:ext uri="{BB962C8B-B14F-4D97-AF65-F5344CB8AC3E}">
        <p14:creationId xmlns:p14="http://schemas.microsoft.com/office/powerpoint/2010/main" val="1566640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Zjištění</a:t>
            </a:r>
            <a:endParaRPr lang="cs-CZ" dirty="0"/>
          </a:p>
        </p:txBody>
      </p:sp>
      <p:sp>
        <p:nvSpPr>
          <p:cNvPr id="3" name="Zástupný symbol pro obsah 2"/>
          <p:cNvSpPr>
            <a:spLocks noGrp="1"/>
          </p:cNvSpPr>
          <p:nvPr>
            <p:ph idx="1"/>
          </p:nvPr>
        </p:nvSpPr>
        <p:spPr/>
        <p:txBody>
          <a:bodyPr/>
          <a:lstStyle/>
          <a:p>
            <a:r>
              <a:rPr lang="cs-CZ" dirty="0" smtClean="0"/>
              <a:t>Hračkové zbraně pomáhají realizovat diskurzy dominantní společenské a politické skupiny</a:t>
            </a:r>
          </a:p>
          <a:p>
            <a:r>
              <a:rPr lang="cs-CZ" dirty="0" smtClean="0"/>
              <a:t>Dříve byly válečné zbraně pasivní anonymní armády</a:t>
            </a:r>
          </a:p>
          <a:p>
            <a:r>
              <a:rPr lang="cs-CZ" dirty="0" smtClean="0"/>
              <a:t>Později hrdinské armády, které symbolizovaly celou společnost</a:t>
            </a:r>
          </a:p>
          <a:p>
            <a:r>
              <a:rPr lang="cs-CZ" dirty="0" smtClean="0"/>
              <a:t>Dnes důraz na individualitu</a:t>
            </a:r>
          </a:p>
          <a:p>
            <a:r>
              <a:rPr lang="cs-CZ" dirty="0" smtClean="0"/>
              <a:t>Děti se učí, jaká je společnost, a jaké v ní existují identity</a:t>
            </a:r>
            <a:endParaRPr lang="cs-CZ" dirty="0"/>
          </a:p>
        </p:txBody>
      </p:sp>
    </p:spTree>
    <p:extLst>
      <p:ext uri="{BB962C8B-B14F-4D97-AF65-F5344CB8AC3E}">
        <p14:creationId xmlns:p14="http://schemas.microsoft.com/office/powerpoint/2010/main" val="399202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a:t>
            </a:r>
            <a:r>
              <a:rPr lang="cs-CZ" dirty="0" smtClean="0"/>
              <a:t>brazy, gesta, mlčení v diskurzu</a:t>
            </a:r>
            <a:endParaRPr lang="en-GB"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9319" y="1701969"/>
            <a:ext cx="4196444" cy="2986658"/>
          </a:xfr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53" y="4046034"/>
            <a:ext cx="3838027" cy="2731569"/>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407" y="1432602"/>
            <a:ext cx="3918857" cy="2789097"/>
          </a:xfrm>
          <a:prstGeom prst="rect">
            <a:avLst/>
          </a:prstGeom>
        </p:spPr>
      </p:pic>
      <p:sp>
        <p:nvSpPr>
          <p:cNvPr id="7" name="TextovéPole 6"/>
          <p:cNvSpPr txBox="1"/>
          <p:nvPr/>
        </p:nvSpPr>
        <p:spPr>
          <a:xfrm>
            <a:off x="5159828" y="5600700"/>
            <a:ext cx="5690507" cy="584775"/>
          </a:xfrm>
          <a:prstGeom prst="rect">
            <a:avLst/>
          </a:prstGeom>
          <a:noFill/>
        </p:spPr>
        <p:txBody>
          <a:bodyPr wrap="square" rtlCol="0">
            <a:spAutoFit/>
          </a:bodyPr>
          <a:lstStyle/>
          <a:p>
            <a:r>
              <a:rPr lang="cs-CZ" sz="3200" dirty="0" err="1" smtClean="0"/>
              <a:t>Dorothy</a:t>
            </a:r>
            <a:r>
              <a:rPr lang="cs-CZ" sz="3200" dirty="0" smtClean="0"/>
              <a:t> – „</a:t>
            </a:r>
            <a:r>
              <a:rPr lang="cs-CZ" sz="3200" dirty="0" err="1" smtClean="0"/>
              <a:t>Casaulties</a:t>
            </a:r>
            <a:r>
              <a:rPr lang="cs-CZ" sz="3200" dirty="0" smtClean="0"/>
              <a:t> </a:t>
            </a:r>
            <a:r>
              <a:rPr lang="cs-CZ" sz="3200" dirty="0" err="1" smtClean="0"/>
              <a:t>of</a:t>
            </a:r>
            <a:r>
              <a:rPr lang="cs-CZ" sz="3200" dirty="0" smtClean="0"/>
              <a:t> </a:t>
            </a:r>
            <a:r>
              <a:rPr lang="cs-CZ" sz="3200" dirty="0" err="1" smtClean="0"/>
              <a:t>War</a:t>
            </a:r>
            <a:r>
              <a:rPr lang="cs-CZ" sz="3200" dirty="0" smtClean="0"/>
              <a:t>“</a:t>
            </a:r>
            <a:endParaRPr lang="en-GB" sz="3200" dirty="0"/>
          </a:p>
        </p:txBody>
      </p:sp>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8002" y="2006040"/>
            <a:ext cx="4270675" cy="3039489"/>
          </a:xfrm>
          <a:prstGeom prst="rect">
            <a:avLst/>
          </a:prstGeom>
        </p:spPr>
      </p:pic>
    </p:spTree>
    <p:extLst>
      <p:ext uri="{BB962C8B-B14F-4D97-AF65-F5344CB8AC3E}">
        <p14:creationId xmlns:p14="http://schemas.microsoft.com/office/powerpoint/2010/main" val="3378344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t>
            </a:r>
            <a:r>
              <a:rPr lang="cs-CZ" dirty="0" err="1" smtClean="0"/>
              <a:t>Yolocaust</a:t>
            </a:r>
            <a:r>
              <a:rPr lang="cs-CZ" dirty="0" smtClean="0"/>
              <a:t>“ (</a:t>
            </a:r>
            <a:r>
              <a:rPr lang="cs-CZ" dirty="0" err="1" smtClean="0"/>
              <a:t>Shahak</a:t>
            </a:r>
            <a:r>
              <a:rPr lang="cs-CZ" dirty="0" smtClean="0"/>
              <a:t> </a:t>
            </a:r>
            <a:r>
              <a:rPr lang="cs-CZ" dirty="0" err="1" smtClean="0"/>
              <a:t>Shapira</a:t>
            </a:r>
            <a:r>
              <a:rPr lang="cs-CZ" dirty="0" smtClean="0"/>
              <a:t>)</a:t>
            </a:r>
            <a:endParaRPr lang="en-GB"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507" y="3940969"/>
            <a:ext cx="7620000" cy="2771775"/>
          </a:xfr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6507" y="4436098"/>
            <a:ext cx="3939326" cy="1781516"/>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2056" y="440818"/>
            <a:ext cx="4629944" cy="3402182"/>
          </a:xfrm>
          <a:prstGeom prst="rect">
            <a:avLst/>
          </a:prstGeom>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2934" y="1362416"/>
            <a:ext cx="5534371" cy="2480584"/>
          </a:xfrm>
          <a:prstGeom prst="rect">
            <a:avLst/>
          </a:prstGeom>
        </p:spPr>
      </p:pic>
    </p:spTree>
    <p:extLst>
      <p:ext uri="{BB962C8B-B14F-4D97-AF65-F5344CB8AC3E}">
        <p14:creationId xmlns:p14="http://schemas.microsoft.com/office/powerpoint/2010/main" val="3690023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92521" y="736317"/>
            <a:ext cx="10515600" cy="1325563"/>
          </a:xfrm>
        </p:spPr>
        <p:txBody>
          <a:bodyPr/>
          <a:lstStyle/>
          <a:p>
            <a:r>
              <a:rPr lang="cs-CZ" dirty="0" smtClean="0"/>
              <a:t>III. </a:t>
            </a:r>
            <a:r>
              <a:rPr lang="cs-CZ" dirty="0" err="1" smtClean="0"/>
              <a:t>Kawaii</a:t>
            </a:r>
            <a:r>
              <a:rPr lang="cs-CZ" dirty="0" smtClean="0"/>
              <a:t> kultura</a:t>
            </a:r>
            <a:br>
              <a:rPr lang="cs-CZ" dirty="0" smtClean="0"/>
            </a:br>
            <a:endParaRPr lang="cs-CZ" dirty="0"/>
          </a:p>
        </p:txBody>
      </p:sp>
    </p:spTree>
    <p:extLst>
      <p:ext uri="{BB962C8B-B14F-4D97-AF65-F5344CB8AC3E}">
        <p14:creationId xmlns:p14="http://schemas.microsoft.com/office/powerpoint/2010/main" val="1801666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Článek 3</a:t>
            </a:r>
            <a:endParaRPr lang="cs-CZ" dirty="0"/>
          </a:p>
        </p:txBody>
      </p:sp>
      <p:sp>
        <p:nvSpPr>
          <p:cNvPr id="3" name="Zástupný symbol pro obsah 2"/>
          <p:cNvSpPr>
            <a:spLocks noGrp="1"/>
          </p:cNvSpPr>
          <p:nvPr>
            <p:ph idx="1"/>
          </p:nvPr>
        </p:nvSpPr>
        <p:spPr>
          <a:xfrm>
            <a:off x="838200" y="1690688"/>
            <a:ext cx="10515600" cy="4486275"/>
          </a:xfrm>
        </p:spPr>
        <p:txBody>
          <a:bodyPr/>
          <a:lstStyle/>
          <a:p>
            <a:pPr marL="0" indent="0">
              <a:buNone/>
            </a:pPr>
            <a:r>
              <a:rPr lang="cs-CZ" dirty="0" err="1" smtClean="0"/>
              <a:t>Chen</a:t>
            </a:r>
            <a:r>
              <a:rPr lang="cs-CZ" dirty="0" smtClean="0"/>
              <a:t>, A. a </a:t>
            </a:r>
            <a:r>
              <a:rPr lang="cs-CZ" dirty="0" err="1" smtClean="0"/>
              <a:t>Machin</a:t>
            </a:r>
            <a:r>
              <a:rPr lang="cs-CZ" dirty="0" smtClean="0"/>
              <a:t>, D. (2014). </a:t>
            </a:r>
            <a:r>
              <a:rPr lang="cs-CZ" dirty="0" err="1" smtClean="0"/>
              <a:t>The</a:t>
            </a:r>
            <a:r>
              <a:rPr lang="cs-CZ" dirty="0" smtClean="0"/>
              <a:t> </a:t>
            </a:r>
            <a:r>
              <a:rPr lang="en-US" dirty="0" smtClean="0"/>
              <a:t>local and the global in the visual design of a Chinese women’s lifestyle magazine: a multimodal critical discourse approach. </a:t>
            </a:r>
            <a:r>
              <a:rPr lang="en-US" i="1" dirty="0" smtClean="0"/>
              <a:t>Visual Communication</a:t>
            </a:r>
            <a:r>
              <a:rPr lang="en-US" dirty="0" smtClean="0"/>
              <a:t>, 2014, str. 287-301.</a:t>
            </a:r>
            <a:endParaRPr lang="cs-CZ" dirty="0"/>
          </a:p>
        </p:txBody>
      </p:sp>
    </p:spTree>
    <p:extLst>
      <p:ext uri="{BB962C8B-B14F-4D97-AF65-F5344CB8AC3E}">
        <p14:creationId xmlns:p14="http://schemas.microsoft.com/office/powerpoint/2010/main" val="3083087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Časopisy o životním stylu pro ženy v Číně</a:t>
            </a:r>
            <a:endParaRPr lang="cs-CZ" dirty="0"/>
          </a:p>
        </p:txBody>
      </p:sp>
      <p:sp>
        <p:nvSpPr>
          <p:cNvPr id="3" name="Zástupný symbol pro obsah 2"/>
          <p:cNvSpPr>
            <a:spLocks noGrp="1"/>
          </p:cNvSpPr>
          <p:nvPr>
            <p:ph idx="1"/>
          </p:nvPr>
        </p:nvSpPr>
        <p:spPr/>
        <p:txBody>
          <a:bodyPr/>
          <a:lstStyle/>
          <a:p>
            <a:r>
              <a:rPr lang="cs-CZ" dirty="0" smtClean="0"/>
              <a:t>Multimodální CDA analyzuje, jak se během 17ti let vizuálně proměnily časopisy.</a:t>
            </a:r>
          </a:p>
          <a:p>
            <a:r>
              <a:rPr lang="cs-CZ" dirty="0" smtClean="0"/>
              <a:t>Zčásti změnu způsobilo postupné přijímání mezinárodního stylu.</a:t>
            </a:r>
          </a:p>
          <a:p>
            <a:r>
              <a:rPr lang="cs-CZ" dirty="0" smtClean="0"/>
              <a:t>Zčásti se časopisy změnily pod </a:t>
            </a:r>
            <a:r>
              <a:rPr lang="cs-CZ" dirty="0" smtClean="0"/>
              <a:t>vlivem </a:t>
            </a:r>
            <a:r>
              <a:rPr lang="cs-CZ" dirty="0" smtClean="0"/>
              <a:t>Japonska. Čínské hodnoty a ženská identita jsou pomocí produktů z Japonska </a:t>
            </a:r>
            <a:r>
              <a:rPr lang="cs-CZ" dirty="0" smtClean="0"/>
              <a:t>v </a:t>
            </a:r>
            <a:r>
              <a:rPr lang="cs-CZ" dirty="0" smtClean="0"/>
              <a:t>čínských časopisech </a:t>
            </a:r>
            <a:r>
              <a:rPr lang="cs-CZ" dirty="0" err="1" smtClean="0"/>
              <a:t>rekontextualizovány</a:t>
            </a:r>
            <a:r>
              <a:rPr lang="cs-CZ" dirty="0" smtClean="0"/>
              <a:t>.</a:t>
            </a:r>
            <a:endParaRPr lang="cs-CZ" dirty="0"/>
          </a:p>
        </p:txBody>
      </p:sp>
    </p:spTree>
    <p:extLst>
      <p:ext uri="{BB962C8B-B14F-4D97-AF65-F5344CB8AC3E}">
        <p14:creationId xmlns:p14="http://schemas.microsoft.com/office/powerpoint/2010/main" val="2604370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Čínská média a globalizace</a:t>
            </a:r>
            <a:endParaRPr lang="cs-CZ" dirty="0"/>
          </a:p>
        </p:txBody>
      </p:sp>
      <p:sp>
        <p:nvSpPr>
          <p:cNvPr id="3" name="Zástupný symbol pro obsah 2"/>
          <p:cNvSpPr>
            <a:spLocks noGrp="1"/>
          </p:cNvSpPr>
          <p:nvPr>
            <p:ph idx="1"/>
          </p:nvPr>
        </p:nvSpPr>
        <p:spPr>
          <a:xfrm>
            <a:off x="838200" y="1584356"/>
            <a:ext cx="10515600" cy="4592607"/>
          </a:xfrm>
        </p:spPr>
        <p:txBody>
          <a:bodyPr/>
          <a:lstStyle/>
          <a:p>
            <a:r>
              <a:rPr lang="cs-CZ" dirty="0" smtClean="0"/>
              <a:t>Reformy ekonomiky v 90. letech, vstup do WTO (2001) – média v Číně se posunula od státní propagandy k přijímání globálních mediálních vlivů.</a:t>
            </a:r>
          </a:p>
          <a:p>
            <a:r>
              <a:rPr lang="cs-CZ" dirty="0" smtClean="0"/>
              <a:t>Vyvinula se čínská a tchajwanská verze časopisu </a:t>
            </a:r>
            <a:r>
              <a:rPr lang="cs-CZ" i="1" dirty="0" err="1" smtClean="0"/>
              <a:t>Cosmopolitan</a:t>
            </a:r>
            <a:r>
              <a:rPr lang="cs-CZ" dirty="0" smtClean="0"/>
              <a:t>.</a:t>
            </a:r>
          </a:p>
          <a:p>
            <a:r>
              <a:rPr lang="cs-CZ" dirty="0" smtClean="0"/>
              <a:t>Japonsko a kultura mladistvých v Číně: pro starší je Japonsko symbolem válečné brutality. Pro mladší zdrojem populární kultury „</a:t>
            </a:r>
            <a:r>
              <a:rPr lang="cs-CZ" dirty="0" err="1" smtClean="0"/>
              <a:t>Kawaii</a:t>
            </a:r>
            <a:r>
              <a:rPr lang="cs-CZ" dirty="0" smtClean="0"/>
              <a:t>“ (roztomilost) – </a:t>
            </a:r>
            <a:r>
              <a:rPr lang="cs-CZ" i="1" dirty="0" smtClean="0"/>
              <a:t>Manga, Hello </a:t>
            </a:r>
            <a:r>
              <a:rPr lang="cs-CZ" i="1" dirty="0" err="1" smtClean="0"/>
              <a:t>Kitty</a:t>
            </a:r>
            <a:r>
              <a:rPr lang="cs-CZ" i="1" dirty="0" smtClean="0"/>
              <a:t>, </a:t>
            </a:r>
          </a:p>
          <a:p>
            <a:pPr marL="0" indent="0">
              <a:buNone/>
            </a:pPr>
            <a:r>
              <a:rPr lang="cs-CZ" i="1" dirty="0"/>
              <a:t>	</a:t>
            </a:r>
            <a:r>
              <a:rPr lang="cs-CZ" i="1" dirty="0" err="1" smtClean="0"/>
              <a:t>Pokemon</a:t>
            </a:r>
            <a:r>
              <a:rPr lang="cs-CZ" i="1" dirty="0" smtClean="0"/>
              <a:t>.</a:t>
            </a:r>
            <a:endParaRPr lang="cs-CZ" i="1"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5979" y="4140678"/>
            <a:ext cx="3483321" cy="2525408"/>
          </a:xfrm>
          <a:prstGeom prst="rect">
            <a:avLst/>
          </a:prstGeom>
        </p:spPr>
      </p:pic>
    </p:spTree>
    <p:extLst>
      <p:ext uri="{BB962C8B-B14F-4D97-AF65-F5344CB8AC3E}">
        <p14:creationId xmlns:p14="http://schemas.microsoft.com/office/powerpoint/2010/main" val="767603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92521" y="736317"/>
            <a:ext cx="10515600" cy="1325563"/>
          </a:xfrm>
        </p:spPr>
        <p:txBody>
          <a:bodyPr/>
          <a:lstStyle/>
          <a:p>
            <a:r>
              <a:rPr lang="cs-CZ" dirty="0" smtClean="0"/>
              <a:t>I. </a:t>
            </a:r>
            <a:r>
              <a:rPr lang="cs-CZ" dirty="0" err="1" smtClean="0"/>
              <a:t>Multimodalita</a:t>
            </a:r>
            <a:r>
              <a:rPr lang="cs-CZ" dirty="0" smtClean="0"/>
              <a:t/>
            </a:r>
            <a:br>
              <a:rPr lang="cs-CZ" dirty="0" smtClean="0"/>
            </a:br>
            <a:endParaRPr lang="cs-CZ" dirty="0"/>
          </a:p>
        </p:txBody>
      </p:sp>
    </p:spTree>
    <p:extLst>
      <p:ext uri="{BB962C8B-B14F-4D97-AF65-F5344CB8AC3E}">
        <p14:creationId xmlns:p14="http://schemas.microsoft.com/office/powerpoint/2010/main" val="28452061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Kawaii</a:t>
            </a:r>
            <a:r>
              <a:rPr lang="cs-CZ" dirty="0" smtClean="0"/>
              <a:t> kultura</a:t>
            </a:r>
            <a:endParaRPr lang="cs-CZ" dirty="0"/>
          </a:p>
        </p:txBody>
      </p:sp>
      <p:sp>
        <p:nvSpPr>
          <p:cNvPr id="3" name="Zástupný symbol pro obsah 2"/>
          <p:cNvSpPr>
            <a:spLocks noGrp="1"/>
          </p:cNvSpPr>
          <p:nvPr>
            <p:ph idx="1"/>
          </p:nvPr>
        </p:nvSpPr>
        <p:spPr/>
        <p:txBody>
          <a:bodyPr/>
          <a:lstStyle/>
          <a:p>
            <a:r>
              <a:rPr lang="cs-CZ" dirty="0" smtClean="0"/>
              <a:t>Zdůrazňuje nesamostatnost, roztomilost, nedospělost a zranitelnost.</a:t>
            </a:r>
          </a:p>
          <a:p>
            <a:r>
              <a:rPr lang="cs-CZ" dirty="0" smtClean="0"/>
              <a:t>Vznikla v Japonsku a je velmi populární v Číně.</a:t>
            </a:r>
          </a:p>
          <a:p>
            <a:r>
              <a:rPr lang="cs-CZ" dirty="0" smtClean="0"/>
              <a:t>V západní společnosti je dospělost spojována se svobodou a nezávislostí, v Japonsku a Číně jsou asociace opačné.</a:t>
            </a:r>
          </a:p>
          <a:p>
            <a:r>
              <a:rPr lang="cs-CZ" dirty="0" smtClean="0"/>
              <a:t>Ztvárňuje rebelii proti společnosti, která dříve oslavovala (zčásti pod vlivem konfucianismu) pracovitost, oddanost a konformitu (v práci, vůči rodičům, vůči manželovi).</a:t>
            </a:r>
            <a:endParaRPr lang="cs-CZ" dirty="0"/>
          </a:p>
        </p:txBody>
      </p:sp>
    </p:spTree>
    <p:extLst>
      <p:ext uri="{BB962C8B-B14F-4D97-AF65-F5344CB8AC3E}">
        <p14:creationId xmlns:p14="http://schemas.microsoft.com/office/powerpoint/2010/main" val="498489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Kawaii</a:t>
            </a:r>
            <a:r>
              <a:rPr lang="cs-CZ" dirty="0" smtClean="0"/>
              <a:t> v Japonsku</a:t>
            </a:r>
            <a:endParaRPr lang="cs-CZ" dirty="0"/>
          </a:p>
        </p:txBody>
      </p:sp>
      <p:sp>
        <p:nvSpPr>
          <p:cNvPr id="3" name="Zástupný symbol pro obsah 2"/>
          <p:cNvSpPr>
            <a:spLocks noGrp="1"/>
          </p:cNvSpPr>
          <p:nvPr>
            <p:ph idx="1"/>
          </p:nvPr>
        </p:nvSpPr>
        <p:spPr/>
        <p:txBody>
          <a:bodyPr/>
          <a:lstStyle/>
          <a:p>
            <a:r>
              <a:rPr lang="cs-CZ" dirty="0" smtClean="0"/>
              <a:t>Důležitá součást japonské populární kultury</a:t>
            </a:r>
          </a:p>
          <a:p>
            <a:r>
              <a:rPr lang="cs-CZ" dirty="0" smtClean="0"/>
              <a:t>Policie má maskoty ve stylu </a:t>
            </a:r>
            <a:r>
              <a:rPr lang="cs-CZ" dirty="0" err="1" smtClean="0"/>
              <a:t>Kawaii</a:t>
            </a:r>
            <a:endParaRPr lang="cs-CZ" dirty="0" smtClean="0"/>
          </a:p>
          <a:p>
            <a:r>
              <a:rPr lang="cs-CZ" dirty="0" smtClean="0"/>
              <a:t>Japonská banka </a:t>
            </a:r>
            <a:r>
              <a:rPr lang="cs-CZ" dirty="0" err="1" smtClean="0"/>
              <a:t>Asahi</a:t>
            </a:r>
            <a:r>
              <a:rPr lang="cs-CZ" dirty="0" smtClean="0"/>
              <a:t> má na kreditních kartách </a:t>
            </a:r>
            <a:r>
              <a:rPr lang="cs-CZ" dirty="0" err="1" smtClean="0"/>
              <a:t>Kawaii</a:t>
            </a:r>
            <a:r>
              <a:rPr lang="cs-CZ" dirty="0" smtClean="0"/>
              <a:t> logo</a:t>
            </a:r>
          </a:p>
          <a:p>
            <a:r>
              <a:rPr lang="cs-CZ" dirty="0" err="1" smtClean="0"/>
              <a:t>Kawaii</a:t>
            </a:r>
            <a:r>
              <a:rPr lang="cs-CZ" dirty="0" smtClean="0"/>
              <a:t> loga jsou </a:t>
            </a:r>
            <a:r>
              <a:rPr lang="cs-CZ" dirty="0" err="1" smtClean="0"/>
              <a:t>oficální</a:t>
            </a:r>
            <a:r>
              <a:rPr lang="cs-CZ" dirty="0" smtClean="0"/>
              <a:t> součástí exportního obchodu Japonska (vydělávají bilióny dolarů ročně)</a:t>
            </a:r>
          </a:p>
          <a:p>
            <a:r>
              <a:rPr lang="cs-CZ" dirty="0" smtClean="0"/>
              <a:t>Někteří sociologové tvrdí, že </a:t>
            </a:r>
            <a:r>
              <a:rPr lang="cs-CZ" dirty="0" err="1" smtClean="0"/>
              <a:t>Kawaii</a:t>
            </a:r>
            <a:r>
              <a:rPr lang="cs-CZ" dirty="0" smtClean="0"/>
              <a:t> poskytuje útěchu před realitou</a:t>
            </a:r>
            <a:endParaRPr lang="cs-CZ" dirty="0"/>
          </a:p>
        </p:txBody>
      </p:sp>
    </p:spTree>
    <p:extLst>
      <p:ext uri="{BB962C8B-B14F-4D97-AF65-F5344CB8AC3E}">
        <p14:creationId xmlns:p14="http://schemas.microsoft.com/office/powerpoint/2010/main" val="682039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Kawaii</a:t>
            </a:r>
            <a:r>
              <a:rPr lang="cs-CZ" dirty="0" smtClean="0"/>
              <a:t> v Číně</a:t>
            </a:r>
            <a:endParaRPr lang="cs-CZ" dirty="0"/>
          </a:p>
        </p:txBody>
      </p:sp>
      <p:sp>
        <p:nvSpPr>
          <p:cNvPr id="3" name="Zástupný symbol pro obsah 2"/>
          <p:cNvSpPr>
            <a:spLocks noGrp="1"/>
          </p:cNvSpPr>
          <p:nvPr>
            <p:ph idx="1"/>
          </p:nvPr>
        </p:nvSpPr>
        <p:spPr/>
        <p:txBody>
          <a:bodyPr/>
          <a:lstStyle/>
          <a:p>
            <a:r>
              <a:rPr lang="cs-CZ" dirty="0" smtClean="0"/>
              <a:t>Marketingový nástroj</a:t>
            </a:r>
          </a:p>
          <a:p>
            <a:r>
              <a:rPr lang="cs-CZ" dirty="0" smtClean="0"/>
              <a:t>Posouvá tradiční čínské názory na ženství na jinou </a:t>
            </a:r>
            <a:r>
              <a:rPr lang="cs-CZ" dirty="0" err="1" smtClean="0"/>
              <a:t>úrovň</a:t>
            </a:r>
            <a:endParaRPr lang="cs-CZ" dirty="0" smtClean="0"/>
          </a:p>
          <a:p>
            <a:r>
              <a:rPr lang="cs-CZ" dirty="0" smtClean="0"/>
              <a:t>Tradičně jsou v Číně ženy spojovány s čistotou, neškodností a podřízeností – s kvalitami, které se neslučují s dětinskostí</a:t>
            </a:r>
          </a:p>
          <a:p>
            <a:r>
              <a:rPr lang="cs-CZ" dirty="0" smtClean="0"/>
              <a:t>Útěk žen od mateřství a domácnosti, který razí feminismus, zneužila konzumní média, která artikulují možný únik skrze dětinskost</a:t>
            </a:r>
            <a:endParaRPr lang="cs-CZ" dirty="0"/>
          </a:p>
        </p:txBody>
      </p:sp>
    </p:spTree>
    <p:extLst>
      <p:ext uri="{BB962C8B-B14F-4D97-AF65-F5344CB8AC3E}">
        <p14:creationId xmlns:p14="http://schemas.microsoft.com/office/powerpoint/2010/main" val="2284936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Časopis </a:t>
            </a:r>
            <a:r>
              <a:rPr lang="cs-CZ" i="1" dirty="0" err="1" smtClean="0"/>
              <a:t>Rayli</a:t>
            </a:r>
            <a:endParaRPr lang="cs-CZ" i="1" dirty="0"/>
          </a:p>
        </p:txBody>
      </p:sp>
      <p:sp>
        <p:nvSpPr>
          <p:cNvPr id="3" name="Zástupný symbol pro obsah 2"/>
          <p:cNvSpPr>
            <a:spLocks noGrp="1"/>
          </p:cNvSpPr>
          <p:nvPr>
            <p:ph idx="1"/>
          </p:nvPr>
        </p:nvSpPr>
        <p:spPr/>
        <p:txBody>
          <a:bodyPr/>
          <a:lstStyle/>
          <a:p>
            <a:r>
              <a:rPr lang="cs-CZ" dirty="0" smtClean="0"/>
              <a:t>Zkoumána všechna čísla mezi 1995 a 2012</a:t>
            </a:r>
          </a:p>
          <a:p>
            <a:pPr marL="0" indent="0">
              <a:buNone/>
            </a:pPr>
            <a:endParaRPr lang="cs-CZ" dirty="0"/>
          </a:p>
          <a:p>
            <a:pPr marL="0" indent="0">
              <a:buNone/>
            </a:pPr>
            <a:endParaRPr lang="cs-CZ" dirty="0" smtClean="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2051" y="2529087"/>
            <a:ext cx="5884375" cy="3782813"/>
          </a:xfrm>
          <a:prstGeom prst="rect">
            <a:avLst/>
          </a:prstGeom>
        </p:spPr>
      </p:pic>
    </p:spTree>
    <p:extLst>
      <p:ext uri="{BB962C8B-B14F-4D97-AF65-F5344CB8AC3E}">
        <p14:creationId xmlns:p14="http://schemas.microsoft.com/office/powerpoint/2010/main" val="3840637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Raná fáze (90. léta)</a:t>
            </a:r>
            <a:endParaRPr lang="cs-CZ" dirty="0"/>
          </a:p>
        </p:txBody>
      </p:sp>
      <p:sp>
        <p:nvSpPr>
          <p:cNvPr id="3" name="Zástupný symbol pro obsah 2"/>
          <p:cNvSpPr>
            <a:spLocks noGrp="1"/>
          </p:cNvSpPr>
          <p:nvPr>
            <p:ph idx="1"/>
          </p:nvPr>
        </p:nvSpPr>
        <p:spPr/>
        <p:txBody>
          <a:bodyPr/>
          <a:lstStyle/>
          <a:p>
            <a:r>
              <a:rPr lang="cs-CZ" dirty="0" smtClean="0"/>
              <a:t>Obrázky: skuteční lidé na skutečných pracovních místech</a:t>
            </a:r>
          </a:p>
          <a:p>
            <a:r>
              <a:rPr lang="cs-CZ" dirty="0" smtClean="0"/>
              <a:t>Oddaní pilní pracovníci spíše než jednotlivci</a:t>
            </a:r>
          </a:p>
          <a:p>
            <a:r>
              <a:rPr lang="cs-CZ" dirty="0" smtClean="0"/>
              <a:t>Komentáře k obrázkům: oslavují oddanost práci a čínské společnosti</a:t>
            </a:r>
          </a:p>
          <a:p>
            <a:r>
              <a:rPr lang="cs-CZ" dirty="0" smtClean="0"/>
              <a:t>Fotografie nenabízejí </a:t>
            </a:r>
            <a:r>
              <a:rPr lang="cs-CZ" dirty="0" smtClean="0"/>
              <a:t>čtenáři možnost </a:t>
            </a:r>
            <a:r>
              <a:rPr lang="cs-CZ" dirty="0" smtClean="0"/>
              <a:t>vytvořit si vztah </a:t>
            </a:r>
            <a:r>
              <a:rPr lang="cs-CZ" dirty="0"/>
              <a:t>k</a:t>
            </a:r>
            <a:r>
              <a:rPr lang="cs-CZ" dirty="0" smtClean="0"/>
              <a:t> fotografovaným osobám</a:t>
            </a:r>
          </a:p>
          <a:p>
            <a:r>
              <a:rPr lang="cs-CZ" dirty="0" smtClean="0"/>
              <a:t>Metafora</a:t>
            </a:r>
            <a:endParaRPr lang="cs-CZ" dirty="0"/>
          </a:p>
        </p:txBody>
      </p:sp>
    </p:spTree>
    <p:extLst>
      <p:ext uri="{BB962C8B-B14F-4D97-AF65-F5344CB8AC3E}">
        <p14:creationId xmlns:p14="http://schemas.microsoft.com/office/powerpoint/2010/main" val="2090884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i="1" dirty="0" err="1" smtClean="0"/>
              <a:t>Rayli</a:t>
            </a:r>
            <a:r>
              <a:rPr lang="cs-CZ" dirty="0" smtClean="0"/>
              <a:t>, září 1999</a:t>
            </a:r>
            <a:endParaRPr lang="en-GB" dirty="0"/>
          </a:p>
        </p:txBody>
      </p:sp>
      <p:pic>
        <p:nvPicPr>
          <p:cNvPr id="4" name="Zástupný symbol pro obsah 3"/>
          <p:cNvPicPr>
            <a:picLocks noGrp="1" noChangeAspect="1"/>
          </p:cNvPicPr>
          <p:nvPr>
            <p:ph idx="1"/>
          </p:nvPr>
        </p:nvPicPr>
        <p:blipFill>
          <a:blip r:embed="rId2"/>
          <a:stretch>
            <a:fillRect/>
          </a:stretch>
        </p:blipFill>
        <p:spPr>
          <a:xfrm>
            <a:off x="3046222" y="1825625"/>
            <a:ext cx="6099555" cy="4351338"/>
          </a:xfrm>
          <a:prstGeom prst="rect">
            <a:avLst/>
          </a:prstGeom>
        </p:spPr>
      </p:pic>
    </p:spTree>
    <p:extLst>
      <p:ext uri="{BB962C8B-B14F-4D97-AF65-F5344CB8AC3E}">
        <p14:creationId xmlns:p14="http://schemas.microsoft.com/office/powerpoint/2010/main" val="21820523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Pozdější fáze (2005)</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Obrázky modelek</a:t>
            </a:r>
          </a:p>
          <a:p>
            <a:r>
              <a:rPr lang="cs-CZ" dirty="0" smtClean="0"/>
              <a:t>Modelky se dívají na čtenáře, smějí se a navazují oční kontakt</a:t>
            </a:r>
          </a:p>
          <a:p>
            <a:r>
              <a:rPr lang="cs-CZ" dirty="0" smtClean="0"/>
              <a:t>Ženy mají bližší vztah k čtenáři, pozitivní výrazy v tváři</a:t>
            </a:r>
          </a:p>
          <a:p>
            <a:r>
              <a:rPr lang="cs-CZ" dirty="0" smtClean="0"/>
              <a:t>Ženy však neztvárňují jednotlivce: jsou to generické typy určené oblečením nebo účesem</a:t>
            </a:r>
          </a:p>
          <a:p>
            <a:r>
              <a:rPr lang="cs-CZ" dirty="0" smtClean="0"/>
              <a:t>Některé ženy na fotkách interagují navzájem</a:t>
            </a:r>
          </a:p>
          <a:p>
            <a:r>
              <a:rPr lang="cs-CZ" dirty="0" smtClean="0"/>
              <a:t>Kolegiální vztahy jsou zobrazené jako žádoucí</a:t>
            </a:r>
          </a:p>
          <a:p>
            <a:r>
              <a:rPr lang="cs-CZ" dirty="0" smtClean="0"/>
              <a:t>Ženy však zaujímají „neasertivní“ pózy (ruce na hrudníku)</a:t>
            </a:r>
          </a:p>
          <a:p>
            <a:r>
              <a:rPr lang="cs-CZ" dirty="0" smtClean="0"/>
              <a:t>Vliv západní kultury: </a:t>
            </a:r>
            <a:r>
              <a:rPr lang="cs-CZ" i="1" dirty="0" err="1" smtClean="0"/>
              <a:t>Cosmopolitan</a:t>
            </a:r>
            <a:endParaRPr lang="cs-CZ" i="1" dirty="0"/>
          </a:p>
        </p:txBody>
      </p:sp>
    </p:spTree>
    <p:extLst>
      <p:ext uri="{BB962C8B-B14F-4D97-AF65-F5344CB8AC3E}">
        <p14:creationId xmlns:p14="http://schemas.microsoft.com/office/powerpoint/2010/main" val="12815877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i="1" dirty="0" err="1"/>
              <a:t>Rayli</a:t>
            </a:r>
            <a:r>
              <a:rPr lang="cs-CZ" dirty="0"/>
              <a:t>, </a:t>
            </a:r>
            <a:r>
              <a:rPr lang="cs-CZ" dirty="0" smtClean="0"/>
              <a:t>červen 2005</a:t>
            </a:r>
            <a:endParaRPr lang="en-GB" dirty="0"/>
          </a:p>
        </p:txBody>
      </p:sp>
      <p:pic>
        <p:nvPicPr>
          <p:cNvPr id="4" name="Zástupný symbol pro obsah 3"/>
          <p:cNvPicPr>
            <a:picLocks noGrp="1" noChangeAspect="1"/>
          </p:cNvPicPr>
          <p:nvPr>
            <p:ph idx="1"/>
          </p:nvPr>
        </p:nvPicPr>
        <p:blipFill>
          <a:blip r:embed="rId2"/>
          <a:stretch>
            <a:fillRect/>
          </a:stretch>
        </p:blipFill>
        <p:spPr>
          <a:xfrm>
            <a:off x="3073969" y="1825625"/>
            <a:ext cx="6044062" cy="4351338"/>
          </a:xfrm>
          <a:prstGeom prst="rect">
            <a:avLst/>
          </a:prstGeom>
        </p:spPr>
      </p:pic>
    </p:spTree>
    <p:extLst>
      <p:ext uri="{BB962C8B-B14F-4D97-AF65-F5344CB8AC3E}">
        <p14:creationId xmlns:p14="http://schemas.microsoft.com/office/powerpoint/2010/main" val="28152157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Současná fáze (2011)</a:t>
            </a:r>
            <a:endParaRPr lang="cs-CZ" dirty="0"/>
          </a:p>
        </p:txBody>
      </p:sp>
      <p:sp>
        <p:nvSpPr>
          <p:cNvPr id="3" name="Zástupný symbol pro obsah 2"/>
          <p:cNvSpPr>
            <a:spLocks noGrp="1"/>
          </p:cNvSpPr>
          <p:nvPr>
            <p:ph idx="1"/>
          </p:nvPr>
        </p:nvSpPr>
        <p:spPr/>
        <p:txBody>
          <a:bodyPr/>
          <a:lstStyle/>
          <a:p>
            <a:r>
              <a:rPr lang="cs-CZ" dirty="0" smtClean="0"/>
              <a:t>Ženy stále nejsou jednotlivci</a:t>
            </a:r>
          </a:p>
          <a:p>
            <a:r>
              <a:rPr lang="cs-CZ" dirty="0" smtClean="0"/>
              <a:t>Jsou roztomilejší</a:t>
            </a:r>
          </a:p>
          <a:p>
            <a:r>
              <a:rPr lang="cs-CZ" dirty="0" smtClean="0"/>
              <a:t>Vliv </a:t>
            </a:r>
            <a:r>
              <a:rPr lang="cs-CZ" dirty="0" err="1" smtClean="0"/>
              <a:t>Kawaii</a:t>
            </a:r>
            <a:r>
              <a:rPr lang="cs-CZ" dirty="0" smtClean="0"/>
              <a:t> kultury</a:t>
            </a:r>
          </a:p>
          <a:p>
            <a:r>
              <a:rPr lang="cs-CZ" dirty="0" smtClean="0"/>
              <a:t>Ženy ve skupinkách s přítelkyněmi (rozdíl od západní kultury – </a:t>
            </a:r>
            <a:r>
              <a:rPr lang="cs-CZ" i="1" dirty="0" err="1" smtClean="0"/>
              <a:t>Cosmopolitan</a:t>
            </a:r>
            <a:r>
              <a:rPr lang="cs-CZ" dirty="0" smtClean="0"/>
              <a:t> – důraz na individualitu)</a:t>
            </a:r>
          </a:p>
          <a:p>
            <a:r>
              <a:rPr lang="cs-CZ" dirty="0" smtClean="0"/>
              <a:t>Móda „Lolita“ – dětinské pózy, kamarádky jsou stejně oblečené a zaujímají stejné pózy</a:t>
            </a:r>
            <a:endParaRPr lang="cs-CZ" dirty="0"/>
          </a:p>
        </p:txBody>
      </p:sp>
    </p:spTree>
    <p:extLst>
      <p:ext uri="{BB962C8B-B14F-4D97-AF65-F5344CB8AC3E}">
        <p14:creationId xmlns:p14="http://schemas.microsoft.com/office/powerpoint/2010/main" val="4088540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i="1" dirty="0" err="1"/>
              <a:t>Rayli</a:t>
            </a:r>
            <a:r>
              <a:rPr lang="cs-CZ" dirty="0"/>
              <a:t>, </a:t>
            </a:r>
            <a:r>
              <a:rPr lang="cs-CZ" dirty="0" smtClean="0"/>
              <a:t>prosinec 2011</a:t>
            </a:r>
            <a:endParaRPr lang="en-GB" dirty="0"/>
          </a:p>
        </p:txBody>
      </p:sp>
      <p:pic>
        <p:nvPicPr>
          <p:cNvPr id="4" name="Zástupný symbol pro obsah 3"/>
          <p:cNvPicPr>
            <a:picLocks noGrp="1" noChangeAspect="1"/>
          </p:cNvPicPr>
          <p:nvPr>
            <p:ph idx="1"/>
          </p:nvPr>
        </p:nvPicPr>
        <p:blipFill>
          <a:blip r:embed="rId2"/>
          <a:stretch>
            <a:fillRect/>
          </a:stretch>
        </p:blipFill>
        <p:spPr>
          <a:xfrm>
            <a:off x="2909089" y="1825625"/>
            <a:ext cx="6373822" cy="4351338"/>
          </a:xfrm>
          <a:prstGeom prst="rect">
            <a:avLst/>
          </a:prstGeom>
        </p:spPr>
      </p:pic>
    </p:spTree>
    <p:extLst>
      <p:ext uri="{BB962C8B-B14F-4D97-AF65-F5344CB8AC3E}">
        <p14:creationId xmlns:p14="http://schemas.microsoft.com/office/powerpoint/2010/main" val="2045630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Kdo se vizuální CDA zabývá</a:t>
            </a:r>
            <a:endParaRPr lang="cs-CZ" dirty="0"/>
          </a:p>
        </p:txBody>
      </p:sp>
      <p:sp>
        <p:nvSpPr>
          <p:cNvPr id="3" name="Zástupný symbol pro obsah 2"/>
          <p:cNvSpPr>
            <a:spLocks noGrp="1"/>
          </p:cNvSpPr>
          <p:nvPr>
            <p:ph idx="1"/>
          </p:nvPr>
        </p:nvSpPr>
        <p:spPr>
          <a:xfrm>
            <a:off x="838200" y="2109457"/>
            <a:ext cx="10515600" cy="4067506"/>
          </a:xfrm>
        </p:spPr>
        <p:txBody>
          <a:bodyPr/>
          <a:lstStyle/>
          <a:p>
            <a:r>
              <a:rPr lang="cs-CZ" dirty="0" smtClean="0"/>
              <a:t>David </a:t>
            </a:r>
            <a:r>
              <a:rPr lang="cs-CZ" dirty="0" err="1" smtClean="0"/>
              <a:t>Machin</a:t>
            </a:r>
            <a:endParaRPr lang="cs-CZ" dirty="0" smtClean="0"/>
          </a:p>
          <a:p>
            <a:r>
              <a:rPr lang="cs-CZ" dirty="0" err="1" smtClean="0"/>
              <a:t>Gunther</a:t>
            </a:r>
            <a:r>
              <a:rPr lang="cs-CZ" dirty="0" smtClean="0"/>
              <a:t> </a:t>
            </a:r>
            <a:r>
              <a:rPr lang="cs-CZ" dirty="0" err="1" smtClean="0"/>
              <a:t>Kress</a:t>
            </a:r>
            <a:endParaRPr lang="cs-CZ" dirty="0" smtClean="0"/>
          </a:p>
          <a:p>
            <a:r>
              <a:rPr lang="cs-CZ" dirty="0" err="1" smtClean="0"/>
              <a:t>Theo</a:t>
            </a:r>
            <a:r>
              <a:rPr lang="cs-CZ" dirty="0" smtClean="0"/>
              <a:t> van </a:t>
            </a:r>
            <a:r>
              <a:rPr lang="cs-CZ" dirty="0" err="1" smtClean="0"/>
              <a:t>Leeuwen</a:t>
            </a:r>
            <a:endParaRPr lang="cs-CZ" dirty="0" smtClean="0"/>
          </a:p>
          <a:p>
            <a:r>
              <a:rPr lang="cs-CZ" dirty="0" smtClean="0"/>
              <a:t>Ron </a:t>
            </a:r>
            <a:r>
              <a:rPr lang="cs-CZ" dirty="0" err="1" smtClean="0"/>
              <a:t>Scollon</a:t>
            </a:r>
            <a:endParaRPr lang="cs-CZ" dirty="0" smtClean="0"/>
          </a:p>
          <a:p>
            <a:endParaRPr lang="cs-CZ" dirty="0"/>
          </a:p>
        </p:txBody>
      </p:sp>
    </p:spTree>
    <p:extLst>
      <p:ext uri="{BB962C8B-B14F-4D97-AF65-F5344CB8AC3E}">
        <p14:creationId xmlns:p14="http://schemas.microsoft.com/office/powerpoint/2010/main" val="6840385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i="1" dirty="0" err="1"/>
              <a:t>Rayli</a:t>
            </a:r>
            <a:r>
              <a:rPr lang="cs-CZ" dirty="0"/>
              <a:t>, </a:t>
            </a:r>
            <a:r>
              <a:rPr lang="cs-CZ" dirty="0" smtClean="0"/>
              <a:t>leden 2012</a:t>
            </a:r>
            <a:endParaRPr lang="en-GB" dirty="0"/>
          </a:p>
        </p:txBody>
      </p:sp>
      <p:pic>
        <p:nvPicPr>
          <p:cNvPr id="4" name="Zástupný symbol pro obsah 3"/>
          <p:cNvPicPr>
            <a:picLocks noGrp="1" noChangeAspect="1"/>
          </p:cNvPicPr>
          <p:nvPr>
            <p:ph idx="1"/>
          </p:nvPr>
        </p:nvPicPr>
        <p:blipFill>
          <a:blip r:embed="rId2"/>
          <a:stretch>
            <a:fillRect/>
          </a:stretch>
        </p:blipFill>
        <p:spPr>
          <a:xfrm>
            <a:off x="2911876" y="1825625"/>
            <a:ext cx="6368248" cy="4351338"/>
          </a:xfrm>
          <a:prstGeom prst="rect">
            <a:avLst/>
          </a:prstGeom>
        </p:spPr>
      </p:pic>
    </p:spTree>
    <p:extLst>
      <p:ext uri="{BB962C8B-B14F-4D97-AF65-F5344CB8AC3E}">
        <p14:creationId xmlns:p14="http://schemas.microsoft.com/office/powerpoint/2010/main" val="2786727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Zjištění</a:t>
            </a:r>
            <a:endParaRPr lang="cs-CZ" dirty="0"/>
          </a:p>
        </p:txBody>
      </p:sp>
      <p:sp>
        <p:nvSpPr>
          <p:cNvPr id="3" name="Zástupný symbol pro obsah 2"/>
          <p:cNvSpPr>
            <a:spLocks noGrp="1"/>
          </p:cNvSpPr>
          <p:nvPr>
            <p:ph idx="1"/>
          </p:nvPr>
        </p:nvSpPr>
        <p:spPr>
          <a:xfrm>
            <a:off x="838200" y="1690688"/>
            <a:ext cx="10515600" cy="4486275"/>
          </a:xfrm>
        </p:spPr>
        <p:txBody>
          <a:bodyPr/>
          <a:lstStyle/>
          <a:p>
            <a:r>
              <a:rPr lang="cs-CZ" dirty="0"/>
              <a:t>S</a:t>
            </a:r>
            <a:r>
              <a:rPr lang="cs-CZ" dirty="0" smtClean="0"/>
              <a:t>tylu západních časopisů je přejímán, ale je použit tak, že stále nese místní význam.</a:t>
            </a:r>
          </a:p>
          <a:p>
            <a:r>
              <a:rPr lang="cs-CZ" dirty="0" smtClean="0"/>
              <a:t>V Číně časopisy o životním stylu pro ženy nenabízejí osvobození od domácnosti a mateřství (jako je tomu na západě), ale od povinnosti a zodpovědnosti.</a:t>
            </a:r>
          </a:p>
          <a:p>
            <a:r>
              <a:rPr lang="cs-CZ" dirty="0" smtClean="0"/>
              <a:t>Čtenářky se mohou ztotožnit s těmito diskurzy tím, že si zakoupí propagované produkty.</a:t>
            </a:r>
          </a:p>
          <a:p>
            <a:r>
              <a:rPr lang="cs-CZ" dirty="0" smtClean="0"/>
              <a:t>Globalizace se projevuje jiným tempem a jiným způsobem.</a:t>
            </a:r>
          </a:p>
          <a:p>
            <a:r>
              <a:rPr lang="cs-CZ" dirty="0" smtClean="0"/>
              <a:t>Obsah, který se zdá být lokálním, přejímá západní vlivy.</a:t>
            </a:r>
            <a:endParaRPr lang="cs-CZ" dirty="0"/>
          </a:p>
        </p:txBody>
      </p:sp>
    </p:spTree>
    <p:extLst>
      <p:ext uri="{BB962C8B-B14F-4D97-AF65-F5344CB8AC3E}">
        <p14:creationId xmlns:p14="http://schemas.microsoft.com/office/powerpoint/2010/main" val="24770179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92521" y="736317"/>
            <a:ext cx="10515600" cy="1325563"/>
          </a:xfrm>
        </p:spPr>
        <p:txBody>
          <a:bodyPr/>
          <a:lstStyle/>
          <a:p>
            <a:r>
              <a:rPr lang="cs-CZ" dirty="0" smtClean="0"/>
              <a:t>IV. Černošští basketbalisté</a:t>
            </a:r>
            <a:br>
              <a:rPr lang="cs-CZ" dirty="0" smtClean="0"/>
            </a:br>
            <a:endParaRPr lang="cs-CZ" dirty="0"/>
          </a:p>
        </p:txBody>
      </p:sp>
    </p:spTree>
    <p:extLst>
      <p:ext uri="{BB962C8B-B14F-4D97-AF65-F5344CB8AC3E}">
        <p14:creationId xmlns:p14="http://schemas.microsoft.com/office/powerpoint/2010/main" val="21877553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Článek 4: </a:t>
            </a:r>
            <a:r>
              <a:rPr lang="cs-CZ" dirty="0" smtClean="0"/>
              <a:t>černošská maskulinita v basketbalu</a:t>
            </a:r>
            <a:endParaRPr lang="en-GB" dirty="0"/>
          </a:p>
        </p:txBody>
      </p:sp>
      <p:sp>
        <p:nvSpPr>
          <p:cNvPr id="3" name="Zástupný symbol pro obsah 2"/>
          <p:cNvSpPr>
            <a:spLocks noGrp="1"/>
          </p:cNvSpPr>
          <p:nvPr>
            <p:ph idx="1"/>
          </p:nvPr>
        </p:nvSpPr>
        <p:spPr>
          <a:xfrm>
            <a:off x="838200" y="2388475"/>
            <a:ext cx="10515600" cy="3788487"/>
          </a:xfrm>
        </p:spPr>
        <p:txBody>
          <a:bodyPr/>
          <a:lstStyle/>
          <a:p>
            <a:pPr marL="0" indent="0">
              <a:buNone/>
            </a:pPr>
            <a:r>
              <a:rPr lang="en-US" dirty="0"/>
              <a:t>Katherine L. Lavelle (2010) A Critical Discourse Analysis of Black </a:t>
            </a:r>
            <a:r>
              <a:rPr lang="en-US" dirty="0" smtClean="0"/>
              <a:t>Masculinity</a:t>
            </a:r>
            <a:r>
              <a:rPr lang="cs-CZ" dirty="0" smtClean="0"/>
              <a:t> </a:t>
            </a:r>
            <a:r>
              <a:rPr lang="en-US" dirty="0" smtClean="0"/>
              <a:t>in </a:t>
            </a:r>
            <a:r>
              <a:rPr lang="en-US" dirty="0"/>
              <a:t>NBA Game Commentary, </a:t>
            </a:r>
            <a:r>
              <a:rPr lang="en-US" i="1" dirty="0"/>
              <a:t>Howard Journal of Communications</a:t>
            </a:r>
            <a:r>
              <a:rPr lang="en-US" dirty="0"/>
              <a:t>, 21:3, 294-314, </a:t>
            </a:r>
            <a:r>
              <a:rPr lang="en-US" dirty="0" smtClean="0"/>
              <a:t>DOI:</a:t>
            </a:r>
            <a:r>
              <a:rPr lang="cs-CZ" dirty="0" smtClean="0"/>
              <a:t> </a:t>
            </a:r>
            <a:r>
              <a:rPr lang="en-GB" dirty="0" smtClean="0"/>
              <a:t>10.1080/10646175.2010.496675</a:t>
            </a:r>
            <a:endParaRPr lang="en-GB" dirty="0"/>
          </a:p>
        </p:txBody>
      </p:sp>
    </p:spTree>
    <p:extLst>
      <p:ext uri="{BB962C8B-B14F-4D97-AF65-F5344CB8AC3E}">
        <p14:creationId xmlns:p14="http://schemas.microsoft.com/office/powerpoint/2010/main" val="5951158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NBA (</a:t>
            </a:r>
            <a:r>
              <a:rPr lang="cs-CZ" dirty="0" err="1" smtClean="0"/>
              <a:t>National</a:t>
            </a:r>
            <a:r>
              <a:rPr lang="cs-CZ" dirty="0" smtClean="0"/>
              <a:t> Basketball </a:t>
            </a:r>
            <a:r>
              <a:rPr lang="cs-CZ" dirty="0" err="1" smtClean="0"/>
              <a:t>Association</a:t>
            </a:r>
            <a:r>
              <a:rPr lang="cs-CZ" dirty="0" smtClean="0"/>
              <a:t>)</a:t>
            </a:r>
            <a:endParaRPr lang="en-GB" dirty="0"/>
          </a:p>
        </p:txBody>
      </p:sp>
      <p:sp>
        <p:nvSpPr>
          <p:cNvPr id="3" name="Zástupný symbol pro obsah 2"/>
          <p:cNvSpPr>
            <a:spLocks noGrp="1"/>
          </p:cNvSpPr>
          <p:nvPr>
            <p:ph idx="1"/>
          </p:nvPr>
        </p:nvSpPr>
        <p:spPr/>
        <p:txBody>
          <a:bodyPr/>
          <a:lstStyle/>
          <a:p>
            <a:r>
              <a:rPr lang="cs-CZ" dirty="0" smtClean="0"/>
              <a:t>prostor pro studium reprezentace národnosti, etnicity a maskulinity</a:t>
            </a:r>
          </a:p>
          <a:p>
            <a:pPr marL="0" indent="0">
              <a:buNone/>
            </a:pPr>
            <a:endParaRPr lang="en-GB"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071" y="2613956"/>
            <a:ext cx="5700811" cy="3563007"/>
          </a:xfrm>
          <a:prstGeom prst="rect">
            <a:avLst/>
          </a:prstGeom>
        </p:spPr>
      </p:pic>
    </p:spTree>
    <p:extLst>
      <p:ext uri="{BB962C8B-B14F-4D97-AF65-F5344CB8AC3E}">
        <p14:creationId xmlns:p14="http://schemas.microsoft.com/office/powerpoint/2010/main" val="30086389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Černoši v basketbalu</a:t>
            </a:r>
            <a:endParaRPr lang="en-GB" dirty="0"/>
          </a:p>
        </p:txBody>
      </p:sp>
      <p:sp>
        <p:nvSpPr>
          <p:cNvPr id="3" name="Zástupný symbol pro obsah 2"/>
          <p:cNvSpPr>
            <a:spLocks noGrp="1"/>
          </p:cNvSpPr>
          <p:nvPr>
            <p:ph idx="1"/>
          </p:nvPr>
        </p:nvSpPr>
        <p:spPr/>
        <p:txBody>
          <a:bodyPr/>
          <a:lstStyle/>
          <a:p>
            <a:r>
              <a:rPr lang="cs-CZ" dirty="0" smtClean="0"/>
              <a:t>15</a:t>
            </a:r>
            <a:r>
              <a:rPr lang="en-US" dirty="0" smtClean="0"/>
              <a:t>%</a:t>
            </a:r>
            <a:r>
              <a:rPr lang="cs-CZ" dirty="0" smtClean="0"/>
              <a:t> Američanů je černých, v NBA je to 75%</a:t>
            </a:r>
          </a:p>
          <a:p>
            <a:r>
              <a:rPr lang="cs-CZ" dirty="0" smtClean="0"/>
              <a:t>Bohatí, respektovaní, známí</a:t>
            </a:r>
          </a:p>
          <a:p>
            <a:r>
              <a:rPr lang="cs-CZ" dirty="0" smtClean="0"/>
              <a:t>Chápáni jako představitelé černošské maskulinity</a:t>
            </a:r>
          </a:p>
          <a:p>
            <a:r>
              <a:rPr lang="cs-CZ" dirty="0" smtClean="0"/>
              <a:t>Komentáře NBA: hráči jsou personalizováni za rámec toho, co se děje na hřišti</a:t>
            </a:r>
          </a:p>
          <a:p>
            <a:r>
              <a:rPr lang="cs-CZ" dirty="0" smtClean="0"/>
              <a:t>Etnicita a maskulinita je určována ligami a kluby, ne hráči</a:t>
            </a:r>
          </a:p>
          <a:p>
            <a:r>
              <a:rPr lang="cs-CZ" dirty="0" smtClean="0"/>
              <a:t>Takto je v USA </a:t>
            </a:r>
            <a:r>
              <a:rPr lang="cs-CZ" smtClean="0"/>
              <a:t>chápána černošská </a:t>
            </a:r>
            <a:r>
              <a:rPr lang="cs-CZ" dirty="0" smtClean="0"/>
              <a:t>maskulinita</a:t>
            </a:r>
          </a:p>
          <a:p>
            <a:endParaRPr lang="cs-CZ" dirty="0" smtClean="0"/>
          </a:p>
          <a:p>
            <a:endParaRPr lang="en-GB" dirty="0"/>
          </a:p>
        </p:txBody>
      </p:sp>
    </p:spTree>
    <p:extLst>
      <p:ext uri="{BB962C8B-B14F-4D97-AF65-F5344CB8AC3E}">
        <p14:creationId xmlns:p14="http://schemas.microsoft.com/office/powerpoint/2010/main" val="40699677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Maskulinita</a:t>
            </a:r>
            <a:endParaRPr lang="en-GB" dirty="0"/>
          </a:p>
        </p:txBody>
      </p:sp>
      <p:sp>
        <p:nvSpPr>
          <p:cNvPr id="3" name="Zástupný symbol pro obsah 2"/>
          <p:cNvSpPr>
            <a:spLocks noGrp="1"/>
          </p:cNvSpPr>
          <p:nvPr>
            <p:ph idx="1"/>
          </p:nvPr>
        </p:nvSpPr>
        <p:spPr/>
        <p:txBody>
          <a:bodyPr/>
          <a:lstStyle/>
          <a:p>
            <a:r>
              <a:rPr lang="cs-CZ" dirty="0" smtClean="0"/>
              <a:t>Diskurzivní konstrukt</a:t>
            </a:r>
          </a:p>
          <a:p>
            <a:r>
              <a:rPr lang="cs-CZ" dirty="0" smtClean="0"/>
              <a:t>Existuje neosobně, je reprezentována jazykovým systémem a symboly</a:t>
            </a:r>
          </a:p>
          <a:p>
            <a:r>
              <a:rPr lang="cs-CZ" dirty="0" smtClean="0"/>
              <a:t>Sport je ztělesnění hegemonické maskulinity – jak je maskulinita vyjádřena v souvislosti se sportem, ovlivňuje ideologii ve společnosti: 1. fyzická síla, 2. profesionální úspěch, 3. patriarchální role v rodině, 4. heterosexualita</a:t>
            </a:r>
          </a:p>
          <a:p>
            <a:r>
              <a:rPr lang="cs-CZ" dirty="0" smtClean="0"/>
              <a:t>Sport podporuje binární rozdělení genderových rolí</a:t>
            </a:r>
            <a:endParaRPr lang="en-GB" dirty="0"/>
          </a:p>
        </p:txBody>
      </p:sp>
    </p:spTree>
    <p:extLst>
      <p:ext uri="{BB962C8B-B14F-4D97-AF65-F5344CB8AC3E}">
        <p14:creationId xmlns:p14="http://schemas.microsoft.com/office/powerpoint/2010/main" val="18767629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„Rasa“ a sporty</a:t>
            </a:r>
            <a:endParaRPr lang="en-GB" dirty="0"/>
          </a:p>
        </p:txBody>
      </p:sp>
      <p:sp>
        <p:nvSpPr>
          <p:cNvPr id="3" name="Zástupný symbol pro obsah 2"/>
          <p:cNvSpPr>
            <a:spLocks noGrp="1"/>
          </p:cNvSpPr>
          <p:nvPr>
            <p:ph idx="1"/>
          </p:nvPr>
        </p:nvSpPr>
        <p:spPr/>
        <p:txBody>
          <a:bodyPr/>
          <a:lstStyle/>
          <a:p>
            <a:r>
              <a:rPr lang="cs-CZ" dirty="0" smtClean="0"/>
              <a:t>Sport a rasa nemají zdánlivě souvislost (na rozdíl od sportu)</a:t>
            </a:r>
          </a:p>
          <a:p>
            <a:r>
              <a:rPr lang="cs-CZ" dirty="0" smtClean="0"/>
              <a:t>Sport je chápán jako kulturně nezávislý a podceňuje se, že pomáhá podporovat mocenské vztahy</a:t>
            </a:r>
          </a:p>
          <a:p>
            <a:r>
              <a:rPr lang="cs-CZ" dirty="0" smtClean="0"/>
              <a:t>Klade se důraz na vzezření sportovců</a:t>
            </a:r>
          </a:p>
          <a:p>
            <a:r>
              <a:rPr lang="cs-CZ" dirty="0" smtClean="0"/>
              <a:t>Vyobrazování sportovců se liší u černých a bílých</a:t>
            </a:r>
          </a:p>
          <a:p>
            <a:r>
              <a:rPr lang="cs-CZ" dirty="0" smtClean="0"/>
              <a:t>Často se zdůrazňují různé vrozené dispozice: neomalené rasové stereotypy („černoši jsou úspěšní díky biologickým předpokladům“, přehlíží se jejich pilná práce a odhodlání)</a:t>
            </a:r>
          </a:p>
          <a:p>
            <a:endParaRPr lang="en-GB" dirty="0"/>
          </a:p>
        </p:txBody>
      </p:sp>
    </p:spTree>
    <p:extLst>
      <p:ext uri="{BB962C8B-B14F-4D97-AF65-F5344CB8AC3E}">
        <p14:creationId xmlns:p14="http://schemas.microsoft.com/office/powerpoint/2010/main" val="23882309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Hip hop</a:t>
            </a:r>
            <a:endParaRPr lang="en-GB" dirty="0"/>
          </a:p>
        </p:txBody>
      </p:sp>
      <p:sp>
        <p:nvSpPr>
          <p:cNvPr id="3" name="Zástupný symbol pro obsah 2"/>
          <p:cNvSpPr>
            <a:spLocks noGrp="1"/>
          </p:cNvSpPr>
          <p:nvPr>
            <p:ph idx="1"/>
          </p:nvPr>
        </p:nvSpPr>
        <p:spPr>
          <a:xfrm>
            <a:off x="838200" y="2530365"/>
            <a:ext cx="10515600" cy="3646597"/>
          </a:xfrm>
        </p:spPr>
        <p:txBody>
          <a:bodyPr/>
          <a:lstStyle/>
          <a:p>
            <a:r>
              <a:rPr lang="cs-CZ" dirty="0" smtClean="0"/>
              <a:t>Černoši v NBA jsou spojeni s hip-hopovou kulturou</a:t>
            </a:r>
          </a:p>
          <a:p>
            <a:r>
              <a:rPr lang="cs-CZ" dirty="0" smtClean="0"/>
              <a:t>Drsní, z předměstí</a:t>
            </a:r>
          </a:p>
          <a:p>
            <a:r>
              <a:rPr lang="cs-CZ" dirty="0" smtClean="0"/>
              <a:t>Jejich přehmaty jsou méně tolerovány</a:t>
            </a:r>
            <a:endParaRPr lang="en-GB" dirty="0"/>
          </a:p>
        </p:txBody>
      </p:sp>
    </p:spTree>
    <p:extLst>
      <p:ext uri="{BB962C8B-B14F-4D97-AF65-F5344CB8AC3E}">
        <p14:creationId xmlns:p14="http://schemas.microsoft.com/office/powerpoint/2010/main" val="10619844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Sportovní komentátoři</a:t>
            </a:r>
            <a:endParaRPr lang="en-GB" dirty="0"/>
          </a:p>
        </p:txBody>
      </p:sp>
      <p:sp>
        <p:nvSpPr>
          <p:cNvPr id="3" name="Zástupný symbol pro obsah 2"/>
          <p:cNvSpPr>
            <a:spLocks noGrp="1"/>
          </p:cNvSpPr>
          <p:nvPr>
            <p:ph idx="1"/>
          </p:nvPr>
        </p:nvSpPr>
        <p:spPr>
          <a:xfrm>
            <a:off x="838200" y="2104697"/>
            <a:ext cx="10515600" cy="4072266"/>
          </a:xfrm>
        </p:spPr>
        <p:txBody>
          <a:bodyPr/>
          <a:lstStyle/>
          <a:p>
            <a:r>
              <a:rPr lang="cs-CZ" dirty="0" smtClean="0"/>
              <a:t>Není to sport, kdo podporuje stereotypy a přesvědčení, ale to, jak se o něm mluví</a:t>
            </a:r>
          </a:p>
          <a:p>
            <a:r>
              <a:rPr lang="cs-CZ" dirty="0" smtClean="0"/>
              <a:t>Mají moc podporovat společenské přesvědčení o rase a maskulinitě</a:t>
            </a:r>
          </a:p>
          <a:p>
            <a:r>
              <a:rPr lang="cs-CZ" dirty="0" smtClean="0"/>
              <a:t>Komentáře v přímém přenosu mají větší význam než talk-show</a:t>
            </a:r>
            <a:endParaRPr lang="en-GB" dirty="0"/>
          </a:p>
        </p:txBody>
      </p:sp>
    </p:spTree>
    <p:extLst>
      <p:ext uri="{BB962C8B-B14F-4D97-AF65-F5344CB8AC3E}">
        <p14:creationId xmlns:p14="http://schemas.microsoft.com/office/powerpoint/2010/main" val="1497595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Článek 1</a:t>
            </a:r>
            <a:endParaRPr lang="cs-CZ" dirty="0"/>
          </a:p>
        </p:txBody>
      </p:sp>
      <p:sp>
        <p:nvSpPr>
          <p:cNvPr id="3" name="Zástupný symbol pro obsah 2"/>
          <p:cNvSpPr>
            <a:spLocks noGrp="1"/>
          </p:cNvSpPr>
          <p:nvPr>
            <p:ph idx="1"/>
          </p:nvPr>
        </p:nvSpPr>
        <p:spPr>
          <a:xfrm>
            <a:off x="838200" y="1690688"/>
            <a:ext cx="10515600" cy="4486275"/>
          </a:xfrm>
        </p:spPr>
        <p:txBody>
          <a:bodyPr/>
          <a:lstStyle/>
          <a:p>
            <a:pPr marL="0" indent="0">
              <a:buNone/>
            </a:pPr>
            <a:r>
              <a:rPr lang="cs-CZ" dirty="0" err="1" smtClean="0"/>
              <a:t>Machin</a:t>
            </a:r>
            <a:r>
              <a:rPr lang="cs-CZ" dirty="0" smtClean="0"/>
              <a:t>, D. (2016). </a:t>
            </a:r>
            <a:r>
              <a:rPr lang="cs-CZ" dirty="0" err="1" smtClean="0"/>
              <a:t>The</a:t>
            </a:r>
            <a:r>
              <a:rPr lang="cs-CZ" dirty="0" smtClean="0"/>
              <a:t> </a:t>
            </a:r>
            <a:r>
              <a:rPr lang="cs-CZ" dirty="0" err="1" smtClean="0"/>
              <a:t>need</a:t>
            </a:r>
            <a:r>
              <a:rPr lang="cs-CZ" dirty="0" smtClean="0"/>
              <a:t> </a:t>
            </a:r>
            <a:r>
              <a:rPr lang="cs-CZ" dirty="0" err="1" smtClean="0"/>
              <a:t>for</a:t>
            </a:r>
            <a:r>
              <a:rPr lang="cs-CZ" dirty="0" smtClean="0"/>
              <a:t> a </a:t>
            </a:r>
            <a:r>
              <a:rPr lang="cs-CZ" dirty="0" err="1" smtClean="0"/>
              <a:t>social</a:t>
            </a:r>
            <a:r>
              <a:rPr lang="cs-CZ" dirty="0" smtClean="0"/>
              <a:t> and </a:t>
            </a:r>
            <a:r>
              <a:rPr lang="cs-CZ" dirty="0" err="1" smtClean="0"/>
              <a:t>affordance-driven</a:t>
            </a:r>
            <a:r>
              <a:rPr lang="cs-CZ" dirty="0" smtClean="0"/>
              <a:t> </a:t>
            </a:r>
            <a:r>
              <a:rPr lang="cs-CZ" dirty="0" err="1" smtClean="0"/>
              <a:t>multimodal</a:t>
            </a:r>
            <a:r>
              <a:rPr lang="cs-CZ" dirty="0" smtClean="0"/>
              <a:t> </a:t>
            </a:r>
            <a:r>
              <a:rPr lang="cs-CZ" dirty="0" err="1" smtClean="0"/>
              <a:t>critical</a:t>
            </a:r>
            <a:r>
              <a:rPr lang="cs-CZ" dirty="0" smtClean="0"/>
              <a:t> </a:t>
            </a:r>
            <a:r>
              <a:rPr lang="cs-CZ" dirty="0" err="1" smtClean="0"/>
              <a:t>discourse</a:t>
            </a:r>
            <a:r>
              <a:rPr lang="cs-CZ" dirty="0" smtClean="0"/>
              <a:t> </a:t>
            </a:r>
            <a:r>
              <a:rPr lang="cs-CZ" dirty="0" err="1" smtClean="0"/>
              <a:t>studies</a:t>
            </a:r>
            <a:r>
              <a:rPr lang="cs-CZ" dirty="0" smtClean="0"/>
              <a:t>. </a:t>
            </a:r>
            <a:r>
              <a:rPr lang="cs-CZ" i="1" dirty="0" err="1" smtClean="0"/>
              <a:t>Discourse</a:t>
            </a:r>
            <a:r>
              <a:rPr lang="cs-CZ" i="1" dirty="0" smtClean="0"/>
              <a:t> </a:t>
            </a:r>
            <a:r>
              <a:rPr lang="en-US" i="1" dirty="0" smtClean="0"/>
              <a:t>&amp; Society</a:t>
            </a:r>
            <a:r>
              <a:rPr lang="en-US" dirty="0" smtClean="0"/>
              <a:t>, 27 (3), str. 322-334.</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7233" y="3016251"/>
            <a:ext cx="2503567" cy="3300157"/>
          </a:xfrm>
          <a:prstGeom prst="rect">
            <a:avLst/>
          </a:prstGeom>
        </p:spPr>
      </p:pic>
    </p:spTree>
    <p:extLst>
      <p:ext uri="{BB962C8B-B14F-4D97-AF65-F5344CB8AC3E}">
        <p14:creationId xmlns:p14="http://schemas.microsoft.com/office/powerpoint/2010/main" val="15743596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Dirk</a:t>
            </a:r>
            <a:r>
              <a:rPr lang="cs-CZ" dirty="0" smtClean="0"/>
              <a:t> </a:t>
            </a:r>
            <a:r>
              <a:rPr lang="cs-CZ" dirty="0" err="1" smtClean="0"/>
              <a:t>Nowitzski</a:t>
            </a:r>
            <a:endParaRPr lang="en-GB" dirty="0"/>
          </a:p>
        </p:txBody>
      </p:sp>
      <p:sp>
        <p:nvSpPr>
          <p:cNvPr id="3" name="Zástupný symbol pro obsah 2"/>
          <p:cNvSpPr>
            <a:spLocks noGrp="1"/>
          </p:cNvSpPr>
          <p:nvPr>
            <p:ph idx="1"/>
          </p:nvPr>
        </p:nvSpPr>
        <p:spPr/>
        <p:txBody>
          <a:bodyPr/>
          <a:lstStyle/>
          <a:p>
            <a:r>
              <a:rPr lang="cs-CZ" dirty="0" smtClean="0"/>
              <a:t>neřeší se jeho německý původ</a:t>
            </a:r>
          </a:p>
          <a:p>
            <a:r>
              <a:rPr lang="cs-CZ" dirty="0" smtClean="0"/>
              <a:t>neřeší se osobní vztahy s ostatními hráči</a:t>
            </a:r>
          </a:p>
          <a:p>
            <a:r>
              <a:rPr lang="cs-CZ" dirty="0" smtClean="0"/>
              <a:t>černošští protivníci jsou krátce zmíněni,</a:t>
            </a:r>
          </a:p>
          <a:p>
            <a:r>
              <a:rPr lang="cs-CZ" dirty="0" smtClean="0"/>
              <a:t>ale jeho talent je podrobně rozebírán</a:t>
            </a:r>
            <a:endParaRPr lang="en-GB"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4329" y="3953998"/>
            <a:ext cx="4527167" cy="2543692"/>
          </a:xfrm>
          <a:prstGeom prst="rect">
            <a:avLst/>
          </a:prstGeom>
        </p:spPr>
      </p:pic>
    </p:spTree>
    <p:extLst>
      <p:ext uri="{BB962C8B-B14F-4D97-AF65-F5344CB8AC3E}">
        <p14:creationId xmlns:p14="http://schemas.microsoft.com/office/powerpoint/2010/main" val="4724610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Tracy</a:t>
            </a:r>
            <a:r>
              <a:rPr lang="cs-CZ" dirty="0" smtClean="0"/>
              <a:t> </a:t>
            </a:r>
            <a:r>
              <a:rPr lang="cs-CZ" dirty="0" err="1" smtClean="0"/>
              <a:t>McGrady</a:t>
            </a:r>
            <a:endParaRPr lang="en-GB" dirty="0"/>
          </a:p>
        </p:txBody>
      </p:sp>
      <p:sp>
        <p:nvSpPr>
          <p:cNvPr id="3" name="Zástupný symbol pro obsah 2"/>
          <p:cNvSpPr>
            <a:spLocks noGrp="1"/>
          </p:cNvSpPr>
          <p:nvPr>
            <p:ph idx="1"/>
          </p:nvPr>
        </p:nvSpPr>
        <p:spPr>
          <a:xfrm>
            <a:off x="838200" y="1458310"/>
            <a:ext cx="10515600" cy="4718653"/>
          </a:xfrm>
        </p:spPr>
        <p:txBody>
          <a:bodyPr/>
          <a:lstStyle/>
          <a:p>
            <a:r>
              <a:rPr lang="cs-CZ" dirty="0" smtClean="0"/>
              <a:t>Symbol hip-hopové kultury (boty) i tradičního bohatství (soukromé letadlo)</a:t>
            </a:r>
          </a:p>
          <a:p>
            <a:r>
              <a:rPr lang="cs-CZ" dirty="0" smtClean="0"/>
              <a:t>Emocionální (vděčnost týmu, že ho koupil), jakoby rodinné vztahy s manažery</a:t>
            </a:r>
          </a:p>
          <a:p>
            <a:r>
              <a:rPr lang="cs-CZ" dirty="0" smtClean="0"/>
              <a:t>Mluví se o jeho vysokém IQ</a:t>
            </a:r>
          </a:p>
          <a:p>
            <a:r>
              <a:rPr lang="cs-CZ" dirty="0" smtClean="0"/>
              <a:t>Mluví se o tom, že je úspěšný,</a:t>
            </a:r>
          </a:p>
          <a:p>
            <a:pPr marL="0" indent="0">
              <a:buNone/>
            </a:pPr>
            <a:r>
              <a:rPr lang="cs-CZ" dirty="0" smtClean="0"/>
              <a:t>  ale fakta to úplně nedokládají</a:t>
            </a:r>
            <a:endParaRPr lang="en-GB"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3524" y="3176752"/>
            <a:ext cx="5423338" cy="3389586"/>
          </a:xfrm>
          <a:prstGeom prst="rect">
            <a:avLst/>
          </a:prstGeom>
        </p:spPr>
      </p:pic>
    </p:spTree>
    <p:extLst>
      <p:ext uri="{BB962C8B-B14F-4D97-AF65-F5344CB8AC3E}">
        <p14:creationId xmlns:p14="http://schemas.microsoft.com/office/powerpoint/2010/main" val="23635025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Shaquille O’Neal</a:t>
            </a:r>
          </a:p>
        </p:txBody>
      </p:sp>
      <p:sp>
        <p:nvSpPr>
          <p:cNvPr id="3" name="Zástupný symbol pro obsah 2"/>
          <p:cNvSpPr>
            <a:spLocks noGrp="1"/>
          </p:cNvSpPr>
          <p:nvPr>
            <p:ph idx="1"/>
          </p:nvPr>
        </p:nvSpPr>
        <p:spPr/>
        <p:txBody>
          <a:bodyPr/>
          <a:lstStyle/>
          <a:p>
            <a:r>
              <a:rPr lang="cs-CZ" dirty="0" smtClean="0"/>
              <a:t>z vojenské rodiny</a:t>
            </a:r>
          </a:p>
          <a:p>
            <a:r>
              <a:rPr lang="cs-CZ" dirty="0" smtClean="0"/>
              <a:t>hraje ve filmech a reklamách</a:t>
            </a:r>
          </a:p>
          <a:p>
            <a:r>
              <a:rPr lang="cs-CZ" dirty="0" smtClean="0"/>
              <a:t>časté komentáře o jeho rozměrech</a:t>
            </a:r>
          </a:p>
          <a:p>
            <a:r>
              <a:rPr lang="cs-CZ" dirty="0" smtClean="0"/>
              <a:t>„</a:t>
            </a:r>
            <a:r>
              <a:rPr lang="cs-CZ" dirty="0" err="1" smtClean="0"/>
              <a:t>fyzikalita</a:t>
            </a:r>
            <a:r>
              <a:rPr lang="cs-CZ" dirty="0" smtClean="0"/>
              <a:t> černých hráčů“</a:t>
            </a:r>
          </a:p>
          <a:p>
            <a:r>
              <a:rPr lang="cs-CZ" dirty="0" smtClean="0"/>
              <a:t>„robot“</a:t>
            </a:r>
          </a:p>
          <a:p>
            <a:r>
              <a:rPr lang="cs-CZ" dirty="0" smtClean="0"/>
              <a:t>směšná figurka</a:t>
            </a:r>
          </a:p>
          <a:p>
            <a:r>
              <a:rPr lang="cs-CZ" dirty="0" smtClean="0"/>
              <a:t>nikdy komplexní osobnost</a:t>
            </a:r>
          </a:p>
          <a:p>
            <a:endParaRPr lang="en-GB"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2263" y="660181"/>
            <a:ext cx="5080000" cy="2857500"/>
          </a:xfrm>
          <a:prstGeom prst="rect">
            <a:avLst/>
          </a:prstGeom>
        </p:spPr>
      </p:pic>
    </p:spTree>
    <p:extLst>
      <p:ext uri="{BB962C8B-B14F-4D97-AF65-F5344CB8AC3E}">
        <p14:creationId xmlns:p14="http://schemas.microsoft.com/office/powerpoint/2010/main" val="10096147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Kobe Bryant</a:t>
            </a:r>
          </a:p>
        </p:txBody>
      </p:sp>
      <p:sp>
        <p:nvSpPr>
          <p:cNvPr id="3" name="Zástupný symbol pro obsah 2"/>
          <p:cNvSpPr>
            <a:spLocks noGrp="1"/>
          </p:cNvSpPr>
          <p:nvPr>
            <p:ph idx="1"/>
          </p:nvPr>
        </p:nvSpPr>
        <p:spPr>
          <a:xfrm>
            <a:off x="838200" y="1877357"/>
            <a:ext cx="10515600" cy="4299606"/>
          </a:xfrm>
        </p:spPr>
        <p:txBody>
          <a:bodyPr>
            <a:normAutofit lnSpcReduction="10000"/>
          </a:bodyPr>
          <a:lstStyle/>
          <a:p>
            <a:r>
              <a:rPr lang="cs-CZ" dirty="0" smtClean="0"/>
              <a:t>obviněn ze sexuálních útoků</a:t>
            </a:r>
          </a:p>
          <a:p>
            <a:r>
              <a:rPr lang="cs-CZ" dirty="0" smtClean="0"/>
              <a:t>komentátoři tomu </a:t>
            </a:r>
          </a:p>
          <a:p>
            <a:pPr marL="0" indent="0">
              <a:buNone/>
            </a:pPr>
            <a:r>
              <a:rPr lang="cs-CZ" dirty="0"/>
              <a:t> </a:t>
            </a:r>
            <a:r>
              <a:rPr lang="cs-CZ" dirty="0" smtClean="0"/>
              <a:t>  nevěnují pozornost</a:t>
            </a:r>
          </a:p>
          <a:p>
            <a:r>
              <a:rPr lang="cs-CZ" dirty="0" smtClean="0"/>
              <a:t>soustředí se na manželku </a:t>
            </a:r>
          </a:p>
          <a:p>
            <a:pPr marL="0" indent="0">
              <a:buNone/>
            </a:pPr>
            <a:r>
              <a:rPr lang="cs-CZ" dirty="0"/>
              <a:t> </a:t>
            </a:r>
            <a:r>
              <a:rPr lang="cs-CZ" dirty="0" smtClean="0"/>
              <a:t>  s dítětem</a:t>
            </a:r>
          </a:p>
          <a:p>
            <a:r>
              <a:rPr lang="cs-CZ" dirty="0" smtClean="0"/>
              <a:t>zmínění kauzy by nebyla dobrá reklama lize</a:t>
            </a:r>
          </a:p>
          <a:p>
            <a:r>
              <a:rPr lang="cs-CZ" dirty="0" smtClean="0"/>
              <a:t>maximálně se vyjadřuje soucit</a:t>
            </a:r>
          </a:p>
          <a:p>
            <a:r>
              <a:rPr lang="cs-CZ" dirty="0" smtClean="0"/>
              <a:t>komentátoři mají skvělou možnost posilovat stereotypní názory o černoších, a nevyužívají ji</a:t>
            </a:r>
            <a:endParaRPr lang="en-GB"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1874" y="551794"/>
            <a:ext cx="5689506" cy="3199614"/>
          </a:xfrm>
          <a:prstGeom prst="rect">
            <a:avLst/>
          </a:prstGeom>
        </p:spPr>
      </p:pic>
    </p:spTree>
    <p:extLst>
      <p:ext uri="{BB962C8B-B14F-4D97-AF65-F5344CB8AC3E}">
        <p14:creationId xmlns:p14="http://schemas.microsoft.com/office/powerpoint/2010/main" val="4169307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smtClean="0"/>
              <a:t>Multimodalita</a:t>
            </a:r>
            <a:endParaRPr lang="cs-CZ" dirty="0"/>
          </a:p>
        </p:txBody>
      </p:sp>
      <p:sp>
        <p:nvSpPr>
          <p:cNvPr id="3" name="Zástupný symbol pro obsah 2"/>
          <p:cNvSpPr>
            <a:spLocks noGrp="1"/>
          </p:cNvSpPr>
          <p:nvPr>
            <p:ph idx="1"/>
          </p:nvPr>
        </p:nvSpPr>
        <p:spPr/>
        <p:txBody>
          <a:bodyPr/>
          <a:lstStyle/>
          <a:p>
            <a:r>
              <a:rPr lang="en-US" dirty="0" smtClean="0"/>
              <a:t>N</a:t>
            </a:r>
            <a:r>
              <a:rPr lang="cs-CZ" dirty="0" err="1" smtClean="0"/>
              <a:t>yní</a:t>
            </a:r>
            <a:r>
              <a:rPr lang="cs-CZ" dirty="0" smtClean="0"/>
              <a:t> již celé vědní odvětví</a:t>
            </a:r>
          </a:p>
          <a:p>
            <a:r>
              <a:rPr lang="cs-CZ" dirty="0" smtClean="0"/>
              <a:t>Zatím málo knih</a:t>
            </a:r>
          </a:p>
          <a:p>
            <a:r>
              <a:rPr lang="cs-CZ" dirty="0" smtClean="0"/>
              <a:t>Nedostatečná konzistentnost a shoda v tom, jak definovat základní termíny a jak je používat</a:t>
            </a:r>
          </a:p>
          <a:p>
            <a:pPr marL="0" indent="0">
              <a:buNone/>
            </a:pPr>
            <a:endParaRPr lang="cs-CZ" dirty="0" smtClean="0"/>
          </a:p>
          <a:p>
            <a:endParaRPr lang="cs-CZ" dirty="0"/>
          </a:p>
        </p:txBody>
      </p:sp>
    </p:spTree>
    <p:extLst>
      <p:ext uri="{BB962C8B-B14F-4D97-AF65-F5344CB8AC3E}">
        <p14:creationId xmlns:p14="http://schemas.microsoft.com/office/powerpoint/2010/main" val="3252911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Systém a situační tvoření významu</a:t>
            </a:r>
            <a:endParaRPr lang="cs-CZ" dirty="0"/>
          </a:p>
        </p:txBody>
      </p:sp>
      <p:sp>
        <p:nvSpPr>
          <p:cNvPr id="3" name="Zástupný symbol pro obsah 2"/>
          <p:cNvSpPr>
            <a:spLocks noGrp="1"/>
          </p:cNvSpPr>
          <p:nvPr>
            <p:ph idx="1"/>
          </p:nvPr>
        </p:nvSpPr>
        <p:spPr/>
        <p:txBody>
          <a:bodyPr/>
          <a:lstStyle/>
          <a:p>
            <a:r>
              <a:rPr lang="cs-CZ" dirty="0" err="1" smtClean="0"/>
              <a:t>Kress</a:t>
            </a:r>
            <a:r>
              <a:rPr lang="cs-CZ" dirty="0" smtClean="0"/>
              <a:t> a Van </a:t>
            </a:r>
            <a:r>
              <a:rPr lang="cs-CZ" dirty="0" err="1" smtClean="0"/>
              <a:t>Leeuwen</a:t>
            </a:r>
            <a:r>
              <a:rPr lang="cs-CZ" dirty="0" smtClean="0"/>
              <a:t> (2006). </a:t>
            </a:r>
            <a:r>
              <a:rPr lang="cs-CZ" i="1" dirty="0" err="1" smtClean="0"/>
              <a:t>Reading</a:t>
            </a:r>
            <a:r>
              <a:rPr lang="cs-CZ" i="1" dirty="0" smtClean="0"/>
              <a:t> </a:t>
            </a:r>
            <a:r>
              <a:rPr lang="cs-CZ" i="1" dirty="0" err="1" smtClean="0"/>
              <a:t>Images</a:t>
            </a:r>
            <a:r>
              <a:rPr lang="cs-CZ" dirty="0" smtClean="0"/>
              <a:t>. </a:t>
            </a:r>
          </a:p>
          <a:p>
            <a:r>
              <a:rPr lang="cs-CZ" dirty="0" smtClean="0"/>
              <a:t>Interdisciplinární kniha založená na sémiotických teoriích vizuální komunikace spolu s teoriemi dějin umění a kognitivní psychologie.</a:t>
            </a:r>
          </a:p>
          <a:p>
            <a:r>
              <a:rPr lang="cs-CZ" dirty="0" smtClean="0"/>
              <a:t>Oba autoři se zabývají kritickou lingvistikou: různé vizuální reprezentace a konvence jsou nositeli ideologií.</a:t>
            </a:r>
          </a:p>
          <a:p>
            <a:r>
              <a:rPr lang="cs-CZ" dirty="0" smtClean="0"/>
              <a:t>Ovlivnění: Michael </a:t>
            </a:r>
            <a:r>
              <a:rPr lang="cs-CZ" dirty="0" err="1" smtClean="0"/>
              <a:t>Halliday</a:t>
            </a:r>
            <a:r>
              <a:rPr lang="cs-CZ" dirty="0" smtClean="0"/>
              <a:t> (1978). </a:t>
            </a:r>
            <a:r>
              <a:rPr lang="cs-CZ" i="1" dirty="0" err="1" smtClean="0"/>
              <a:t>Systemic</a:t>
            </a:r>
            <a:r>
              <a:rPr lang="cs-CZ" i="1" dirty="0" smtClean="0"/>
              <a:t> </a:t>
            </a:r>
            <a:r>
              <a:rPr lang="cs-CZ" i="1" dirty="0" err="1" smtClean="0"/>
              <a:t>Functional</a:t>
            </a:r>
            <a:r>
              <a:rPr lang="cs-CZ" i="1" dirty="0" smtClean="0"/>
              <a:t> </a:t>
            </a:r>
            <a:r>
              <a:rPr lang="cs-CZ" i="1" dirty="0" err="1" smtClean="0"/>
              <a:t>Linguistics</a:t>
            </a:r>
            <a:r>
              <a:rPr lang="cs-CZ" dirty="0" smtClean="0"/>
              <a:t>.</a:t>
            </a:r>
          </a:p>
          <a:p>
            <a:r>
              <a:rPr lang="cs-CZ" dirty="0" smtClean="0"/>
              <a:t>Významy tvoří lidé skrze procesy aktivních voleb ve společenských kontextech.</a:t>
            </a:r>
            <a:endParaRPr lang="cs-CZ" dirty="0"/>
          </a:p>
        </p:txBody>
      </p:sp>
    </p:spTree>
    <p:extLst>
      <p:ext uri="{BB962C8B-B14F-4D97-AF65-F5344CB8AC3E}">
        <p14:creationId xmlns:p14="http://schemas.microsoft.com/office/powerpoint/2010/main" val="4273499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„Gramatika“</a:t>
            </a:r>
            <a:endParaRPr lang="cs-CZ" dirty="0"/>
          </a:p>
        </p:txBody>
      </p:sp>
      <p:sp>
        <p:nvSpPr>
          <p:cNvPr id="3" name="Zástupný symbol pro obsah 2"/>
          <p:cNvSpPr>
            <a:spLocks noGrp="1"/>
          </p:cNvSpPr>
          <p:nvPr>
            <p:ph idx="1"/>
          </p:nvPr>
        </p:nvSpPr>
        <p:spPr/>
        <p:txBody>
          <a:bodyPr/>
          <a:lstStyle/>
          <a:p>
            <a:r>
              <a:rPr lang="cs-CZ" dirty="0" smtClean="0"/>
              <a:t>Systém v pozadí za použitými obrazy</a:t>
            </a:r>
          </a:p>
          <a:p>
            <a:r>
              <a:rPr lang="cs-CZ" dirty="0" smtClean="0"/>
              <a:t>Univerzální teorie vytváření významu?</a:t>
            </a:r>
          </a:p>
          <a:p>
            <a:r>
              <a:rPr lang="cs-CZ" dirty="0" smtClean="0"/>
              <a:t>Hledání gramatických pravidel může zanedbávat sociologický kontext</a:t>
            </a:r>
            <a:endParaRPr lang="cs-CZ" dirty="0"/>
          </a:p>
        </p:txBody>
      </p:sp>
    </p:spTree>
    <p:extLst>
      <p:ext uri="{BB962C8B-B14F-4D97-AF65-F5344CB8AC3E}">
        <p14:creationId xmlns:p14="http://schemas.microsoft.com/office/powerpoint/2010/main" val="2623136930"/>
      </p:ext>
    </p:extLst>
  </p:cSld>
  <p:clrMapOvr>
    <a:masterClrMapping/>
  </p:clrMapOvr>
</p:sld>
</file>

<file path=ppt/theme/theme1.xml><?xml version="1.0" encoding="utf-8"?>
<a:theme xmlns:a="http://schemas.openxmlformats.org/drawingml/2006/main" name="Office Them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2128</TotalTime>
  <Words>2313</Words>
  <Application>Microsoft Office PowerPoint</Application>
  <PresentationFormat>Širokoúhlá obrazovka</PresentationFormat>
  <Paragraphs>229</Paragraphs>
  <Slides>63</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63</vt:i4>
      </vt:variant>
    </vt:vector>
  </HeadingPairs>
  <TitlesOfParts>
    <vt:vector size="67" baseType="lpstr">
      <vt:lpstr>Arial</vt:lpstr>
      <vt:lpstr>Calibri</vt:lpstr>
      <vt:lpstr>Calibri Light</vt:lpstr>
      <vt:lpstr>Office Theme</vt:lpstr>
      <vt:lpstr>Národnost a menšina: Kritická analýza diskurzu</vt:lpstr>
      <vt:lpstr>Prezentace aplikace PowerPoint</vt:lpstr>
      <vt:lpstr>Struktura přednášky</vt:lpstr>
      <vt:lpstr>I. Multimodalita </vt:lpstr>
      <vt:lpstr>Kdo se vizuální CDA zabývá</vt:lpstr>
      <vt:lpstr>Článek 1</vt:lpstr>
      <vt:lpstr>Multimodalita</vt:lpstr>
      <vt:lpstr>Systém a situační tvoření významu</vt:lpstr>
      <vt:lpstr>„Gramatika“</vt:lpstr>
      <vt:lpstr>Koncept „modu“</vt:lpstr>
      <vt:lpstr>Vnímání obrazů skrze ideologii</vt:lpstr>
      <vt:lpstr>Multimodalita a CDA</vt:lpstr>
      <vt:lpstr>MCDA</vt:lpstr>
      <vt:lpstr>II. Válečné hračky a vojáčci </vt:lpstr>
      <vt:lpstr>Článek 2</vt:lpstr>
      <vt:lpstr>Role hraček v propagaci a legitimizaci militarismu</vt:lpstr>
      <vt:lpstr>Historie I</vt:lpstr>
      <vt:lpstr>19. Století – placatí vojáčci</vt:lpstr>
      <vt:lpstr>Historie II</vt:lpstr>
      <vt:lpstr>Americká „ray gun“, 30. léta 20. století</vt:lpstr>
      <vt:lpstr>Nacistické figurky</vt:lpstr>
      <vt:lpstr>Ikonografie současných válečných hraček I</vt:lpstr>
      <vt:lpstr>Obleček „special forces“</vt:lpstr>
      <vt:lpstr>„Power team elite“</vt:lpstr>
      <vt:lpstr>Ikonografie současných válečných hraček II</vt:lpstr>
      <vt:lpstr>„Soldier Mac 7“</vt:lpstr>
      <vt:lpstr>Nepřítel?</vt:lpstr>
      <vt:lpstr>Modalita</vt:lpstr>
      <vt:lpstr>Hračky ve výchově</vt:lpstr>
      <vt:lpstr>Rozhovory s dětmi</vt:lpstr>
      <vt:lpstr>Chlapci</vt:lpstr>
      <vt:lpstr>Dívky</vt:lpstr>
      <vt:lpstr>Zjištění</vt:lpstr>
      <vt:lpstr>Obrazy, gesta, mlčení v diskurzu</vt:lpstr>
      <vt:lpstr>„Yolocaust“ (Shahak Shapira)</vt:lpstr>
      <vt:lpstr>III. Kawaii kultura </vt:lpstr>
      <vt:lpstr>Článek 3</vt:lpstr>
      <vt:lpstr>Časopisy o životním stylu pro ženy v Číně</vt:lpstr>
      <vt:lpstr>Čínská média a globalizace</vt:lpstr>
      <vt:lpstr>Kawaii kultura</vt:lpstr>
      <vt:lpstr>Kawaii v Japonsku</vt:lpstr>
      <vt:lpstr>Kawaii v Číně</vt:lpstr>
      <vt:lpstr>Časopis Rayli</vt:lpstr>
      <vt:lpstr>Raná fáze (90. léta)</vt:lpstr>
      <vt:lpstr>Rayli, září 1999</vt:lpstr>
      <vt:lpstr>Pozdější fáze (2005)</vt:lpstr>
      <vt:lpstr>Rayli, červen 2005</vt:lpstr>
      <vt:lpstr>Současná fáze (2011)</vt:lpstr>
      <vt:lpstr>Rayli, prosinec 2011</vt:lpstr>
      <vt:lpstr>Rayli, leden 2012</vt:lpstr>
      <vt:lpstr>Zjištění</vt:lpstr>
      <vt:lpstr>IV. Černošští basketbalisté </vt:lpstr>
      <vt:lpstr>Článek 4: černošská maskulinita v basketbalu</vt:lpstr>
      <vt:lpstr>NBA (National Basketball Association)</vt:lpstr>
      <vt:lpstr>Černoši v basketbalu</vt:lpstr>
      <vt:lpstr>Maskulinita</vt:lpstr>
      <vt:lpstr>„Rasa“ a sporty</vt:lpstr>
      <vt:lpstr>Hip hop</vt:lpstr>
      <vt:lpstr>Sportovní komentátoři</vt:lpstr>
      <vt:lpstr>Dirk Nowitzski</vt:lpstr>
      <vt:lpstr>Tracy McGrady</vt:lpstr>
      <vt:lpstr>Shaquille O’Neal</vt:lpstr>
      <vt:lpstr>Kobe Bryant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Kritická analýza diskurzu se zaměřením na práva menšin</dc:title>
  <dc:creator>pc</dc:creator>
  <cp:lastModifiedBy>pc</cp:lastModifiedBy>
  <cp:revision>385</cp:revision>
  <cp:lastPrinted>2016-03-03T13:13:38Z</cp:lastPrinted>
  <dcterms:created xsi:type="dcterms:W3CDTF">2016-02-17T11:37:03Z</dcterms:created>
  <dcterms:modified xsi:type="dcterms:W3CDTF">2017-03-28T19:36:48Z</dcterms:modified>
</cp:coreProperties>
</file>