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2" r:id="rId4"/>
    <p:sldId id="304" r:id="rId5"/>
    <p:sldId id="325" r:id="rId6"/>
    <p:sldId id="302" r:id="rId7"/>
    <p:sldId id="329" r:id="rId8"/>
    <p:sldId id="305" r:id="rId9"/>
    <p:sldId id="317" r:id="rId10"/>
    <p:sldId id="306" r:id="rId11"/>
    <p:sldId id="326" r:id="rId12"/>
    <p:sldId id="327" r:id="rId13"/>
    <p:sldId id="316" r:id="rId14"/>
    <p:sldId id="307" r:id="rId15"/>
    <p:sldId id="320" r:id="rId16"/>
    <p:sldId id="303" r:id="rId17"/>
    <p:sldId id="322" r:id="rId18"/>
    <p:sldId id="323" r:id="rId19"/>
    <p:sldId id="328" r:id="rId20"/>
    <p:sldId id="324" r:id="rId21"/>
    <p:sldId id="318" r:id="rId22"/>
    <p:sldId id="321" r:id="rId23"/>
    <p:sldId id="30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B765FB6-82D8-4A71-A318-ED0B7DF89F6A}">
          <p14:sldIdLst>
            <p14:sldId id="257"/>
            <p14:sldId id="256"/>
            <p14:sldId id="262"/>
            <p14:sldId id="304"/>
          </p14:sldIdLst>
        </p14:section>
        <p14:section name="Oddíl bez názvu" id="{A27C4EE3-B844-414D-BC02-20B062D56969}">
          <p14:sldIdLst>
            <p14:sldId id="325"/>
            <p14:sldId id="302"/>
            <p14:sldId id="329"/>
            <p14:sldId id="305"/>
            <p14:sldId id="317"/>
            <p14:sldId id="306"/>
            <p14:sldId id="326"/>
            <p14:sldId id="327"/>
            <p14:sldId id="316"/>
            <p14:sldId id="307"/>
            <p14:sldId id="320"/>
            <p14:sldId id="303"/>
            <p14:sldId id="322"/>
            <p14:sldId id="323"/>
            <p14:sldId id="328"/>
            <p14:sldId id="324"/>
            <p14:sldId id="318"/>
            <p14:sldId id="321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1176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513E-88E2-49AB-B2E5-32946B2BB865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94A-951C-4618-8351-E64B9507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9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2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únoru 1948 se Dánsko, podobně jako další skandinávské země stalo jednou z prvních zemí, které přijímaly československé uprchlíky.¨</a:t>
            </a:r>
          </a:p>
          <a:p>
            <a:r>
              <a:rPr lang="cs-CZ" dirty="0"/>
              <a:t>V Kodani byl zřízen Komitét pro pomoc československým uprchlíkům, v jehož čele stál kodaňský biskup a další významné  osobnosti veřejného života.163 Existoval zde i pomocný výbor zmiňovaného Amerického fondu pro československé uprchlíky</a:t>
            </a:r>
            <a:endParaRPr lang="cs-CZ" sz="11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únoru 1948 se Dánsko, podobně jako další skandinávské země stalo jednou z prvních zemí, které přijímaly československé uprchlíky.¨</a:t>
            </a:r>
          </a:p>
          <a:p>
            <a:r>
              <a:rPr lang="cs-CZ" dirty="0"/>
              <a:t>V Kodani byl zřízen Komitét pro pomoc československým uprchlíkům, </a:t>
            </a:r>
            <a:r>
              <a:rPr lang="cs-CZ" dirty="0" err="1"/>
              <a:t>vj</a:t>
            </a:r>
            <a:r>
              <a:rPr lang="cs-CZ" dirty="0"/>
              <a:t> </a:t>
            </a:r>
            <a:r>
              <a:rPr lang="cs-CZ" dirty="0" err="1"/>
              <a:t>ehož</a:t>
            </a:r>
            <a:r>
              <a:rPr lang="cs-CZ" dirty="0"/>
              <a:t> čele stál kodaňský biskup a další významné  osobnosti veřejného života.163 Existoval zde i pomocný výbor zmiňovaného Amerického fondu pro československé uprchlíky</a:t>
            </a:r>
            <a:endParaRPr lang="cs-CZ" sz="11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98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9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 Kvapilová (za svobodna Fejtová) se narodila 19. března 1905 ve Vísce u Sedlčan. Ve dvaceti letech se provdala za PhDr. Bohumila Kvapila, jenž však v roce 1940 zemřel. Před válkou pracovala v hudebním oddělení ústřední knihovny hl. m. Prahy. V letech 1939-1941 se zapojila do protinacistického odboje, byla zatčena a od října 1941 až do konce války vězněna v koncentračním táboře v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Ravensbrucku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kam byly deportovány politické vězenkyně z Němci obsazených zemí. Navázala tady četná celoživotní přátelství, mj. s vězenkyněmi z Norska, od nichž se naučila i jejich jazyk. Po osvobození tábora ušla Anna Kvapilová 360 km pěšky až k čs. hranici, odkud je už autobusy dopravily do vlasti.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Praze se Anna Kvapilová stala spolupracovnicí Milady Horákové a jako ona pracovala ve Svazu národní revoluce. V únoru 1946 se zúčastnila v Paříži mezinárodního sjezdu protifašistických odbojářů, v srpnu 1947 se vydala do Norska poděkovat občanům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Stavangeru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dárkové balíčky a další pomoc, kterou poskytli Češkám vracejícím se z koncentračního tábora. Do Norska se Anna Kvapilová brzy potom vrátila znovu a natrvalo, protože doma jí hrozilo zatčení tak jako mnohým z okruhu jejích známých. Okamžitě se zde zapojila do činnosti norské humanitární organizace zaměřené na materiální pomoc uprchlíkům a jejich dětem – pro ně organizovala několikaměsíční ozdravné pobyty. S novou vlnou českého exilu po srpnu 1968 si úplně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neporozumněla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nově příchozí byli samostatnější a nebyli tolik závislí na pomoci humanitárních spolků.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rozdíl od velkého množství svých přátel i spolupracovníků a navzdory přibývajícím zdravotním potížím se Anna Kvapilová dožila pádu komunistického režimu. Zemřela 27. července 1992 v Oslu. O rok dříve jí prezident Václav Havel udělil řád TGM za desítky let humanitární práce ve prospěch exulantů z Československa a organizování letních táborů pro jejich děti. A ještě předtím, v roce 1985, vyznamenal Annu Kvapilovou starosta Osla Albert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Nordengen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stříbrnou medailí krále Olava V. za celoživotní humanitární činnost a norsko-čs. vztahy.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5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94A-951C-4618-8351-E64B95077FD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61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0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3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2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4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9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98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5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DC91-24F5-4BB2-B387-CE81FA07D571}" type="datetimeFigureOut">
              <a:rPr lang="cs-CZ" smtClean="0"/>
              <a:t>9.1.2021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B4FA-D56C-45BF-9687-1596E33E94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6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omunikaceav21.cz/vyzkumna-temata/komunikace-v-ranem-novoveku-formy-struktury-media/vystava-neviditelny-most-milada-blekastadova-1917-200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oversetterleksikon.no/2018/02/15/milada-blekastad-1917-200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cuni.cz/webapps/zzp/detail/11140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22" y="234238"/>
            <a:ext cx="8862156" cy="3168352"/>
          </a:xfrm>
        </p:spPr>
        <p:txBody>
          <a:bodyPr>
            <a:normAutofit/>
          </a:bodyPr>
          <a:lstStyle/>
          <a:p>
            <a:r>
              <a:rPr lang="cs-CZ" dirty="0"/>
              <a:t>Československý exil ve Skandinávii </a:t>
            </a:r>
            <a:br>
              <a:rPr lang="cs-CZ" dirty="0"/>
            </a:br>
            <a:r>
              <a:rPr lang="cs-CZ" dirty="0"/>
              <a:t>1948-1989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0769" y="4232073"/>
            <a:ext cx="6400800" cy="1752600"/>
          </a:xfrm>
        </p:spPr>
        <p:txBody>
          <a:bodyPr/>
          <a:lstStyle/>
          <a:p>
            <a:r>
              <a:rPr lang="cs-CZ" i="1" dirty="0"/>
              <a:t> </a:t>
            </a:r>
            <a:endParaRPr lang="cs-CZ" sz="1800" i="1" dirty="0"/>
          </a:p>
        </p:txBody>
      </p:sp>
      <p:pic>
        <p:nvPicPr>
          <p:cNvPr id="9" name="Obrázek 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5282DA4-8B51-4E83-9ECF-D80365F0A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72" y="3626153"/>
            <a:ext cx="2591528" cy="34553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906EF5-8AC8-460F-8566-93607A10F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626"/>
            <a:ext cx="2325921" cy="31172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A72484-5E46-4980-9355-6888408C4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82" y="3736198"/>
            <a:ext cx="2095500" cy="3314700"/>
          </a:xfrm>
          <a:prstGeom prst="rect">
            <a:avLst/>
          </a:prstGeom>
        </p:spPr>
      </p:pic>
      <p:pic>
        <p:nvPicPr>
          <p:cNvPr id="11" name="Obrázek 10" descr="Obsah obrázku text, staré, pózování&#10;&#10;Popis byl vytvořen automaticky">
            <a:extLst>
              <a:ext uri="{FF2B5EF4-FFF2-40B4-BE49-F238E27FC236}">
                <a16:creationId xmlns:a16="http://schemas.microsoft.com/office/drawing/2014/main" id="{918D2C60-32E3-4761-B1EE-5D7344758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77" y="3647487"/>
            <a:ext cx="2410749" cy="34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81297-2E5B-48BA-9162-7193D1F9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Exil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F846F-5707-4DB3-8B41-778A662A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Počet</a:t>
            </a:r>
            <a:r>
              <a:rPr lang="cs-CZ" dirty="0"/>
              <a:t>: asi 500 osob, část zůstává dočasně</a:t>
            </a:r>
          </a:p>
          <a:p>
            <a:r>
              <a:rPr lang="cs-CZ" b="1" dirty="0"/>
              <a:t>Organizace</a:t>
            </a:r>
            <a:r>
              <a:rPr lang="cs-CZ" dirty="0"/>
              <a:t>:</a:t>
            </a:r>
          </a:p>
          <a:p>
            <a:pPr marL="457200" lvl="1" indent="0">
              <a:buNone/>
            </a:pPr>
            <a:r>
              <a:rPr lang="cs-CZ" dirty="0" err="1"/>
              <a:t>Norsk</a:t>
            </a:r>
            <a:r>
              <a:rPr lang="cs-CZ" dirty="0"/>
              <a:t>- </a:t>
            </a:r>
            <a:r>
              <a:rPr lang="cs-CZ" dirty="0" err="1"/>
              <a:t>tsjekkoslovakisk</a:t>
            </a:r>
            <a:r>
              <a:rPr lang="cs-CZ" dirty="0"/>
              <a:t> </a:t>
            </a:r>
            <a:r>
              <a:rPr lang="cs-CZ" dirty="0" err="1"/>
              <a:t>hjelpeforening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Sdružení čsl. demokratických uprchlíků v Norsku</a:t>
            </a:r>
          </a:p>
          <a:p>
            <a:r>
              <a:rPr lang="cs-CZ" b="1" dirty="0"/>
              <a:t>Aktivity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pomoc s emigrací do Norska, péče o emigranty, vzdělávání, vydávání exilových listů</a:t>
            </a:r>
          </a:p>
          <a:p>
            <a:pPr lvl="1"/>
            <a:r>
              <a:rPr lang="cs-CZ" dirty="0"/>
              <a:t>exilová činnost ve prospěch čs. prodemokratického exilu, skandinávská pobočka</a:t>
            </a:r>
          </a:p>
          <a:p>
            <a:pPr lvl="1"/>
            <a:r>
              <a:rPr lang="cs-CZ" dirty="0"/>
              <a:t>Aktivity pro československý exil v zahraničí (letní tábory pro děti exulantů, od r. 1953, finanční podpora kulturních a publikačních podniků) </a:t>
            </a:r>
          </a:p>
          <a:p>
            <a:r>
              <a:rPr lang="cs-CZ" dirty="0"/>
              <a:t>Osobnosti:  </a:t>
            </a:r>
            <a:r>
              <a:rPr lang="cs-CZ" b="1" dirty="0"/>
              <a:t>Milada </a:t>
            </a:r>
            <a:r>
              <a:rPr lang="cs-CZ" b="1" dirty="0" err="1"/>
              <a:t>Blekastadová</a:t>
            </a:r>
            <a:r>
              <a:rPr lang="cs-CZ" b="1" dirty="0"/>
              <a:t>, Anna Kvapilová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7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D6D8190-17DB-40E7-82F4-1D8EB301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Milada </a:t>
            </a:r>
            <a:r>
              <a:rPr lang="cs-CZ" dirty="0" err="1"/>
              <a:t>Blekastadová</a:t>
            </a:r>
            <a:r>
              <a:rPr lang="cs-CZ" dirty="0"/>
              <a:t> 1917–2003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D5445F9-9D1E-4076-82DE-88EE1F6A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402" y="1535113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</a:t>
            </a:r>
          </a:p>
          <a:p>
            <a:r>
              <a:rPr lang="cs-CZ" dirty="0"/>
              <a:t> </a:t>
            </a:r>
          </a:p>
        </p:txBody>
      </p:sp>
      <p:pic>
        <p:nvPicPr>
          <p:cNvPr id="17" name="Obrázek 16" descr="Obsah obrázku text, exteriér, osoba, strom&#10;&#10;Popis byl vytvořen automaticky">
            <a:extLst>
              <a:ext uri="{FF2B5EF4-FFF2-40B4-BE49-F238E27FC236}">
                <a16:creationId xmlns:a16="http://schemas.microsoft.com/office/drawing/2014/main" id="{731DBA40-503A-4E72-B02E-F3544063C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7" y="1303170"/>
            <a:ext cx="4161347" cy="2915110"/>
          </a:xfrm>
          <a:prstGeom prst="rect">
            <a:avLst/>
          </a:prstGeom>
        </p:spPr>
      </p:pic>
      <p:sp>
        <p:nvSpPr>
          <p:cNvPr id="18" name="Zástupný text 8">
            <a:extLst>
              <a:ext uri="{FF2B5EF4-FFF2-40B4-BE49-F238E27FC236}">
                <a16:creationId xmlns:a16="http://schemas.microsoft.com/office/drawing/2014/main" id="{EC6AC765-2E33-435A-A1AB-B75E4164B413}"/>
              </a:ext>
            </a:extLst>
          </p:cNvPr>
          <p:cNvSpPr txBox="1">
            <a:spLocks/>
          </p:cNvSpPr>
          <p:nvPr/>
        </p:nvSpPr>
        <p:spPr>
          <a:xfrm>
            <a:off x="266637" y="5605462"/>
            <a:ext cx="4737163" cy="775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Výstava: Výstava Neviditelný most </a:t>
            </a:r>
            <a:r>
              <a:rPr lang="cs-CZ" sz="2000" dirty="0">
                <a:hlinkClick r:id="rId3"/>
              </a:rPr>
              <a:t>odkaz 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Dílo: </a:t>
            </a:r>
            <a:r>
              <a:rPr lang="cs-CZ" sz="2000" dirty="0" err="1"/>
              <a:t>Norsk</a:t>
            </a:r>
            <a:r>
              <a:rPr lang="cs-CZ" sz="2000" dirty="0"/>
              <a:t> </a:t>
            </a:r>
            <a:r>
              <a:rPr lang="cs-CZ" sz="2000" dirty="0" err="1"/>
              <a:t>oversetterselexikon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odkaz</a:t>
            </a:r>
            <a:endParaRPr lang="cs-CZ" sz="2000" dirty="0"/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A8297AE3-2AA8-4A44-8441-A443CF132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515E1E7-F7BC-4445-B95F-3053CFBBD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64" y="4177129"/>
            <a:ext cx="3524162" cy="2639720"/>
          </a:xfrm>
          <a:prstGeom prst="rect">
            <a:avLst/>
          </a:prstGeom>
        </p:spPr>
      </p:pic>
      <p:pic>
        <p:nvPicPr>
          <p:cNvPr id="31" name="Obrázek 30" descr="Obsah obrázku text, budova, vládní budova&#10;&#10;Popis byl vytvořen automaticky">
            <a:extLst>
              <a:ext uri="{FF2B5EF4-FFF2-40B4-BE49-F238E27FC236}">
                <a16:creationId xmlns:a16="http://schemas.microsoft.com/office/drawing/2014/main" id="{249DFC71-26E8-4619-8799-17CEEA83C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2019"/>
            <a:ext cx="5181291" cy="29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D6D8190-17DB-40E7-82F4-1D8EB301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71" y="3860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Anna Kvapilová </a:t>
            </a:r>
            <a:br>
              <a:rPr lang="cs-CZ" dirty="0"/>
            </a:br>
            <a:r>
              <a:rPr lang="cs-CZ" sz="3100" dirty="0"/>
              <a:t>(1905 Víska u Sedlčan </a:t>
            </a:r>
            <a:r>
              <a:rPr lang="cs-CZ" sz="3200" dirty="0"/>
              <a:t>– </a:t>
            </a:r>
            <a:r>
              <a:rPr lang="cs-CZ" sz="3100" dirty="0"/>
              <a:t>1992 Oslo)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D5445F9-9D1E-4076-82DE-88EE1F6A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402" y="1535113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15" name="Zástupný obsah 14" descr="Obsah obrázku text, box, kontejner&#10;&#10;Popis byl vytvořen automaticky">
            <a:extLst>
              <a:ext uri="{FF2B5EF4-FFF2-40B4-BE49-F238E27FC236}">
                <a16:creationId xmlns:a16="http://schemas.microsoft.com/office/drawing/2014/main" id="{E9E640D9-C212-4533-9D2D-47BB5D0653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8" y="2996952"/>
            <a:ext cx="2978949" cy="4223098"/>
          </a:xfrm>
        </p:spPr>
      </p:pic>
      <p:pic>
        <p:nvPicPr>
          <p:cNvPr id="13" name="Zástupný obsah 12" descr="Obsah obrázku text, staré, pózování&#10;&#10;Popis byl vytvořen automaticky">
            <a:extLst>
              <a:ext uri="{FF2B5EF4-FFF2-40B4-BE49-F238E27FC236}">
                <a16:creationId xmlns:a16="http://schemas.microsoft.com/office/drawing/2014/main" id="{66D47FA4-6CCE-42FB-B769-0FD88B8906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09" y="2218791"/>
            <a:ext cx="1619250" cy="2286000"/>
          </a:xfrm>
          <a:prstGeom prst="rect">
            <a:avLst/>
          </a:prstGeom>
        </p:spPr>
      </p:pic>
      <p:sp>
        <p:nvSpPr>
          <p:cNvPr id="18" name="Zástupný text 8">
            <a:extLst>
              <a:ext uri="{FF2B5EF4-FFF2-40B4-BE49-F238E27FC236}">
                <a16:creationId xmlns:a16="http://schemas.microsoft.com/office/drawing/2014/main" id="{EC6AC765-2E33-435A-A1AB-B75E4164B413}"/>
              </a:ext>
            </a:extLst>
          </p:cNvPr>
          <p:cNvSpPr txBox="1">
            <a:spLocks/>
          </p:cNvSpPr>
          <p:nvPr/>
        </p:nvSpPr>
        <p:spPr>
          <a:xfrm>
            <a:off x="-92882" y="5805264"/>
            <a:ext cx="5097451" cy="866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Pozůstalost: Osobní fond v Knihovně </a:t>
            </a:r>
            <a:r>
              <a:rPr lang="cs-CZ" sz="1400" dirty="0" err="1"/>
              <a:t>Libri</a:t>
            </a:r>
            <a:r>
              <a:rPr lang="cs-CZ" sz="1400" dirty="0"/>
              <a:t> </a:t>
            </a:r>
            <a:r>
              <a:rPr lang="cs-CZ" sz="1400" dirty="0" err="1"/>
              <a:t>Prohitibi</a:t>
            </a:r>
            <a:r>
              <a:rPr lang="cs-CZ" sz="1400" dirty="0"/>
              <a:t> v Praze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Spolkový archiv </a:t>
            </a:r>
            <a:r>
              <a:rPr lang="cs-CZ" sz="1400" dirty="0" err="1"/>
              <a:t>Norsk-Tsjekkisk</a:t>
            </a:r>
            <a:r>
              <a:rPr lang="cs-CZ" sz="1400" dirty="0"/>
              <a:t> </a:t>
            </a:r>
            <a:r>
              <a:rPr lang="cs-CZ" sz="1400" dirty="0" err="1"/>
              <a:t>hjelpeforening</a:t>
            </a:r>
            <a:r>
              <a:rPr lang="cs-CZ" sz="1400" dirty="0"/>
              <a:t> v Národním archivu v Oslo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EF5EDDD-4BA3-4FF0-818F-86103D6C6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36" y="413492"/>
            <a:ext cx="1949136" cy="2510250"/>
          </a:xfrm>
          <a:prstGeom prst="rect">
            <a:avLst/>
          </a:prstGeom>
        </p:spPr>
      </p:pic>
      <p:pic>
        <p:nvPicPr>
          <p:cNvPr id="7" name="Obrázek 6" descr="Obsah obrázku osoba, exteriér, staré, skupina&#10;&#10;Popis byl vytvořen automaticky">
            <a:extLst>
              <a:ext uri="{FF2B5EF4-FFF2-40B4-BE49-F238E27FC236}">
                <a16:creationId xmlns:a16="http://schemas.microsoft.com/office/drawing/2014/main" id="{A65D102D-7951-4C64-B1BF-726C166A1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1" y="1668617"/>
            <a:ext cx="2725869" cy="1878249"/>
          </a:xfrm>
          <a:prstGeom prst="rect">
            <a:avLst/>
          </a:prstGeom>
        </p:spPr>
      </p:pic>
      <p:pic>
        <p:nvPicPr>
          <p:cNvPr id="12" name="Obrázek 11" descr="Obsah obrázku interiér, osoba, jídelní stůl&#10;&#10;Popis byl vytvořen automaticky">
            <a:extLst>
              <a:ext uri="{FF2B5EF4-FFF2-40B4-BE49-F238E27FC236}">
                <a16:creationId xmlns:a16="http://schemas.microsoft.com/office/drawing/2014/main" id="{9D3DA526-A38C-491B-89DA-4990BF9F6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7596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BDFEF1B6-CB71-43E3-A790-C7F080A3B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1EB1C19-48C1-4A8C-A80E-3FB254B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38138"/>
          </a:xfrm>
        </p:spPr>
        <p:txBody>
          <a:bodyPr>
            <a:normAutofit fontScale="90000"/>
          </a:bodyPr>
          <a:lstStyle/>
          <a:p>
            <a:r>
              <a:rPr lang="cs-CZ" dirty="0"/>
              <a:t>Exilové listy: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81D754-6A03-4E73-BAC8-6E95BF01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08520" y="980728"/>
            <a:ext cx="4038600" cy="4525963"/>
          </a:xfrm>
        </p:spPr>
        <p:txBody>
          <a:bodyPr/>
          <a:lstStyle/>
          <a:p>
            <a:pPr lvl="1"/>
            <a:r>
              <a:rPr lang="cs-CZ" b="1" i="1" dirty="0"/>
              <a:t>Bod</a:t>
            </a:r>
            <a:r>
              <a:rPr lang="cs-CZ" dirty="0"/>
              <a:t> (Oslo, 1949-1951) měsíčník, politické příspěvky a komentáře, ukázky literární tvorby</a:t>
            </a:r>
          </a:p>
          <a:p>
            <a:pPr lvl="1"/>
            <a:endParaRPr lang="cs-CZ" dirty="0"/>
          </a:p>
          <a:p>
            <a:pPr lvl="1"/>
            <a:r>
              <a:rPr lang="cs-CZ" b="1" i="1" dirty="0"/>
              <a:t>Čechoslovák v Norsku</a:t>
            </a:r>
            <a:r>
              <a:rPr lang="cs-CZ" dirty="0"/>
              <a:t> (Oslo, 1949-1951), vydávalo Sdružení čs. demokratických uprchlíků v Norsku</a:t>
            </a:r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7AD112-C799-401E-86A2-FB4C8A8D56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C483917-0CFD-43ED-A0AE-E61E38A3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8" t="15830" r="-4397" b="-3518"/>
          <a:stretch/>
        </p:blipFill>
        <p:spPr>
          <a:xfrm>
            <a:off x="2074341" y="4898137"/>
            <a:ext cx="1777579" cy="22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81297-2E5B-48BA-9162-7193D1F9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Exil v Dánsku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F846F-5707-4DB3-8B41-778A662A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427168" cy="5165724"/>
          </a:xfrm>
        </p:spPr>
        <p:txBody>
          <a:bodyPr>
            <a:normAutofit/>
          </a:bodyPr>
          <a:lstStyle/>
          <a:p>
            <a:r>
              <a:rPr lang="cs-CZ" b="1" dirty="0"/>
              <a:t>Počet</a:t>
            </a:r>
            <a:r>
              <a:rPr lang="cs-CZ" dirty="0"/>
              <a:t>: po r. 1948 nepatrný počet, po r. 1968 cca 500 osob</a:t>
            </a:r>
          </a:p>
          <a:p>
            <a:endParaRPr lang="cs-CZ" dirty="0"/>
          </a:p>
          <a:p>
            <a:r>
              <a:rPr lang="cs-CZ" b="1" dirty="0"/>
              <a:t>Organizace</a:t>
            </a:r>
            <a:r>
              <a:rPr lang="cs-CZ" dirty="0"/>
              <a:t>: Komitét pro pomoc československým uprchlíkům, vedou Dánové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Osobnost: </a:t>
            </a:r>
            <a:r>
              <a:rPr lang="cs-CZ" b="1" dirty="0"/>
              <a:t>Egon </a:t>
            </a:r>
            <a:r>
              <a:rPr lang="cs-CZ" b="1" dirty="0" err="1"/>
              <a:t>Hostovský</a:t>
            </a:r>
            <a:r>
              <a:rPr lang="cs-CZ" sz="2400" dirty="0"/>
              <a:t> (Norsko 1948-1950, Dánsko 1964-66); diplomat, publicista, spisovatel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76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5DA69383-5576-4C21-BB4C-16C27D4F694B}"/>
              </a:ext>
            </a:extLst>
          </p:cNvPr>
          <p:cNvSpPr txBox="1">
            <a:spLocks/>
          </p:cNvSpPr>
          <p:nvPr/>
        </p:nvSpPr>
        <p:spPr>
          <a:xfrm>
            <a:off x="0" y="155679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i="1" dirty="0"/>
              <a:t>Zpravodaj</a:t>
            </a:r>
            <a:r>
              <a:rPr lang="cs-CZ" dirty="0"/>
              <a:t> (Kodaň, 1950-1953) politický list mladých sociálních demokratů, obsahoval zprávy k </a:t>
            </a:r>
            <a:r>
              <a:rPr lang="cs-CZ" dirty="0" err="1"/>
              <a:t>českosl</a:t>
            </a:r>
            <a:r>
              <a:rPr lang="cs-CZ" dirty="0"/>
              <a:t>. a mezinárodní situaci.  </a:t>
            </a:r>
          </a:p>
          <a:p>
            <a:pPr lvl="1"/>
            <a:r>
              <a:rPr lang="cs-CZ" b="1" i="1" dirty="0" err="1"/>
              <a:t>Labour</a:t>
            </a:r>
            <a:r>
              <a:rPr lang="cs-CZ" b="1" i="1" dirty="0"/>
              <a:t> a Nová společnost </a:t>
            </a:r>
            <a:r>
              <a:rPr lang="cs-CZ" dirty="0"/>
              <a:t>(Kodaň, 1950), zpravodaj sociálních demokratů, vycházel krátce</a:t>
            </a:r>
          </a:p>
          <a:p>
            <a:pPr lvl="3"/>
            <a:endParaRPr lang="cs-CZ" dirty="0"/>
          </a:p>
          <a:p>
            <a:endParaRPr lang="cs-CZ" dirty="0"/>
          </a:p>
        </p:txBody>
      </p:sp>
      <p:pic>
        <p:nvPicPr>
          <p:cNvPr id="13" name="Obrázek 12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448C301-C943-4B35-B507-5B4D92086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5148" y="1504505"/>
            <a:ext cx="5349213" cy="4011910"/>
          </a:xfrm>
          <a:prstGeom prst="rect">
            <a:avLst/>
          </a:prstGeom>
        </p:spPr>
      </p:pic>
      <p:sp>
        <p:nvSpPr>
          <p:cNvPr id="14" name="Nadpis 3">
            <a:extLst>
              <a:ext uri="{FF2B5EF4-FFF2-40B4-BE49-F238E27FC236}">
                <a16:creationId xmlns:a16="http://schemas.microsoft.com/office/drawing/2014/main" id="{27190382-282C-4A0F-90B1-CFBE2F7D5CF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4906888" cy="1122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Exilové listy v Dánsku: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57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09" y="604723"/>
            <a:ext cx="8425533" cy="1658235"/>
          </a:xfrm>
        </p:spPr>
        <p:txBody>
          <a:bodyPr>
            <a:normAutofit fontScale="90000"/>
          </a:bodyPr>
          <a:lstStyle/>
          <a:p>
            <a:r>
              <a:rPr lang="cs-CZ" dirty="0"/>
              <a:t>Československý exil ve Skandinávii </a:t>
            </a:r>
            <a:br>
              <a:rPr lang="cs-CZ" dirty="0"/>
            </a:br>
            <a:r>
              <a:rPr lang="cs-CZ" dirty="0"/>
              <a:t>60. léta – 198</a:t>
            </a:r>
            <a:r>
              <a:rPr lang="en-US" dirty="0"/>
              <a:t>9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05026D1-1A6F-4EFA-B62D-201EEE393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2040" y="2262958"/>
            <a:ext cx="3384376" cy="23320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7200" dirty="0"/>
          </a:p>
          <a:p>
            <a:endParaRPr lang="cs-CZ" sz="7200" dirty="0"/>
          </a:p>
          <a:p>
            <a:endParaRPr lang="cs-CZ" sz="720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DA05B2E-D460-4AC8-9B52-912869277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086" y="1988840"/>
            <a:ext cx="792533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Rok</a:t>
            </a:r>
            <a:r>
              <a:rPr lang="en-US" sz="2800" b="1" dirty="0"/>
              <a:t> 1968  </a:t>
            </a:r>
            <a:endParaRPr lang="cs-CZ" sz="2800" b="1" dirty="0"/>
          </a:p>
          <a:p>
            <a:r>
              <a:rPr lang="cs-CZ" sz="3200" b="1" dirty="0"/>
              <a:t>Politická reakce skandinávských zemí na okupaci Československa</a:t>
            </a:r>
          </a:p>
          <a:p>
            <a:r>
              <a:rPr lang="cs-CZ" sz="3200" b="1" dirty="0"/>
              <a:t>Přijímání </a:t>
            </a:r>
            <a:r>
              <a:rPr lang="en-US" sz="3200" b="1" dirty="0"/>
              <a:t> </a:t>
            </a:r>
            <a:r>
              <a:rPr lang="cs-CZ" sz="3200" b="1" dirty="0"/>
              <a:t>emigrantů </a:t>
            </a:r>
            <a:r>
              <a:rPr lang="en-US" sz="3200" b="1" dirty="0"/>
              <a:t> </a:t>
            </a:r>
            <a:r>
              <a:rPr lang="cs-CZ" sz="3200" b="1" dirty="0"/>
              <a:t>(Švédsko přijímá 4000-5000 Čechů a Slováků; Dánsko cca 500, Norsko do 400 osob)</a:t>
            </a:r>
          </a:p>
          <a:p>
            <a:r>
              <a:rPr lang="cs-CZ" sz="3200" b="1" dirty="0"/>
              <a:t>Podpora </a:t>
            </a:r>
            <a:r>
              <a:rPr lang="en-US" sz="3200" b="1" dirty="0" err="1"/>
              <a:t>prodemokratick</a:t>
            </a:r>
            <a:r>
              <a:rPr lang="cs-CZ" sz="3200" b="1" dirty="0" err="1"/>
              <a:t>ých</a:t>
            </a:r>
            <a:r>
              <a:rPr lang="cs-CZ" sz="3200" b="1" dirty="0"/>
              <a:t> iniciativ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6205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8400D-4A67-4728-AEF3-41D2DF5F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5" y="-130629"/>
            <a:ext cx="8686800" cy="1221832"/>
          </a:xfrm>
        </p:spPr>
        <p:txBody>
          <a:bodyPr>
            <a:noAutofit/>
          </a:bodyPr>
          <a:lstStyle/>
          <a:p>
            <a:pPr marL="0" indent="0"/>
            <a:r>
              <a:rPr lang="cs-CZ" sz="3600" b="1" dirty="0"/>
              <a:t>70. a 80. léta skandinávské země a Charta 77  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704282-97A6-4924-A793-EFCA9CC751F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23528" y="1313272"/>
            <a:ext cx="8363272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/>
              <a:t>Nadace Charty 77 </a:t>
            </a:r>
            <a:r>
              <a:rPr lang="cs-CZ" sz="2800" dirty="0"/>
              <a:t>(1978-1998) –   Švédsko,  organizuje František </a:t>
            </a:r>
            <a:r>
              <a:rPr lang="cs-CZ" sz="2800" b="1" dirty="0"/>
              <a:t>Janouch</a:t>
            </a:r>
            <a:r>
              <a:rPr lang="cs-CZ" sz="2800" dirty="0"/>
              <a:t> (čs. jaderný fyzik)</a:t>
            </a:r>
          </a:p>
          <a:p>
            <a:pPr>
              <a:buFontTx/>
              <a:buChar char="-"/>
            </a:pPr>
            <a:r>
              <a:rPr lang="cs-CZ" sz="2800" dirty="0" err="1"/>
              <a:t>šv</a:t>
            </a:r>
            <a:r>
              <a:rPr lang="cs-CZ" sz="2800" dirty="0"/>
              <a:t>. Ocenění: cena </a:t>
            </a:r>
            <a:r>
              <a:rPr lang="cs-CZ" sz="2800" b="1" dirty="0" err="1"/>
              <a:t>Monismanien</a:t>
            </a:r>
            <a:r>
              <a:rPr lang="cs-CZ" sz="2800" b="1" dirty="0"/>
              <a:t> </a:t>
            </a:r>
            <a:r>
              <a:rPr lang="cs-CZ" sz="2800" dirty="0"/>
              <a:t>(1978)</a:t>
            </a:r>
          </a:p>
          <a:p>
            <a:pPr>
              <a:buFontTx/>
              <a:buChar char="-"/>
            </a:pPr>
            <a:r>
              <a:rPr lang="cs-CZ" sz="2800" dirty="0"/>
              <a:t>Činnost: podpora českého a slovenského disidentu, sociální platby rodinám postiženým chartistům a pronásledovaným politickým vězňům v ČSSR; podpora knižních vydaní exilové literatury</a:t>
            </a:r>
          </a:p>
          <a:p>
            <a:pPr marL="0" indent="0">
              <a:buNone/>
            </a:pPr>
            <a:r>
              <a:rPr lang="cs-CZ" sz="2800" b="1" dirty="0"/>
              <a:t>Finanční podpora: </a:t>
            </a:r>
            <a:r>
              <a:rPr lang="cs-CZ" sz="2800" dirty="0"/>
              <a:t>norský a </a:t>
            </a:r>
            <a:r>
              <a:rPr lang="cs-CZ" sz="2800" dirty="0" err="1"/>
              <a:t>šv</a:t>
            </a:r>
            <a:r>
              <a:rPr lang="cs-CZ" sz="2800" dirty="0"/>
              <a:t>. PEN klub,</a:t>
            </a:r>
          </a:p>
          <a:p>
            <a:pPr marL="0" indent="0">
              <a:buNone/>
            </a:pPr>
            <a:r>
              <a:rPr lang="cs-CZ" sz="2800" dirty="0"/>
              <a:t> George Soros, dary jednotlivců a nadací</a:t>
            </a:r>
          </a:p>
          <a:p>
            <a:pPr>
              <a:buFontTx/>
              <a:buChar char="-"/>
            </a:pPr>
            <a:r>
              <a:rPr lang="cs-CZ" sz="2800" dirty="0"/>
              <a:t>Dánsko: </a:t>
            </a:r>
            <a:r>
              <a:rPr lang="cs-CZ" dirty="0"/>
              <a:t>Dialog med Charta 77 (</a:t>
            </a:r>
            <a:r>
              <a:rPr lang="pl-PL" dirty="0"/>
              <a:t>Výbor na podporu Charty 77)</a:t>
            </a:r>
          </a:p>
          <a:p>
            <a:pPr>
              <a:buFontTx/>
              <a:buChar char="-"/>
            </a:pPr>
            <a:r>
              <a:rPr lang="pl-PL" sz="2800" dirty="0"/>
              <a:t>Norsko: Fond na podporu Charty 77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12" name="Zástupný obsah 9">
            <a:extLst>
              <a:ext uri="{FF2B5EF4-FFF2-40B4-BE49-F238E27FC236}">
                <a16:creationId xmlns:a16="http://schemas.microsoft.com/office/drawing/2014/main" id="{7132764F-93BB-4AF6-89ED-594F8D29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20" y="3993987"/>
            <a:ext cx="1700014" cy="28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007D9-4950-4674-A497-A5050B50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C1AEA4-3A06-4FA6-A2B2-556F48AC94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FA522D-7D95-4518-8E33-3CD7A75B3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2" t="17786" r="17829" b="-424"/>
          <a:stretch/>
        </p:blipFill>
        <p:spPr>
          <a:xfrm>
            <a:off x="130823" y="163636"/>
            <a:ext cx="9408673" cy="6530727"/>
          </a:xfrm>
          <a:prstGeom prst="rect">
            <a:avLst/>
          </a:prstGeom>
        </p:spPr>
      </p:pic>
      <p:pic>
        <p:nvPicPr>
          <p:cNvPr id="6" name="Zástupný obsah 9">
            <a:extLst>
              <a:ext uri="{FF2B5EF4-FFF2-40B4-BE49-F238E27FC236}">
                <a16:creationId xmlns:a16="http://schemas.microsoft.com/office/drawing/2014/main" id="{8B363A1F-A490-4277-9122-0E24609A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" y="0"/>
            <a:ext cx="1123950" cy="186690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632296-7C1D-47CB-87F5-AA05D7B70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27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3C5BE2-3D66-4DE0-A297-AB555459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5472608" cy="434377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Dopisy, jež putovaly mezi Švédskem a Československem, poskytují zajímavé svědectví o intenzivní spolupráci mezi československým exilem a domácím disentem. Korespondence přibližuje situaci proskribovaných spisovatelů v normalizačním Československu i život ve svobodné Skandinávii, kam Janouch emigroval roku 1973.</a:t>
            </a:r>
          </a:p>
          <a:p>
            <a:r>
              <a:rPr lang="cs-CZ" dirty="0"/>
              <a:t> Listy se dále zabývají činností Nadace Charty 77, vydáváním Vaculíkových textů v zahraničí, samizdatovou Edicí Petlice či Projektem Petlice na Počítači (PPP). Edice dopisů, které si mezi lety 1979-1994 vyměnil jaderný fyzik František Janouch se spisovatelem Ludvíkem Vaculíkem. Korespondence se dochovala v archivu F. Janoucha a Nadace Charty 77.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206192-DAD1-4E5D-9225-8B018001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0"/>
            <a:ext cx="2987824" cy="47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HODINY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>
            <a:normAutofit/>
          </a:bodyPr>
          <a:lstStyle/>
          <a:p>
            <a:r>
              <a:rPr lang="cs-CZ" b="1" u="sng" dirty="0"/>
              <a:t>Prezentace</a:t>
            </a:r>
            <a:r>
              <a:rPr lang="cs-CZ" dirty="0"/>
              <a:t>: 40 minut</a:t>
            </a:r>
          </a:p>
          <a:p>
            <a:endParaRPr lang="cs-CZ" dirty="0"/>
          </a:p>
          <a:p>
            <a:r>
              <a:rPr lang="cs-CZ" dirty="0"/>
              <a:t>Referáty</a:t>
            </a:r>
          </a:p>
          <a:p>
            <a:pPr lvl="1"/>
            <a:r>
              <a:rPr lang="cs-CZ" b="1" dirty="0" err="1"/>
              <a:t>Vl</a:t>
            </a:r>
            <a:r>
              <a:rPr lang="cs-CZ" b="1" dirty="0"/>
              <a:t>. Kučera</a:t>
            </a:r>
          </a:p>
          <a:p>
            <a:pPr lvl="1"/>
            <a:r>
              <a:rPr lang="cs-CZ" b="1" dirty="0"/>
              <a:t>Emil Walter</a:t>
            </a:r>
          </a:p>
          <a:p>
            <a:endParaRPr lang="cs-CZ" dirty="0"/>
          </a:p>
          <a:p>
            <a:endParaRPr lang="cs-CZ" u="sng" dirty="0"/>
          </a:p>
          <a:p>
            <a:pPr lvl="1">
              <a:buFontTx/>
              <a:buChar char="-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76151" y="143203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Organizační část:</a:t>
            </a:r>
            <a:r>
              <a:rPr lang="cs-CZ" dirty="0"/>
              <a:t> </a:t>
            </a:r>
          </a:p>
          <a:p>
            <a:r>
              <a:rPr lang="cs-CZ" dirty="0"/>
              <a:t>seznam četby – komentář </a:t>
            </a:r>
          </a:p>
          <a:p>
            <a:endParaRPr lang="cs-CZ" dirty="0"/>
          </a:p>
          <a:p>
            <a:r>
              <a:rPr lang="cs-CZ" dirty="0"/>
              <a:t>Výběr skupiny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0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F4D08-6154-4DBD-BF9D-202D18C9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88640"/>
            <a:ext cx="9505056" cy="141156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Příběhy čs. osobností skandinávského exilu</a:t>
            </a:r>
            <a:br>
              <a:rPr lang="cs-CZ" dirty="0"/>
            </a:br>
            <a:r>
              <a:rPr lang="cs-CZ" dirty="0"/>
              <a:t>- samostudium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D8F8F-7151-421B-BDB9-6C9A685CF0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Michal </a:t>
            </a:r>
            <a:r>
              <a:rPr lang="cs-CZ" dirty="0" err="1"/>
              <a:t>Konůpek</a:t>
            </a:r>
            <a:r>
              <a:rPr lang="cs-CZ" dirty="0"/>
              <a:t>, spisovatel a publicista, žije v Norsku</a:t>
            </a:r>
          </a:p>
          <a:p>
            <a:pPr lvl="1"/>
            <a:r>
              <a:rPr lang="cs-CZ" dirty="0"/>
              <a:t>Příběh v </a:t>
            </a:r>
            <a:r>
              <a:rPr lang="cs-CZ" dirty="0" err="1"/>
              <a:t>Paměťi</a:t>
            </a:r>
            <a:r>
              <a:rPr lang="cs-CZ" dirty="0"/>
              <a:t> Národa</a:t>
            </a:r>
          </a:p>
          <a:p>
            <a:endParaRPr lang="cs-CZ" dirty="0"/>
          </a:p>
          <a:p>
            <a:r>
              <a:rPr lang="cs-CZ" dirty="0"/>
              <a:t>František </a:t>
            </a:r>
            <a:r>
              <a:rPr lang="cs-CZ" b="1" dirty="0"/>
              <a:t>Janouch, jaderný fyzik, žije ve Švédsku</a:t>
            </a:r>
          </a:p>
          <a:p>
            <a:pPr lvl="1"/>
            <a:r>
              <a:rPr lang="cs-CZ" dirty="0"/>
              <a:t>Příběh v </a:t>
            </a:r>
            <a:r>
              <a:rPr lang="cs-CZ" dirty="0" err="1"/>
              <a:t>Paměťi</a:t>
            </a:r>
            <a:r>
              <a:rPr lang="cs-CZ" dirty="0"/>
              <a:t> Národa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Egon </a:t>
            </a:r>
            <a:r>
              <a:rPr lang="cs-CZ" b="1" dirty="0" err="1"/>
              <a:t>Hostovský</a:t>
            </a:r>
            <a:r>
              <a:rPr lang="cs-CZ" sz="2000" dirty="0"/>
              <a:t> </a:t>
            </a:r>
            <a:r>
              <a:rPr lang="cs-CZ" b="1" dirty="0"/>
              <a:t>, spisovatel, 2 roky v Dánsku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A9A1CD-9BEB-4530-9711-F0CF2048C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96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B1C19-48C1-4A8C-A80E-3FB254B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48"/>
            <a:ext cx="8191903" cy="1426170"/>
          </a:xfrm>
        </p:spPr>
        <p:txBody>
          <a:bodyPr>
            <a:normAutofit fontScale="90000"/>
          </a:bodyPr>
          <a:lstStyle/>
          <a:p>
            <a:r>
              <a:rPr lang="cs-CZ" dirty="0"/>
              <a:t>Exilové listy ve Skandinávii – po r. 1968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81D754-6A03-4E73-BAC8-6E95BF01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13152" y="1098483"/>
            <a:ext cx="4577649" cy="5616624"/>
          </a:xfrm>
        </p:spPr>
        <p:txBody>
          <a:bodyPr>
            <a:normAutofit/>
          </a:bodyPr>
          <a:lstStyle/>
          <a:p>
            <a:pPr lvl="1"/>
            <a:r>
              <a:rPr lang="cs-CZ" b="1" i="1" dirty="0"/>
              <a:t>Severské listy. Časopis pro Čechy a Slováky ve Skandinávii </a:t>
            </a:r>
            <a:r>
              <a:rPr lang="cs-CZ" dirty="0"/>
              <a:t>(Uppsala, 1978-1991) měsíčník, zpravodajský list, založil Jan Stránský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i="1" dirty="0"/>
              <a:t>Čechoslovák ve Skandinávii </a:t>
            </a:r>
            <a:r>
              <a:rPr lang="cs-CZ" dirty="0"/>
              <a:t>(Lund, 1972-1974), zpravodajský a publicistický list, sledoval aktuální politická témata, překlady článků z cizojazyčných periodik</a:t>
            </a:r>
          </a:p>
          <a:p>
            <a:pPr lvl="1"/>
            <a:endParaRPr lang="cs-CZ" b="1" i="1" dirty="0"/>
          </a:p>
        </p:txBody>
      </p:sp>
      <p:pic>
        <p:nvPicPr>
          <p:cNvPr id="9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FDD0E8E6-B5A1-4C67-BD7D-8CCB9DF8F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7" t="7891" r="854" b="49"/>
          <a:stretch/>
        </p:blipFill>
        <p:spPr>
          <a:xfrm>
            <a:off x="4679504" y="764704"/>
            <a:ext cx="4464496" cy="62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účtenka&#10;&#10;Popis byl vytvořen automaticky">
            <a:extLst>
              <a:ext uri="{FF2B5EF4-FFF2-40B4-BE49-F238E27FC236}">
                <a16:creationId xmlns:a16="http://schemas.microsoft.com/office/drawing/2014/main" id="{8C9AD601-E332-4895-9C2F-89490CE3A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9912" y="1268760"/>
            <a:ext cx="5760640" cy="432048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59E7536-062F-4BDC-8294-D84F01A8556A}"/>
              </a:ext>
            </a:extLst>
          </p:cNvPr>
          <p:cNvSpPr/>
          <p:nvPr/>
        </p:nvSpPr>
        <p:spPr>
          <a:xfrm>
            <a:off x="-180528" y="260649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i="1" dirty="0"/>
              <a:t>Bulletin</a:t>
            </a:r>
            <a:r>
              <a:rPr lang="cs-CZ" sz="2400" dirty="0"/>
              <a:t> „Skupiny Listy“ (</a:t>
            </a:r>
            <a:r>
              <a:rPr lang="cs-CZ" sz="2400" dirty="0" err="1"/>
              <a:t>Järfälla</a:t>
            </a:r>
            <a:r>
              <a:rPr lang="cs-CZ" sz="2400" dirty="0"/>
              <a:t>, 1977-1989), politické zprávy z ČSSR a Evropy, list byl častým cílem provokací STB, která vydávala podvržené číslo B.</a:t>
            </a:r>
          </a:p>
          <a:p>
            <a:pPr lvl="1"/>
            <a:endParaRPr lang="cs-CZ" sz="2400" dirty="0"/>
          </a:p>
          <a:p>
            <a:pPr lvl="1"/>
            <a:r>
              <a:rPr lang="cs-CZ" sz="2400" b="1" i="1" dirty="0"/>
              <a:t>Bulletin</a:t>
            </a:r>
            <a:r>
              <a:rPr lang="cs-CZ" sz="2400" dirty="0"/>
              <a:t> (Kodaň, 1971-3?) vydával </a:t>
            </a:r>
            <a:r>
              <a:rPr lang="cs-CZ" sz="2400" dirty="0" err="1"/>
              <a:t>Dansk</a:t>
            </a:r>
            <a:r>
              <a:rPr lang="cs-CZ" sz="2400" dirty="0"/>
              <a:t> </a:t>
            </a:r>
            <a:r>
              <a:rPr lang="cs-CZ" sz="2400" dirty="0" err="1"/>
              <a:t>Flygtningehj</a:t>
            </a:r>
            <a:r>
              <a:rPr lang="nb-NO" sz="2400" dirty="0"/>
              <a:t>ælp</a:t>
            </a:r>
            <a:r>
              <a:rPr lang="cs-CZ" sz="2400" dirty="0"/>
              <a:t>), praktické rady pro první týdny pobytu v Dánsku a propagoval dánskou kulturu (vycházel v řadě dalších jazyků přistěhovalců)</a:t>
            </a:r>
          </a:p>
          <a:p>
            <a:pPr lvl="3"/>
            <a:endParaRPr lang="cs-CZ" sz="2400" dirty="0"/>
          </a:p>
          <a:p>
            <a:r>
              <a:rPr lang="cs-CZ" sz="2400" dirty="0"/>
              <a:t>   Krátce ve Švédsku vycházel:</a:t>
            </a:r>
          </a:p>
          <a:p>
            <a:pPr lvl="1"/>
            <a:r>
              <a:rPr lang="cs-CZ" sz="2400" dirty="0"/>
              <a:t> </a:t>
            </a:r>
            <a:r>
              <a:rPr lang="cs-CZ" sz="2400" b="1" i="1" dirty="0"/>
              <a:t>Krtek</a:t>
            </a:r>
            <a:r>
              <a:rPr lang="cs-CZ" sz="2400" dirty="0"/>
              <a:t>, </a:t>
            </a:r>
            <a:r>
              <a:rPr lang="cs-CZ" sz="2400" b="1" i="1" dirty="0"/>
              <a:t>Krajanský pozdrav</a:t>
            </a:r>
            <a:r>
              <a:rPr lang="cs-CZ" sz="2400" dirty="0"/>
              <a:t>, </a:t>
            </a:r>
            <a:r>
              <a:rPr lang="cs-CZ" sz="2400" b="1" i="1" dirty="0"/>
              <a:t>Zpravodaj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278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EEC38-0F1A-40F5-A4D6-8435F3DC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E3A74-B655-4374-BFC3-5FB843814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Štěpán, Jiří. </a:t>
            </a:r>
            <a:r>
              <a:rPr lang="cs-CZ" b="1" i="1" dirty="0"/>
              <a:t>Československý exil ve Švédsku v letech 1945-1989</a:t>
            </a:r>
            <a:r>
              <a:rPr lang="cs-CZ" dirty="0"/>
              <a:t>. České Budějovice: Veduta, 2011. </a:t>
            </a:r>
          </a:p>
          <a:p>
            <a:r>
              <a:rPr lang="cs-CZ" dirty="0"/>
              <a:t>Brouček, Stanislav. </a:t>
            </a:r>
            <a:r>
              <a:rPr lang="cs-CZ" b="1" dirty="0"/>
              <a:t>Český exil, emigrace a krajané v Norsku</a:t>
            </a:r>
            <a:r>
              <a:rPr lang="cs-CZ" dirty="0"/>
              <a:t>. In: Revue Prostor </a:t>
            </a:r>
            <a:r>
              <a:rPr lang="cs-CZ" dirty="0" err="1"/>
              <a:t>Nr</a:t>
            </a:r>
            <a:r>
              <a:rPr lang="cs-CZ" dirty="0"/>
              <a:t>. 87/88, s. 161–166.</a:t>
            </a:r>
          </a:p>
          <a:p>
            <a:r>
              <a:rPr lang="cs-CZ" b="1" dirty="0"/>
              <a:t>Norská inspirace</a:t>
            </a:r>
            <a:r>
              <a:rPr lang="cs-CZ" dirty="0"/>
              <a:t>: kultura občanského života v česko-norském dialogu. revue Prostor č. 87/88 (sekce týkající se exilu v Norsku)</a:t>
            </a:r>
          </a:p>
          <a:p>
            <a:r>
              <a:rPr lang="cs-CZ" dirty="0"/>
              <a:t>Volková, Kateřina. Malá velká žena. Pocta Anně Kvapilové. Praha: </a:t>
            </a:r>
            <a:r>
              <a:rPr lang="cs-CZ" dirty="0" err="1"/>
              <a:t>Libri</a:t>
            </a:r>
            <a:r>
              <a:rPr lang="cs-CZ" dirty="0"/>
              <a:t> </a:t>
            </a:r>
            <a:r>
              <a:rPr lang="cs-CZ" dirty="0" err="1"/>
              <a:t>Prohibiti</a:t>
            </a:r>
            <a:r>
              <a:rPr lang="cs-CZ" dirty="0"/>
              <a:t>, 2012.</a:t>
            </a:r>
          </a:p>
          <a:p>
            <a:r>
              <a:rPr lang="cs-CZ" dirty="0"/>
              <a:t>Emigrace z komunistického Československa a Češi v Dánsku. DP FHS UK, Dostupné z: </a:t>
            </a:r>
            <a:r>
              <a:rPr lang="cs-CZ" dirty="0">
                <a:hlinkClick r:id="rId2"/>
              </a:rPr>
              <a:t>https://is.cuni.cz/webapps/zzp/detail/111408/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3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54" y="258596"/>
            <a:ext cx="8425533" cy="1658235"/>
          </a:xfrm>
        </p:spPr>
        <p:txBody>
          <a:bodyPr>
            <a:normAutofit fontScale="90000"/>
          </a:bodyPr>
          <a:lstStyle/>
          <a:p>
            <a:r>
              <a:rPr lang="cs-CZ" dirty="0"/>
              <a:t>Čs. skandinávské vztahy po válce</a:t>
            </a:r>
            <a:br>
              <a:rPr lang="cs-CZ" dirty="0"/>
            </a:br>
            <a:r>
              <a:rPr lang="cs-CZ" dirty="0"/>
              <a:t>1945-1948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BBED62-1650-4276-9700-B14ACCAE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8" y="1412776"/>
            <a:ext cx="8693942" cy="49343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/>
          </a:p>
          <a:p>
            <a:r>
              <a:rPr lang="cs-CZ" dirty="0"/>
              <a:t>Repatriace Čechoslováků ze Skandinávie</a:t>
            </a:r>
          </a:p>
          <a:p>
            <a:r>
              <a:rPr lang="cs-CZ" dirty="0"/>
              <a:t>Humanitární pomoc vězňům koncentračních táborů a jejich rodinám (např., léčení ve Švédsku, balíčková pomoc ze </a:t>
            </a:r>
            <a:r>
              <a:rPr lang="cs-CZ" dirty="0" err="1"/>
              <a:t>Stavangeru</a:t>
            </a:r>
            <a:r>
              <a:rPr lang="cs-CZ" dirty="0"/>
              <a:t>, 600 čs. děti na zotavenou do Skandinávie 1946-1947)</a:t>
            </a:r>
          </a:p>
          <a:p>
            <a:r>
              <a:rPr lang="cs-CZ" dirty="0"/>
              <a:t>Snaha o nastolení předválečných diplomatických, kulturních i společenských vztahů (obnovení ZÚ)</a:t>
            </a:r>
          </a:p>
          <a:p>
            <a:r>
              <a:rPr lang="cs-CZ" dirty="0"/>
              <a:t>Nové vazby mezi politickými osobnostmi v rámci válečné zkušenosti z německých koncentračních táborů  (</a:t>
            </a:r>
            <a:r>
              <a:rPr lang="cs-CZ" dirty="0" err="1"/>
              <a:t>Grini</a:t>
            </a:r>
            <a:r>
              <a:rPr lang="cs-CZ" dirty="0"/>
              <a:t>, </a:t>
            </a:r>
            <a:r>
              <a:rPr lang="cs-CZ" dirty="0" err="1"/>
              <a:t>Ravenbrücke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Milada Horáková (Praha) – Ragnar Anderson (Oslo) – Svaz politických </a:t>
            </a:r>
            <a:r>
              <a:rPr lang="cs-CZ" dirty="0" err="1"/>
              <a:t>věznů</a:t>
            </a:r>
            <a:endParaRPr lang="cs-CZ" dirty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9115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27053-5C86-4998-B38A-CAB40D2E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Repatriace čs. příslušníků ze Skandinávie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F2C3B1-4F2B-4073-B8AB-D1A2F1075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216" y="1700808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/>
              <a:t>Organizované transporty příslušníků Československa ze Skandinávie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A2DBEA-3EFB-4D8B-9DFD-5CA3D7AE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cs-CZ"/>
          </a:p>
        </p:txBody>
      </p:sp>
      <p:pic>
        <p:nvPicPr>
          <p:cNvPr id="10" name="Zástupný obsah 9" descr="Obsah obrázku fotka, budova, staré, text&#10;&#10;Popis byl vytvořen automaticky">
            <a:extLst>
              <a:ext uri="{FF2B5EF4-FFF2-40B4-BE49-F238E27FC236}">
                <a16:creationId xmlns:a16="http://schemas.microsoft.com/office/drawing/2014/main" id="{1092B829-CBD8-44EC-B5C1-92CF04B35D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13" y="1373530"/>
            <a:ext cx="4048224" cy="5397632"/>
          </a:xfrm>
        </p:spPr>
      </p:pic>
      <p:sp>
        <p:nvSpPr>
          <p:cNvPr id="8" name="Zástupný obsah 9">
            <a:extLst>
              <a:ext uri="{FF2B5EF4-FFF2-40B4-BE49-F238E27FC236}">
                <a16:creationId xmlns:a16="http://schemas.microsoft.com/office/drawing/2014/main" id="{EC9BED84-7C04-46F4-9592-31D5A94AC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 fontScale="25000" lnSpcReduction="20000"/>
          </a:bodyPr>
          <a:lstStyle/>
          <a:p>
            <a:endParaRPr lang="cs-CZ" sz="8000" dirty="0"/>
          </a:p>
          <a:p>
            <a:r>
              <a:rPr lang="cs-CZ" sz="8000" dirty="0"/>
              <a:t>Značně různorodé skupiny: </a:t>
            </a:r>
          </a:p>
          <a:p>
            <a:pPr lvl="1"/>
            <a:r>
              <a:rPr lang="cs-CZ" sz="8000" dirty="0"/>
              <a:t>Vězni koncentračních táborů (ze Švédska, Norska), návraty až v. 1946</a:t>
            </a:r>
          </a:p>
          <a:p>
            <a:pPr lvl="1"/>
            <a:r>
              <a:rPr lang="cs-CZ" sz="8000" dirty="0"/>
              <a:t>Váleční uprchlíci (ze Švédska) 1945-6</a:t>
            </a:r>
          </a:p>
          <a:p>
            <a:pPr lvl="1"/>
            <a:r>
              <a:rPr lang="cs-CZ" sz="8000" dirty="0"/>
              <a:t>Nuceně nasazení z Norska, 1945</a:t>
            </a:r>
          </a:p>
          <a:p>
            <a:pPr lvl="1"/>
            <a:r>
              <a:rPr lang="cs-CZ" sz="8000" dirty="0"/>
              <a:t>Vojáci čs. příslušnosti ve Wehrmachtu (Norsko, Dánsko), prosinec 1945</a:t>
            </a:r>
          </a:p>
          <a:p>
            <a:pPr lvl="1"/>
            <a:r>
              <a:rPr lang="cs-CZ" sz="8000" dirty="0"/>
              <a:t>Krajané – repatriační výzva čs. vlády 1946-8 (minimální  zájem ze Skandinávie)</a:t>
            </a:r>
          </a:p>
          <a:p>
            <a:pPr lvl="1"/>
            <a:endParaRPr lang="cs-CZ" sz="6800" dirty="0"/>
          </a:p>
          <a:p>
            <a:pPr lvl="1"/>
            <a:endParaRPr lang="cs-CZ" sz="6800" dirty="0"/>
          </a:p>
          <a:p>
            <a:endParaRPr lang="cs-CZ" sz="7200" dirty="0"/>
          </a:p>
          <a:p>
            <a:endParaRPr lang="cs-CZ" sz="7200" dirty="0"/>
          </a:p>
          <a:p>
            <a:endParaRPr lang="cs-CZ" sz="7200" dirty="0"/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325C906-64D8-4DB3-B9E7-D433A9F7A523}"/>
              </a:ext>
            </a:extLst>
          </p:cNvPr>
          <p:cNvSpPr/>
          <p:nvPr/>
        </p:nvSpPr>
        <p:spPr>
          <a:xfrm>
            <a:off x="4932040" y="5882283"/>
            <a:ext cx="3610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Repatriace Čechoslováků z Norska, září 1945. Archiv: Česko-německý fond budoucnosti</a:t>
            </a:r>
          </a:p>
        </p:txBody>
      </p:sp>
    </p:spTree>
    <p:extLst>
      <p:ext uri="{BB962C8B-B14F-4D97-AF65-F5344CB8AC3E}">
        <p14:creationId xmlns:p14="http://schemas.microsoft.com/office/powerpoint/2010/main" val="416069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3F143-BC10-4B56-9B0E-0322834B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Poválečná situace v Skandinávii</a:t>
            </a:r>
            <a:br>
              <a:rPr lang="cs-CZ" dirty="0"/>
            </a:br>
            <a:r>
              <a:rPr lang="cs-CZ" sz="3100" dirty="0"/>
              <a:t>(viz četba Dějiny států)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10E40-7FE7-45A3-86FE-0AD1348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Přijetí Maršálova plánu na poválečnou obnovu hospodářství a ekonomické rozvoje změn</a:t>
            </a:r>
          </a:p>
          <a:p>
            <a:r>
              <a:rPr lang="cs-CZ" dirty="0"/>
              <a:t>Členství v mezinárodních organizací (OSN, NATO, EHP, EU) </a:t>
            </a:r>
          </a:p>
          <a:p>
            <a:pPr lvl="1"/>
            <a:r>
              <a:rPr lang="cs-CZ" dirty="0"/>
              <a:t>výjimečné postavení Norska</a:t>
            </a:r>
          </a:p>
          <a:p>
            <a:r>
              <a:rPr lang="cs-CZ" dirty="0"/>
              <a:t>Švédska snaha o striktní neutralitu</a:t>
            </a:r>
          </a:p>
          <a:p>
            <a:r>
              <a:rPr lang="cs-CZ" dirty="0"/>
              <a:t>Severská rada (1952)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FE4EDF-3C58-4059-9040-2E45D2C963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Zahraniční politika: orientace na západní prodemokratickou politiku </a:t>
            </a:r>
          </a:p>
          <a:p>
            <a:r>
              <a:rPr lang="cs-CZ" dirty="0"/>
              <a:t>Budování sociálního státu / blahobytu /  </a:t>
            </a:r>
          </a:p>
          <a:p>
            <a:r>
              <a:rPr lang="cs-CZ" dirty="0"/>
              <a:t>Podpora mírových iniciativ a prostředníci ve vyrovnávání světových konfliktů</a:t>
            </a:r>
          </a:p>
          <a:p>
            <a:r>
              <a:rPr lang="cs-CZ" dirty="0"/>
              <a:t>Podpora občanských svobod v nedemokratických zemích</a:t>
            </a:r>
          </a:p>
        </p:txBody>
      </p:sp>
    </p:spTree>
    <p:extLst>
      <p:ext uri="{BB962C8B-B14F-4D97-AF65-F5344CB8AC3E}">
        <p14:creationId xmlns:p14="http://schemas.microsoft.com/office/powerpoint/2010/main" val="325473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Československý exil ve Skandinávii </a:t>
            </a:r>
            <a:br>
              <a:rPr lang="cs-CZ" dirty="0"/>
            </a:br>
            <a:r>
              <a:rPr lang="cs-CZ" dirty="0"/>
              <a:t>1948 až 50. léta 20. století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BBED62-1650-4276-9700-B14ACCAE6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Komunistický převrat v Československu</a:t>
            </a:r>
          </a:p>
          <a:p>
            <a:endParaRPr lang="cs-CZ" sz="2000" b="1" dirty="0"/>
          </a:p>
          <a:p>
            <a:r>
              <a:rPr lang="cs-CZ" sz="2000" b="1" dirty="0"/>
              <a:t>Personální změny na zastupitelských úřadech v No, </a:t>
            </a:r>
            <a:r>
              <a:rPr lang="cs-CZ" sz="2000" b="1" dirty="0" err="1"/>
              <a:t>Dk</a:t>
            </a:r>
            <a:r>
              <a:rPr lang="cs-CZ" sz="2000" b="1" dirty="0"/>
              <a:t>. i </a:t>
            </a:r>
            <a:r>
              <a:rPr lang="cs-CZ" sz="2000" b="1" dirty="0" err="1"/>
              <a:t>Šv</a:t>
            </a:r>
            <a:r>
              <a:rPr lang="cs-CZ" sz="2000" b="1" dirty="0"/>
              <a:t>. </a:t>
            </a:r>
          </a:p>
          <a:p>
            <a:r>
              <a:rPr lang="cs-CZ" sz="2000" b="1" dirty="0"/>
              <a:t>reakce skandinávských zemí</a:t>
            </a:r>
          </a:p>
          <a:p>
            <a:r>
              <a:rPr lang="cs-CZ" sz="2000" b="1" dirty="0"/>
              <a:t>Příjem politických emigrantů z německých utečeneckých táborů </a:t>
            </a:r>
          </a:p>
          <a:p>
            <a:r>
              <a:rPr lang="cs-CZ" sz="2000" b="1" dirty="0"/>
              <a:t>Kodaň: </a:t>
            </a:r>
            <a:r>
              <a:rPr lang="cs-CZ" sz="2000" dirty="0"/>
              <a:t>Komitét pro pomoc československým uprchlíkům</a:t>
            </a:r>
          </a:p>
          <a:p>
            <a:r>
              <a:rPr lang="cs-CZ" sz="2000" b="1" dirty="0"/>
              <a:t>Norsko</a:t>
            </a:r>
            <a:r>
              <a:rPr lang="cs-CZ" sz="2000" dirty="0"/>
              <a:t>: Norsko-československý pomocný spolek</a:t>
            </a:r>
          </a:p>
          <a:p>
            <a:r>
              <a:rPr lang="cs-CZ" sz="2000" b="1" dirty="0"/>
              <a:t>Švédsko</a:t>
            </a:r>
            <a:r>
              <a:rPr lang="cs-CZ" sz="2000" dirty="0"/>
              <a:t>: Komitét pro Československé uprchlíky</a:t>
            </a:r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endParaRPr lang="cs-CZ" sz="1400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3CC248E-8BCA-44E0-9B4E-31A8E1A728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Osobnosti: 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dirty="0"/>
              <a:t>Milada </a:t>
            </a:r>
            <a:r>
              <a:rPr lang="cs-CZ" dirty="0" err="1"/>
              <a:t>Blekastadová</a:t>
            </a:r>
            <a:endParaRPr lang="cs-CZ" dirty="0"/>
          </a:p>
          <a:p>
            <a:r>
              <a:rPr lang="cs-CZ" dirty="0"/>
              <a:t>Amelie </a:t>
            </a:r>
            <a:r>
              <a:rPr lang="cs-CZ" dirty="0" err="1"/>
              <a:t>Posse</a:t>
            </a:r>
            <a:r>
              <a:rPr lang="cs-CZ" dirty="0"/>
              <a:t>-Brázdová </a:t>
            </a:r>
            <a:r>
              <a:rPr lang="cs-CZ" i="1" dirty="0"/>
              <a:t> </a:t>
            </a:r>
          </a:p>
          <a:p>
            <a:r>
              <a:rPr lang="cs-CZ" dirty="0"/>
              <a:t>Anna Kvapilová</a:t>
            </a:r>
          </a:p>
          <a:p>
            <a:r>
              <a:rPr lang="cs-CZ" dirty="0"/>
              <a:t>Eduard Táborský</a:t>
            </a:r>
          </a:p>
          <a:p>
            <a:r>
              <a:rPr lang="cs-CZ" dirty="0"/>
              <a:t>Emil </a:t>
            </a:r>
            <a:r>
              <a:rPr lang="cs-CZ" dirty="0" err="1"/>
              <a:t>Waltari</a:t>
            </a:r>
            <a:r>
              <a:rPr lang="cs-CZ" dirty="0"/>
              <a:t>   </a:t>
            </a:r>
            <a:r>
              <a:rPr lang="cs-CZ" i="1" dirty="0"/>
              <a:t> </a:t>
            </a:r>
          </a:p>
          <a:p>
            <a:r>
              <a:rPr lang="cs-CZ" dirty="0"/>
              <a:t>Robert Vlach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70A2F80-860E-49D5-A98B-47240D8FEE9F}"/>
              </a:ext>
            </a:extLst>
          </p:cNvPr>
          <p:cNvSpPr txBox="1">
            <a:spLocks/>
          </p:cNvSpPr>
          <p:nvPr/>
        </p:nvSpPr>
        <p:spPr>
          <a:xfrm>
            <a:off x="4908428" y="1844723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 </a:t>
            </a:r>
          </a:p>
          <a:p>
            <a:endParaRPr lang="cs-CZ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2015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B4061-0720-461F-AB7F-F5C57A3D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800"/>
            <a:ext cx="8507288" cy="758217"/>
          </a:xfrm>
        </p:spPr>
        <p:txBody>
          <a:bodyPr>
            <a:noAutofit/>
          </a:bodyPr>
          <a:lstStyle/>
          <a:p>
            <a:r>
              <a:rPr lang="cs-CZ" sz="2400" dirty="0"/>
              <a:t>„Památce Dr. Milady Horákové“, Anna Kvapilová, </a:t>
            </a:r>
            <a:r>
              <a:rPr lang="cs-CZ" sz="2400" i="1" dirty="0"/>
              <a:t>České slovo,</a:t>
            </a:r>
            <a:r>
              <a:rPr lang="cs-CZ" sz="2400" dirty="0"/>
              <a:t> 1980</a:t>
            </a:r>
            <a:endParaRPr lang="cs-CZ" sz="24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8DB43-45EB-48E1-B62B-6932A30D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0" y="1166018"/>
            <a:ext cx="8507288" cy="55033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Reakci ve Skandinávii na rozsudek smrti M. K. popisuje Anna Kvapilová takto:</a:t>
            </a:r>
          </a:p>
          <a:p>
            <a:r>
              <a:rPr lang="cs-CZ" dirty="0"/>
              <a:t> „ To, že všichni odsouzení byli za války vězněni v nacistických koncentračních táborech, byl z jedním z faktorů, pro které norská veřejnost tak hluboce prožívala to, co se dělo v Praze. Norsko mělo také za války svůj odboj a mnozí z bývalých politických vězňů znali osobně některé obžalované. … </a:t>
            </a:r>
          </a:p>
          <a:p>
            <a:r>
              <a:rPr lang="cs-CZ" dirty="0"/>
              <a:t>Po vynesení rozsudku se v celém Norsku zvedla vlna protestů a všechny noviny se jimi zabývaly. Desítky protestních telegramů a žádostí o milost byly posílány presidentu Gottwaldovi. Protestovali umělci i vědci, společenské organizace a zájmové spolky, reprezentativní pro všechny vrstvy obyvatelstva. Ženské organizace se cítily zvláště angažovány.  </a:t>
            </a:r>
            <a:r>
              <a:rPr lang="cs-CZ" i="1" dirty="0" err="1"/>
              <a:t>Arbeiderbladet</a:t>
            </a:r>
            <a:r>
              <a:rPr lang="cs-CZ" dirty="0"/>
              <a:t> z 10. 6. 1950 uveřejnil tento telegram presidentu Gottwaldovi: „Podepsané zemské odborové organizace jsou hluboce otřeseny rozsudky smrti nad Miladou Horákovou, Závišem Kalandrou, Janem Buchalem a Oldřichem Peclem. My vás prosíme ve jménu lidskosti, abyste použil svého ústavního práva a udělil odsouzeným milost. Jsme přesvědčeni, že vezmete ohled na mezinárodní veřejné mínění.. . Podepsaný předseda Konrad </a:t>
            </a:r>
            <a:r>
              <a:rPr lang="cs-CZ" dirty="0" err="1"/>
              <a:t>Nordahl</a:t>
            </a:r>
            <a:r>
              <a:rPr lang="cs-CZ" dirty="0"/>
              <a:t> a </a:t>
            </a:r>
            <a:r>
              <a:rPr lang="cs-CZ" dirty="0" err="1"/>
              <a:t>Trygve</a:t>
            </a:r>
            <a:r>
              <a:rPr lang="cs-CZ" dirty="0"/>
              <a:t> </a:t>
            </a:r>
            <a:r>
              <a:rPr lang="cs-CZ" dirty="0" err="1"/>
              <a:t>Bratteli</a:t>
            </a:r>
            <a:r>
              <a:rPr lang="cs-CZ" dirty="0"/>
              <a:t>, pozdější min. předseda. </a:t>
            </a:r>
          </a:p>
          <a:p>
            <a:r>
              <a:rPr lang="cs-CZ" dirty="0"/>
              <a:t>Podobný telegram poslalo 203 odbor. organizací v Oslo. Všechny protesty – a docházelo jich mnoho i z jiných zemích a od význačných osobností – byly marné. Nebylo síly, která by mohla zvrátit předem stanovený a odhlasovaný výsledek“.</a:t>
            </a:r>
          </a:p>
        </p:txBody>
      </p:sp>
    </p:spTree>
    <p:extLst>
      <p:ext uri="{BB962C8B-B14F-4D97-AF65-F5344CB8AC3E}">
        <p14:creationId xmlns:p14="http://schemas.microsoft.com/office/powerpoint/2010/main" val="408267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81297-2E5B-48BA-9162-7193D1F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Exil ve Švédsku </a:t>
            </a:r>
            <a:r>
              <a:rPr lang="cs-CZ" sz="3200" dirty="0"/>
              <a:t>1948 -1968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F846F-5707-4DB3-8B41-778A662A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Počet</a:t>
            </a:r>
            <a:r>
              <a:rPr lang="cs-CZ" dirty="0"/>
              <a:t>: 1000 osob (5.000 sudetských Němců do r. 1955)</a:t>
            </a:r>
          </a:p>
          <a:p>
            <a:r>
              <a:rPr lang="cs-CZ" b="1" dirty="0"/>
              <a:t>Organizace</a:t>
            </a:r>
            <a:r>
              <a:rPr lang="cs-CZ" dirty="0"/>
              <a:t>: </a:t>
            </a:r>
            <a:r>
              <a:rPr lang="cs-CZ" sz="2400" dirty="0"/>
              <a:t>Sdružení svobodných Čechoslováků ve Švédsku, v jižním Švédsku, ve Stockholmu (do r. 1954), Sokol Stockholm, Sokol Göteborg.</a:t>
            </a:r>
          </a:p>
          <a:p>
            <a:r>
              <a:rPr lang="cs-CZ" b="1" dirty="0"/>
              <a:t>Aktivity</a:t>
            </a:r>
            <a:r>
              <a:rPr lang="cs-CZ" dirty="0"/>
              <a:t>: </a:t>
            </a:r>
            <a:r>
              <a:rPr lang="cs-CZ" sz="2600" dirty="0"/>
              <a:t>pomoc emigrantům dostat se z Československa do Švédska, péče o emigranty, kulturní aktivity </a:t>
            </a:r>
          </a:p>
          <a:p>
            <a:pPr lvl="1"/>
            <a:r>
              <a:rPr lang="cs-CZ" sz="2200" dirty="0"/>
              <a:t>Příběh </a:t>
            </a:r>
            <a:r>
              <a:rPr lang="cs-CZ" sz="2200" dirty="0" err="1"/>
              <a:t>Olof</a:t>
            </a:r>
            <a:r>
              <a:rPr lang="cs-CZ" sz="2200" dirty="0"/>
              <a:t> Palmeho (1927-1986) – 1949 sňatek s Jelenou Rennerovou, které hrozil postih od komunistů, mohla vycestoval - </a:t>
            </a:r>
          </a:p>
          <a:p>
            <a:r>
              <a:rPr lang="cs-CZ" b="1" dirty="0"/>
              <a:t>Osobnosti</a:t>
            </a:r>
            <a:r>
              <a:rPr lang="cs-CZ" dirty="0"/>
              <a:t>: </a:t>
            </a:r>
          </a:p>
          <a:p>
            <a:pPr lvl="1"/>
            <a:r>
              <a:rPr lang="cs-CZ" sz="2600" b="1" dirty="0"/>
              <a:t>E. </a:t>
            </a:r>
            <a:r>
              <a:rPr lang="cs-CZ" sz="2600" b="1" dirty="0" err="1"/>
              <a:t>Posse</a:t>
            </a:r>
            <a:r>
              <a:rPr lang="cs-CZ" sz="2600" b="1" dirty="0"/>
              <a:t> Brázdová </a:t>
            </a:r>
            <a:r>
              <a:rPr lang="cs-CZ" sz="2600" dirty="0"/>
              <a:t>(1884-1957)</a:t>
            </a:r>
          </a:p>
          <a:p>
            <a:pPr lvl="1"/>
            <a:r>
              <a:rPr lang="cs-CZ" sz="2600" b="1" dirty="0"/>
              <a:t>Emil Táborský </a:t>
            </a:r>
            <a:r>
              <a:rPr lang="cs-CZ" sz="2600" dirty="0"/>
              <a:t>(vyslanec, vedl čs. exil ve Švédsku)</a:t>
            </a:r>
          </a:p>
          <a:p>
            <a:pPr lvl="1"/>
            <a:r>
              <a:rPr lang="cs-CZ" sz="2600" b="1" dirty="0"/>
              <a:t>Robert Vlach </a:t>
            </a:r>
            <a:r>
              <a:rPr lang="cs-CZ" sz="2600" dirty="0"/>
              <a:t>(1917–1966) – český spisovatel a vydavatel čs. literatury, ve Stockholmu od r. 1948, pak v Lundu, lektor na Ústavu slavistiky </a:t>
            </a:r>
          </a:p>
          <a:p>
            <a:pPr lvl="2"/>
            <a:r>
              <a:rPr lang="cs-CZ" sz="1600" dirty="0"/>
              <a:t>vydavatel exilový časopisu Sklizeň – nezávislé kulturní revue a exilovou edici Knižnice lyriky a Knižnice svobodné tvorby, založil Českou kulturní radu, v r. 1958 přesídlil do USA</a:t>
            </a:r>
          </a:p>
          <a:p>
            <a:pPr lvl="2"/>
            <a:r>
              <a:rPr lang="cs-CZ" sz="1300" dirty="0"/>
              <a:t>(více: ŠTĚPÁN, Jiří. „Dr. Robert Vlach – vydavatel čs. exilové literatury“ in: </a:t>
            </a:r>
            <a:r>
              <a:rPr lang="cs-CZ" sz="1300" i="1" dirty="0"/>
              <a:t>České a slovenské a československé dějiny 20. století.</a:t>
            </a:r>
            <a:r>
              <a:rPr lang="cs-CZ" sz="1300" dirty="0"/>
              <a:t> Ústí nad Orlicí, 2007, s. 332-339 (viz MS </a:t>
            </a:r>
            <a:r>
              <a:rPr lang="cs-CZ" sz="1300" dirty="0" err="1"/>
              <a:t>teams</a:t>
            </a:r>
            <a:r>
              <a:rPr lang="cs-CZ" sz="1300" dirty="0"/>
              <a:t> – Doporučená četba) </a:t>
            </a:r>
          </a:p>
        </p:txBody>
      </p:sp>
    </p:spTree>
    <p:extLst>
      <p:ext uri="{BB962C8B-B14F-4D97-AF65-F5344CB8AC3E}">
        <p14:creationId xmlns:p14="http://schemas.microsoft.com/office/powerpoint/2010/main" val="250059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B1C19-48C1-4A8C-A80E-3FB254B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9940"/>
            <a:ext cx="7848872" cy="826812"/>
          </a:xfrm>
        </p:spPr>
        <p:txBody>
          <a:bodyPr>
            <a:normAutofit fontScale="90000"/>
          </a:bodyPr>
          <a:lstStyle/>
          <a:p>
            <a:r>
              <a:rPr lang="cs-CZ" dirty="0"/>
              <a:t>Exilové listy ve Švédsku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81D754-6A03-4E73-BAC8-6E95BF01D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53176" y="1600200"/>
            <a:ext cx="8613608" cy="4525963"/>
          </a:xfrm>
        </p:spPr>
        <p:txBody>
          <a:bodyPr>
            <a:normAutofit/>
          </a:bodyPr>
          <a:lstStyle/>
          <a:p>
            <a:pPr lvl="1"/>
            <a:r>
              <a:rPr lang="cs-CZ" b="1" i="1" dirty="0"/>
              <a:t>Oběžník sdružení svobodných Čechoslováků ve Švédsku</a:t>
            </a:r>
            <a:r>
              <a:rPr lang="cs-CZ" dirty="0"/>
              <a:t> (Stockholm, 1950-1951)  </a:t>
            </a:r>
          </a:p>
          <a:p>
            <a:pPr lvl="1"/>
            <a:endParaRPr lang="cs-CZ" dirty="0"/>
          </a:p>
          <a:p>
            <a:pPr lvl="1"/>
            <a:r>
              <a:rPr lang="cs-CZ" b="1" i="1" dirty="0"/>
              <a:t>Zpravodaj československých studentů ve Švédsku   </a:t>
            </a:r>
            <a:r>
              <a:rPr lang="cs-CZ" dirty="0"/>
              <a:t>(Uppsala, 1950-1951) 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i="1" dirty="0"/>
              <a:t>Naše skautka </a:t>
            </a:r>
            <a:r>
              <a:rPr lang="cs-CZ" dirty="0"/>
              <a:t>(Stockholm, 1955) </a:t>
            </a:r>
          </a:p>
          <a:p>
            <a:pPr lvl="1"/>
            <a:endParaRPr lang="cs-CZ" dirty="0"/>
          </a:p>
          <a:p>
            <a:pPr lvl="8"/>
            <a:r>
              <a:rPr lang="cs-CZ" i="1" dirty="0"/>
              <a:t>Uložené v </a:t>
            </a:r>
            <a:r>
              <a:rPr lang="cs-CZ" i="1" dirty="0" err="1"/>
              <a:t>Libri</a:t>
            </a:r>
            <a:r>
              <a:rPr lang="cs-CZ" i="1" dirty="0"/>
              <a:t> </a:t>
            </a:r>
            <a:r>
              <a:rPr lang="cs-CZ" i="1" dirty="0" err="1"/>
              <a:t>Prohibiti</a:t>
            </a:r>
            <a:r>
              <a:rPr lang="cs-CZ" i="1" dirty="0"/>
              <a:t> Praha</a:t>
            </a:r>
          </a:p>
          <a:p>
            <a:pPr lvl="1"/>
            <a:endParaRPr lang="cs-CZ" dirty="0"/>
          </a:p>
          <a:p>
            <a:pPr lvl="3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097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2979</TotalTime>
  <Words>2128</Words>
  <Application>Microsoft Office PowerPoint</Application>
  <PresentationFormat>Předvádění na obrazovce (4:3)</PresentationFormat>
  <Paragraphs>187</Paragraphs>
  <Slides>23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Československý exil ve Skandinávii  1948-1989</vt:lpstr>
      <vt:lpstr>OSNOVA HODINY</vt:lpstr>
      <vt:lpstr>Čs. skandinávské vztahy po válce 1945-1948 </vt:lpstr>
      <vt:lpstr>Repatriace čs. příslušníků ze Skandinávie </vt:lpstr>
      <vt:lpstr>Poválečná situace v Skandinávii (viz četba Dějiny států)</vt:lpstr>
      <vt:lpstr>Československý exil ve Skandinávii  1948 až 50. léta 20. století </vt:lpstr>
      <vt:lpstr>„Památce Dr. Milady Horákové“, Anna Kvapilová, České slovo, 1980</vt:lpstr>
      <vt:lpstr>Exil ve Švédsku 1948 -1968</vt:lpstr>
      <vt:lpstr>Exilové listy ve Švédsku  </vt:lpstr>
      <vt:lpstr>Exil v Norsku</vt:lpstr>
      <vt:lpstr>Milada Blekastadová 1917–2003 </vt:lpstr>
      <vt:lpstr>Anna Kvapilová  (1905 Víska u Sedlčan – 1992 Oslo) </vt:lpstr>
      <vt:lpstr>Exilové listy:  </vt:lpstr>
      <vt:lpstr>Exil v Dánsku</vt:lpstr>
      <vt:lpstr>Prezentace aplikace PowerPoint</vt:lpstr>
      <vt:lpstr>Československý exil ve Skandinávii  60. léta – 1989   </vt:lpstr>
      <vt:lpstr>70. a 80. léta skandinávské země a Charta 77  </vt:lpstr>
      <vt:lpstr>Prezentace aplikace PowerPoint</vt:lpstr>
      <vt:lpstr>Prezentace aplikace PowerPoint</vt:lpstr>
      <vt:lpstr>Příběhy čs. osobností skandinávského exilu - samostudium</vt:lpstr>
      <vt:lpstr>Exilové listy ve Skandinávii – po r. 1968  </vt:lpstr>
      <vt:lpstr>Prezentace aplikace PowerPoint</vt:lpstr>
      <vt:lpstr>Bibliografie: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Česko-skandinávské vztahy  ve 20. století</dc:title>
  <dc:creator>Vlková Hingarová, Vendula</dc:creator>
  <cp:lastModifiedBy>Vlková Hingarová, Vendula</cp:lastModifiedBy>
  <cp:revision>220</cp:revision>
  <dcterms:created xsi:type="dcterms:W3CDTF">2020-10-06T19:48:43Z</dcterms:created>
  <dcterms:modified xsi:type="dcterms:W3CDTF">2021-01-09T13:48:30Z</dcterms:modified>
</cp:coreProperties>
</file>