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96" r:id="rId3"/>
    <p:sldId id="290" r:id="rId4"/>
    <p:sldId id="291" r:id="rId5"/>
    <p:sldId id="292" r:id="rId6"/>
    <p:sldId id="289" r:id="rId7"/>
    <p:sldId id="286" r:id="rId8"/>
    <p:sldId id="287" r:id="rId9"/>
    <p:sldId id="288" r:id="rId10"/>
    <p:sldId id="293" r:id="rId11"/>
    <p:sldId id="295" r:id="rId12"/>
    <p:sldId id="297" r:id="rId13"/>
    <p:sldId id="298" r:id="rId14"/>
    <p:sldId id="299" r:id="rId15"/>
    <p:sldId id="257" r:id="rId16"/>
    <p:sldId id="258" r:id="rId17"/>
    <p:sldId id="259" r:id="rId18"/>
    <p:sldId id="260" r:id="rId19"/>
    <p:sldId id="261" r:id="rId20"/>
    <p:sldId id="262" r:id="rId21"/>
    <p:sldId id="264" r:id="rId22"/>
    <p:sldId id="265" r:id="rId23"/>
    <p:sldId id="266" r:id="rId24"/>
    <p:sldId id="267" r:id="rId25"/>
    <p:sldId id="268" r:id="rId26"/>
    <p:sldId id="269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33"/>
    <p:restoredTop sz="94599"/>
  </p:normalViewPr>
  <p:slideViewPr>
    <p:cSldViewPr>
      <p:cViewPr varScale="1">
        <p:scale>
          <a:sx n="111" d="100"/>
          <a:sy n="111" d="100"/>
        </p:scale>
        <p:origin x="976" y="2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52C71399-B088-4BD5-CB34-DD2D91CCC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1E60C6AA-C726-CA14-B53A-A42FEC2F9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8D99DF00-2B79-143B-3A54-257DE7C7D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A4855548-9B40-590B-FB65-347F01E7610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AF338F5-51B7-3EA6-BA86-A1091770758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E2365CCE-17EE-6C44-9EAF-803EA6C3E8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DA85BB86-DBC5-06EC-9DA1-6949D800E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0C8A5227-56E7-AC52-F41D-D5E7842B54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C5B63759-4D95-CAB3-DC4E-B74F9B7A2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>
            <a:extLst>
              <a:ext uri="{FF2B5EF4-FFF2-40B4-BE49-F238E27FC236}">
                <a16:creationId xmlns:a16="http://schemas.microsoft.com/office/drawing/2014/main" id="{AD0BCE81-A3D9-244C-7897-22AD0AC6BD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>
            <a:extLst>
              <a:ext uri="{FF2B5EF4-FFF2-40B4-BE49-F238E27FC236}">
                <a16:creationId xmlns:a16="http://schemas.microsoft.com/office/drawing/2014/main" id="{80E53F18-C67C-5CF6-4A2E-B07F62DE8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8B4FFD9F-2717-C0C1-F97E-DAD967E5B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AE3E9CE2-A67A-1757-BB0A-94947408B0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2FCC215F-AEC1-1D97-8F57-800CDD2A5A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9C77E1D4-ACC4-EF0A-C82B-38FF6B7AB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3034E51C-FEDA-1321-F163-B176DF9D72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id="{05EC9D87-ABDD-8CD5-201D-6F25B037C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51C0C84A-E88E-38C8-AAEB-D1FFEC966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254C401E-63AC-DB24-B1D3-FA511BA14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E6ED0089-5862-0CE2-05E7-F91E4D0248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F969F126-C59A-4005-8068-6127AAF2A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CC14AAA8-37F0-2770-F527-3EFA3FBA2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id="{CD4D44FE-B578-D5CE-B271-F2B473F90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8E7D140E-E0E6-4460-EA3D-10211BFEF3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76A8C661-6E58-CB31-74AF-7FA294CBA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>
            <a:extLst>
              <a:ext uri="{FF2B5EF4-FFF2-40B4-BE49-F238E27FC236}">
                <a16:creationId xmlns:a16="http://schemas.microsoft.com/office/drawing/2014/main" id="{0DD44857-5524-021F-6B94-7A23FC8034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E78E6245-33E4-73DA-4A44-853A95C9D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20D2EA17-7AFA-FE6B-4607-989924543F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D64B537F-6F25-DB75-F1D8-49249B0C2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>
            <a:extLst>
              <a:ext uri="{FF2B5EF4-FFF2-40B4-BE49-F238E27FC236}">
                <a16:creationId xmlns:a16="http://schemas.microsoft.com/office/drawing/2014/main" id="{BAA16033-E503-3C5B-83FC-D0D826B1B0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FB0E6542-A994-2021-ECB0-0F948D4AE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>
            <a:extLst>
              <a:ext uri="{FF2B5EF4-FFF2-40B4-BE49-F238E27FC236}">
                <a16:creationId xmlns:a16="http://schemas.microsoft.com/office/drawing/2014/main" id="{5E97AE45-DD22-ECD4-12E0-794B6C16A5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4F60A917-32CA-13E4-3C90-7D6B987FF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>
            <a:extLst>
              <a:ext uri="{FF2B5EF4-FFF2-40B4-BE49-F238E27FC236}">
                <a16:creationId xmlns:a16="http://schemas.microsoft.com/office/drawing/2014/main" id="{06A6A60E-733F-DB65-B71D-815B3E116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8958E8D5-5EE0-A39C-107A-CCD1A8E6DC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>
            <a:extLst>
              <a:ext uri="{FF2B5EF4-FFF2-40B4-BE49-F238E27FC236}">
                <a16:creationId xmlns:a16="http://schemas.microsoft.com/office/drawing/2014/main" id="{C13C0906-1B78-CC7C-69A8-690FED2A99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03E5C857-0556-1E75-7488-180D9F5A2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>
            <a:extLst>
              <a:ext uri="{FF2B5EF4-FFF2-40B4-BE49-F238E27FC236}">
                <a16:creationId xmlns:a16="http://schemas.microsoft.com/office/drawing/2014/main" id="{E25C807C-4F8B-1EA1-D52F-068122DC2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F313F0DD-9DD9-1689-8719-3CF4EED44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1">
            <a:extLst>
              <a:ext uri="{FF2B5EF4-FFF2-40B4-BE49-F238E27FC236}">
                <a16:creationId xmlns:a16="http://schemas.microsoft.com/office/drawing/2014/main" id="{0A1E6BDD-B5FC-7C34-AA86-7E3773D29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>
            <a:extLst>
              <a:ext uri="{FF2B5EF4-FFF2-40B4-BE49-F238E27FC236}">
                <a16:creationId xmlns:a16="http://schemas.microsoft.com/office/drawing/2014/main" id="{810B8AFC-3124-A072-AB34-C70A28993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>
            <a:extLst>
              <a:ext uri="{FF2B5EF4-FFF2-40B4-BE49-F238E27FC236}">
                <a16:creationId xmlns:a16="http://schemas.microsoft.com/office/drawing/2014/main" id="{0A16AF98-C364-2472-7A51-B8B35C6DF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Text Box 2">
            <a:extLst>
              <a:ext uri="{FF2B5EF4-FFF2-40B4-BE49-F238E27FC236}">
                <a16:creationId xmlns:a16="http://schemas.microsoft.com/office/drawing/2014/main" id="{9A588886-55F8-AAB5-9D96-DD5939DAD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1">
            <a:extLst>
              <a:ext uri="{FF2B5EF4-FFF2-40B4-BE49-F238E27FC236}">
                <a16:creationId xmlns:a16="http://schemas.microsoft.com/office/drawing/2014/main" id="{97C88F68-44A5-228A-8440-C99F490220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>
            <a:extLst>
              <a:ext uri="{FF2B5EF4-FFF2-40B4-BE49-F238E27FC236}">
                <a16:creationId xmlns:a16="http://schemas.microsoft.com/office/drawing/2014/main" id="{B0EE33FB-8573-9BC2-E1BF-C7235D9518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75F24CE3-29A9-2B20-8349-9412B4E6B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4E0B7BC5-BD25-1235-3363-0EB91E095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8CC8D23D-22BE-11E1-A3C5-B71CB45027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2A3E1494-71C5-791D-D120-6E2992FE1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72EA0A95-7CC1-F107-BE9B-18CAFCED85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15586ED2-B6E0-9106-0FF2-DFDA8E636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3E7F98D3-D11D-857A-FF33-CD72BA2075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40E62DB8-88E4-E3F1-33ED-CC863CEEE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>
            <a:extLst>
              <a:ext uri="{FF2B5EF4-FFF2-40B4-BE49-F238E27FC236}">
                <a16:creationId xmlns:a16="http://schemas.microsoft.com/office/drawing/2014/main" id="{E46CCC9D-CF90-A522-28CC-7FE9CFB176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149DE732-CA58-2FB5-7EE4-538E6102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>
            <a:extLst>
              <a:ext uri="{FF2B5EF4-FFF2-40B4-BE49-F238E27FC236}">
                <a16:creationId xmlns:a16="http://schemas.microsoft.com/office/drawing/2014/main" id="{BC6A953B-DF0A-750D-05BD-CE5A32F5BF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B9926812-F287-C201-38C0-EE4745F3F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DC1AE915-CE3D-FB24-D589-227F3B58F0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0B60F117-3978-BBDC-4E5D-350993F40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AE199-66F5-76DD-6D43-6CF4CAF23A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AABF8D-9084-175A-7B81-057AF6FE0F1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71D247-2E47-30DD-166C-B1F165687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D1666-52A7-0A49-BC12-2E585920473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6657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4D31DB-7043-C78B-8EC6-7A3AF76A04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504DBB-25C2-E71B-5D1D-6DF8B52C51F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F55B1-3A7F-C5E0-924A-CA527D739A3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BC61A-0325-F547-932E-EF3D6C79956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38076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B052CC-F905-3FC7-121E-E2561FCFEE0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413547-3BA8-E399-E212-33EBAB2A75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0E34C3-1762-C5E0-FC8E-9B37E22D101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0E41-6B0B-B54B-AE5B-E192C997715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639440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797CDA5-8FF5-8A7B-711B-E2B47524584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F69809-6B59-0D1F-7965-AAE43C4164F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28454C-898D-6155-D8BA-1CD93681BDA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6678-AAB2-6348-A9FB-20D087767B0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5780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0FBE06-CB89-1A86-7CE0-8309BCD085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0E977-2260-625B-1C0C-40A8FEF6DF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97DD35-7675-6B94-F192-3C446EF817B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D933E-D75A-424A-AA7B-DC522B141EA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05181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518724-2829-93D8-5926-2F93E67ECAA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10FECB-D918-F650-6457-962F54121FC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326A20-5832-8586-5092-F0D5556C5CC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66E34-52EE-104C-B9A5-983042CC1A3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73002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25891FA-2462-486F-CD10-05A8DF0EA18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7619910-6DD8-8330-03FD-1C46C5B7F50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62E284E-D9F5-F4AC-EB5D-011675EEBEF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44C33-21D9-7342-9166-12A4287AC6E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3123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A7799D6-75A5-C04E-F7E8-C7EFD01BEAD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86D96E4-528D-C111-D931-96EB6907230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1CBE88D-2E0B-E53F-C936-6423B5F4B5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EEFE-4BE1-044C-8813-4414122DC56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4846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5D755F0-E2E1-08DF-C74D-3853564ACC7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0EC455-65BF-7A66-C416-E9DD11DFA46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991025-82B9-81A6-72CE-F2F7E0EE60E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1CFFE-96D7-0E4F-AD83-830F72DF2DF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94781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9E5E1C0-22D6-0843-7EB9-DAFBBF33DD2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389794-87BC-9B09-5867-08BED0F81D1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ECAD41-E8E5-3AFE-C535-0AB2CD249CA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C81-C3FA-5846-A2D5-4C57A4C291D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34499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6BAF9A-8960-8BE5-E655-43B56DA412D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1D6AD0A-B850-3E52-DE08-3C21345E843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FEA77E0-69C7-6737-C947-38685217BDC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CF93F-4D60-8248-A175-90DA71CF984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06625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97DB2A-1F65-D0DD-F1D9-2F595000432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FE852A4-0376-D6A8-3A24-F5C7DEEB73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899689-6CF7-8ED0-D592-CE8802E5B26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55DB9-7587-A749-B224-E75B0D13BEB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4509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32A24F7-2C38-8A41-F799-1F639303A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B9A1540F-5CDC-B41B-3811-4F1E799E1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9147FDBF-3D9A-555C-8D46-F6A30A6C94B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330E09-41B7-01D6-E3BC-4003F16C18C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E2CDC5-5DBC-CCCA-72F3-20526766FB1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2717D44-688B-F74A-B322-D16371BF8C4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E8F73BB4-7D0F-1E32-4B45-137DD5A4B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C2C003F-185C-19F9-1E99-6B0FB0B001A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7B01102D-877D-7E01-3B3F-A8D82EBCBC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19812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stupně vlastnosti (</a:t>
            </a:r>
            <a:r>
              <a:rPr lang="ru-RU" altLang="de-CZ" sz="2800" i="1">
                <a:latin typeface="Times New Roman" panose="02020603050405020304" pitchFamily="18" charset="0"/>
              </a:rPr>
              <a:t>Он талантливейший ученик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,Je neobyčejně/mimořádně nadaný žák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Zatímco sufix 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cs-CZ" altLang="de-CZ" sz="2800">
                <a:latin typeface="Times New Roman" panose="02020603050405020304" pitchFamily="18" charset="0"/>
              </a:rPr>
              <a:t>- je vždy pod přízvukem, při používání sufixu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cs-CZ" altLang="de-CZ" sz="2800">
                <a:latin typeface="Times New Roman" panose="02020603050405020304" pitchFamily="18" charset="0"/>
              </a:rPr>
              <a:t>- se řídí místo přízvuku podle místa přízvuku jednoduchého komparativu: </a:t>
            </a:r>
            <a:r>
              <a:rPr lang="ru-RU" altLang="de-CZ" sz="2800" i="1">
                <a:latin typeface="Times New Roman" panose="02020603050405020304" pitchFamily="18" charset="0"/>
              </a:rPr>
              <a:t>б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лый, бел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е, бел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йший</a:t>
            </a:r>
            <a:r>
              <a:rPr lang="de-CH" altLang="de-CZ" sz="2800" i="1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интер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сный, интер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снее, интер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снейший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r>
              <a:rPr lang="cs-CZ" altLang="de-CZ" sz="2800">
                <a:latin typeface="Times New Roman" panose="02020603050405020304" pitchFamily="18" charset="0"/>
              </a:rPr>
              <a:t> Pokud je jednoduchý komparativ tvořen sufixem -</a:t>
            </a:r>
            <a:r>
              <a:rPr lang="ru-RU" altLang="de-CZ" sz="2800" i="1">
                <a:latin typeface="Times New Roman" panose="02020603050405020304" pitchFamily="18" charset="0"/>
              </a:rPr>
              <a:t>е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sufix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cs-CZ" altLang="de-CZ" sz="2800">
                <a:latin typeface="Times New Roman" panose="02020603050405020304" pitchFamily="18" charset="0"/>
              </a:rPr>
              <a:t>- je pod přízvukem: </a:t>
            </a:r>
            <a:r>
              <a:rPr lang="ru-RU" altLang="de-CZ" sz="2800" i="1">
                <a:latin typeface="Times New Roman" panose="02020603050405020304" pitchFamily="18" charset="0"/>
              </a:rPr>
              <a:t>бог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тый, бог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че, богат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йший</a:t>
            </a:r>
            <a:r>
              <a:rPr lang="cs-CZ" altLang="de-CZ" sz="2800" i="1">
                <a:latin typeface="Times New Roman" panose="02020603050405020304" pitchFamily="18" charset="0"/>
              </a:rPr>
              <a:t>;</a:t>
            </a:r>
            <a:r>
              <a:rPr lang="ru-RU" altLang="de-CZ" sz="2800" i="1">
                <a:latin typeface="Times New Roman" panose="02020603050405020304" pitchFamily="18" charset="0"/>
              </a:rPr>
              <a:t> густ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й, г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ще, густ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йший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Ďurovič poukazuje na restrikce tvoření tvarů typu </a:t>
            </a:r>
            <a:r>
              <a:rPr lang="ru-RU" altLang="de-CZ" sz="2800" i="1">
                <a:latin typeface="Times New Roman" panose="02020603050405020304" pitchFamily="18" charset="0"/>
              </a:rPr>
              <a:t>красивейший</a:t>
            </a:r>
            <a:r>
              <a:rPr lang="cs-CZ" altLang="de-CZ" sz="2800" i="1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 новейший</a:t>
            </a:r>
            <a:r>
              <a:rPr lang="cs-CZ" altLang="de-CZ" sz="2800">
                <a:latin typeface="Times New Roman" panose="02020603050405020304" pitchFamily="18" charset="0"/>
              </a:rPr>
              <a:t>; zejména od adjektiv se sufixy </a:t>
            </a:r>
            <a:r>
              <a:rPr lang="cs-CZ" altLang="de-CZ" sz="2800" i="1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ск</a:t>
            </a:r>
            <a:r>
              <a:rPr lang="cs-CZ" altLang="de-CZ" sz="2800" i="1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цк</a:t>
            </a:r>
            <a:r>
              <a:rPr lang="cs-CZ" altLang="de-CZ" sz="2800" i="1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ов</a:t>
            </a:r>
            <a:r>
              <a:rPr lang="cs-CZ" altLang="de-CZ" sz="2800" i="1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л</a:t>
            </a:r>
            <a:r>
              <a:rPr lang="cs-CZ" altLang="de-CZ" sz="2800" i="1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,</a:t>
            </a:r>
            <a:r>
              <a:rPr lang="cs-CZ" altLang="de-CZ" sz="2800" i="1">
                <a:latin typeface="Times New Roman" panose="02020603050405020304" pitchFamily="18" charset="0"/>
              </a:rPr>
              <a:t> -</a:t>
            </a:r>
            <a:r>
              <a:rPr lang="ru-RU" altLang="de-CZ" sz="2800" i="1">
                <a:latin typeface="Times New Roman" panose="02020603050405020304" pitchFamily="18" charset="0"/>
              </a:rPr>
              <a:t>астый</a:t>
            </a:r>
            <a:r>
              <a:rPr lang="cs-CZ" altLang="de-CZ" sz="2800" i="1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истый</a:t>
            </a:r>
            <a:r>
              <a:rPr lang="cs-CZ" altLang="de-CZ" sz="2800" i="1">
                <a:latin typeface="Times New Roman" panose="02020603050405020304" pitchFamily="18" charset="0"/>
              </a:rPr>
              <a:t>-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ADA1B37A-9CA3-A081-9583-3F4E64EC8A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97887" cy="60483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a řady adjektiv na veláru se obyčejně netvoří, nicméně mohou být výjimky (jak jsme předtím viděli v RG) a je dobré konzultovat slovníky. Jinak řečeno, i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zde je mnohé lexikalizováno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Ohledně adjektivních tvarů typu </a:t>
            </a:r>
            <a:r>
              <a:rPr lang="ru-RU" altLang="de-CZ" sz="2800" i="1">
                <a:latin typeface="Times New Roman" panose="02020603050405020304" pitchFamily="18" charset="0"/>
              </a:rPr>
              <a:t>больший, младший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i Ďurovič konstatuje, že nemusí být gramatickými tvary adjektiv, čili připouští implicitně intepretaci jako samostatná odvozená adjektiva  </a:t>
            </a:r>
            <a:endParaRPr lang="ru-RU" altLang="de-CZ" sz="2800" i="1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489159B5-CF87-844D-7156-FD26B749FC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97887" cy="60483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Nesklonná adjektiva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RG (1980):</a:t>
            </a:r>
          </a:p>
          <a:p>
            <a:pPr marL="457200" indent="-457200"/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cs-CZ" altLang="de-CZ" sz="2800">
                <a:latin typeface="Times New Roman" panose="02020603050405020304" pitchFamily="18" charset="0"/>
              </a:rPr>
              <a:t>	</a:t>
            </a:r>
            <a:r>
              <a:rPr lang="ru-RU" altLang="de-CZ" sz="2800">
                <a:latin typeface="Times New Roman" panose="02020603050405020304" pitchFamily="18" charset="0"/>
              </a:rPr>
              <a:t>§ 1328. Нулевое скл. объединяет несклоняемые прил. с нулевыми флексиями. К этому склонению принадлежат притяжат. прил. </a:t>
            </a:r>
            <a:r>
              <a:rPr lang="ru-RU" altLang="de-CZ" sz="2800" i="1">
                <a:latin typeface="Times New Roman" panose="02020603050405020304" pitchFamily="18" charset="0"/>
              </a:rPr>
              <a:t>его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её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их</a:t>
            </a:r>
            <a:r>
              <a:rPr lang="ru-RU" altLang="de-CZ" sz="2800">
                <a:latin typeface="Times New Roman" panose="02020603050405020304" pitchFamily="18" charset="0"/>
              </a:rPr>
              <a:t> и слова иноязычного происхождения. Сюда относятся следующие слова (приводятся наиболее распространенные): </a:t>
            </a:r>
            <a:r>
              <a:rPr lang="ru-RU" altLang="de-CZ" sz="2800" i="1">
                <a:latin typeface="Times New Roman" panose="02020603050405020304" pitchFamily="18" charset="0"/>
              </a:rPr>
              <a:t>ажур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аллегри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ампир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апаш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аплике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банту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барокко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беж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бемоль</a:t>
            </a:r>
            <a:r>
              <a:rPr lang="ru-RU" altLang="de-CZ" sz="2800">
                <a:latin typeface="Times New Roman" panose="02020603050405020304" pitchFamily="18" charset="0"/>
              </a:rPr>
              <a:t> (муз.), </a:t>
            </a:r>
            <a:r>
              <a:rPr lang="ru-RU" altLang="de-CZ" sz="2800" i="1">
                <a:latin typeface="Times New Roman" panose="02020603050405020304" pitchFamily="18" charset="0"/>
              </a:rPr>
              <a:t>бордо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брутто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буфф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валансьен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гала</a:t>
            </a:r>
            <a:r>
              <a:rPr lang="ru-RU" altLang="de-CZ" sz="2800">
                <a:latin typeface="Times New Roman" panose="02020603050405020304" pitchFamily="18" charset="0"/>
              </a:rPr>
              <a:t> (в сочетаниях </a:t>
            </a:r>
            <a:r>
              <a:rPr lang="ru-RU" altLang="de-CZ" sz="2800" i="1">
                <a:latin typeface="Times New Roman" panose="02020603050405020304" pitchFamily="18" charset="0"/>
              </a:rPr>
              <a:t>гала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представление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концерт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гала</a:t>
            </a:r>
            <a:r>
              <a:rPr lang="ru-RU" altLang="de-CZ" sz="2800">
                <a:latin typeface="Times New Roman" panose="02020603050405020304" pitchFamily="18" charset="0"/>
              </a:rPr>
              <a:t>; театр.), </a:t>
            </a:r>
            <a:r>
              <a:rPr lang="ru-RU" altLang="de-CZ" sz="2800" i="1">
                <a:latin typeface="Times New Roman" panose="02020603050405020304" pitchFamily="18" charset="0"/>
              </a:rPr>
              <a:t>галифе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гольф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дезабилье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декольте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диез</a:t>
            </a:r>
            <a:r>
              <a:rPr lang="ru-RU" altLang="de-CZ" sz="2800">
                <a:latin typeface="Times New Roman" panose="02020603050405020304" pitchFamily="18" charset="0"/>
              </a:rPr>
              <a:t> (муз.),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D2354E34-94C9-85D5-3E05-E80DA74EC9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97887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дж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рси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джерс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ин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кварто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ин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октаво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ин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фолио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клёш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коми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комильфо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либерти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люкс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мажор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макси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максимум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манси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маренго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микст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миди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мини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минимум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минор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модерн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морзе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неглиже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нетто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пик</a:t>
            </a:r>
            <a:r>
              <a:rPr lang="ru-RU" altLang="de-CZ" sz="2800">
                <a:latin typeface="Times New Roman" panose="02020603050405020304" pitchFamily="18" charset="0"/>
              </a:rPr>
              <a:t> (в сочет. </a:t>
            </a:r>
            <a:r>
              <a:rPr lang="ru-RU" altLang="de-CZ" sz="2800" i="1">
                <a:latin typeface="Times New Roman" panose="02020603050405020304" pitchFamily="18" charset="0"/>
              </a:rPr>
              <a:t>час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часы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пик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пике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пикколо</a:t>
            </a:r>
            <a:r>
              <a:rPr lang="ru-RU" altLang="de-CZ" sz="2800">
                <a:latin typeface="Times New Roman" panose="02020603050405020304" pitchFamily="18" charset="0"/>
              </a:rPr>
              <a:t> (муз.), </a:t>
            </a:r>
            <a:r>
              <a:rPr lang="ru-RU" altLang="de-CZ" sz="2800" i="1">
                <a:latin typeface="Times New Roman" panose="02020603050405020304" pitchFamily="18" charset="0"/>
              </a:rPr>
              <a:t>плиссе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реглан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рококо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рондо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соло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comе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суахили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терракот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томат</a:t>
            </a:r>
            <a:r>
              <a:rPr lang="ru-RU" altLang="de-CZ" sz="2800">
                <a:latin typeface="Times New Roman" panose="02020603050405020304" pitchFamily="18" charset="0"/>
              </a:rPr>
              <a:t> (в сочет. </a:t>
            </a:r>
            <a:r>
              <a:rPr lang="ru-RU" altLang="de-CZ" sz="2800" i="1">
                <a:latin typeface="Times New Roman" panose="02020603050405020304" pitchFamily="18" charset="0"/>
              </a:rPr>
              <a:t>томат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пюре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паста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томат</a:t>
            </a:r>
            <a:r>
              <a:rPr lang="ru-RU" altLang="de-CZ" sz="2800">
                <a:latin typeface="Times New Roman" panose="02020603050405020304" pitchFamily="18" charset="0"/>
              </a:rPr>
              <a:t>); </a:t>
            </a:r>
            <a:r>
              <a:rPr lang="ru-RU" altLang="de-CZ" sz="2800" i="1">
                <a:latin typeface="Times New Roman" panose="02020603050405020304" pitchFamily="18" charset="0"/>
              </a:rPr>
              <a:t>травести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роль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травести</a:t>
            </a:r>
            <a:r>
              <a:rPr lang="ru-RU" altLang="de-CZ" sz="2800">
                <a:latin typeface="Times New Roman" panose="02020603050405020304" pitchFamily="18" charset="0"/>
              </a:rPr>
              <a:t>, театр.); </a:t>
            </a:r>
            <a:r>
              <a:rPr lang="ru-RU" altLang="de-CZ" sz="2800" i="1">
                <a:latin typeface="Times New Roman" panose="02020603050405020304" pitchFamily="18" charset="0"/>
              </a:rPr>
              <a:t>трико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урду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факсимиле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фантази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фри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картофель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фри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хаки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ханты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хинди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цирлих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манирлих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цунами</a:t>
            </a:r>
            <a:r>
              <a:rPr lang="ru-RU" altLang="de-CZ" sz="2800">
                <a:latin typeface="Times New Roman" panose="02020603050405020304" pitchFamily="18" charset="0"/>
              </a:rPr>
              <a:t>, э</a:t>
            </a:r>
            <a:r>
              <a:rPr lang="ru-RU" altLang="de-CZ" sz="2800" i="1">
                <a:latin typeface="Times New Roman" panose="02020603050405020304" pitchFamily="18" charset="0"/>
              </a:rPr>
              <a:t>кстра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электрик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эсперанто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5E495F81-27B9-AC47-7E85-1DBDE3B954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97887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Многие из таких слов имеют узкую сферу употребления и выступают как термины (муз.: </a:t>
            </a:r>
            <a:r>
              <a:rPr lang="ru-RU" altLang="de-CZ" sz="2800" i="1">
                <a:latin typeface="Times New Roman" panose="02020603050405020304" pitchFamily="18" charset="0"/>
              </a:rPr>
              <a:t>бемоль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диез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мажор</a:t>
            </a:r>
            <a:r>
              <a:rPr lang="ru-RU" altLang="de-CZ" sz="2800">
                <a:latin typeface="Times New Roman" panose="02020603050405020304" pitchFamily="18" charset="0"/>
              </a:rPr>
              <a:t>), названия языков и народов (</a:t>
            </a:r>
            <a:r>
              <a:rPr lang="ru-RU" altLang="de-CZ" sz="2800" i="1">
                <a:latin typeface="Times New Roman" panose="02020603050405020304" pitchFamily="18" charset="0"/>
              </a:rPr>
              <a:t>коми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манси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суахили</a:t>
            </a:r>
            <a:r>
              <a:rPr lang="ru-RU" altLang="de-CZ" sz="2800">
                <a:latin typeface="Times New Roman" panose="02020603050405020304" pitchFamily="18" charset="0"/>
              </a:rPr>
              <a:t>), различных стилей и направлений (</a:t>
            </a:r>
            <a:r>
              <a:rPr lang="ru-RU" altLang="de-CZ" sz="2800" i="1">
                <a:latin typeface="Times New Roman" panose="02020603050405020304" pitchFamily="18" charset="0"/>
              </a:rPr>
              <a:t>ампир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барокко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модерн</a:t>
            </a:r>
            <a:r>
              <a:rPr lang="ru-RU" altLang="de-CZ" sz="2800">
                <a:latin typeface="Times New Roman" panose="02020603050405020304" pitchFamily="18" charset="0"/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Примечание. Некоторые из перечисленных слов выступают и как сущ., например: </a:t>
            </a:r>
            <a:r>
              <a:rPr lang="ru-RU" altLang="de-CZ" sz="2800" i="1">
                <a:latin typeface="Times New Roman" panose="02020603050405020304" pitchFamily="18" charset="0"/>
              </a:rPr>
              <a:t>апаш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банту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барокко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бордо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коми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манси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маренго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baseline="30000">
                <a:latin typeface="Times New Roman" panose="02020603050405020304" pitchFamily="18" charset="0"/>
              </a:rPr>
              <a:t>(</a:t>
            </a:r>
            <a:r>
              <a:rPr lang="ru-RU" altLang="de-CZ" sz="2800">
                <a:latin typeface="Times New Roman" panose="02020603050405020304" pitchFamily="18" charset="0"/>
              </a:rPr>
              <a:t>сорт ткани</a:t>
            </a:r>
            <a:r>
              <a:rPr lang="ru-RU" altLang="de-CZ" sz="2800" baseline="300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модерн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неглиже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рококо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суахили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соло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травести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урду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хинди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цунами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эсперанто</a:t>
            </a:r>
            <a:r>
              <a:rPr lang="ru-RU" altLang="de-CZ" sz="2800">
                <a:latin typeface="Times New Roman" panose="02020603050405020304" pitchFamily="18" charset="0"/>
              </a:rPr>
              <a:t>.»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1858B888-4AF9-FA5B-12C4-2C13E62DA3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3200">
                <a:latin typeface="Times New Roman" panose="02020603050405020304" pitchFamily="18" charset="0"/>
              </a:rPr>
              <a:t>Sloveso I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3A33F2A-FD49-88F2-24A1-5F8098603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68888"/>
          </a:xfrm>
        </p:spPr>
        <p:txBody>
          <a:bodyPr/>
          <a:lstStyle/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Sloveso má v moderní spisovné ruštině následující kategorie: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osoba (1., 2., 3.), číslo (sg., pl.), čas (prézens, préteritum, futurum), způsob (indikativ, imperativ, kondicionál), slovesný rod (aktivum, pasivum), vid (nedokonavý, dokonavý)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Z toho vyplývá teoretický počet 3x2x3x3x2x2=216 určitých slovesných tvarů, který ovšem nedosáhne žádné sloveso, protože imperativ netvoří všechny osoby, nemá časy, nepoužívá se pasivně 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51FC6689-5326-4479-F69C-AE66DC14697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713788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Některé tvary (kondicionál, préteritum, nedok. futurum, pasivum) se tvoří perifrasticky (opisně)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Tvary vidu se tvoří z největší části pomocí slovotvorného materiálu (prefixy, sufixy), ojediněle supletivně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Zdaleka ne všechna slovesa tvoří všechny tvary, jsou např. jednovidová slovesa (imperfektiva tantum nebo perfektiva tantum), neosobní slovesa (jevy počasí a pod.), intranzitivní slovesa (bez pasiva), stavová slovesa (bez imperativu) a k tomu další restrikce (např. pro některé tvary některých sloves foneticko-fonologické)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E22765EA-59B2-14E1-4321-B55E97AA263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5976937"/>
          </a:xfrm>
        </p:spPr>
        <p:txBody>
          <a:bodyPr anchor="t"/>
          <a:lstStyle/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Pro část slovesných tvarů hraje úlohu nominální rod (maskulinum, femininum, neutrum)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 určitým slovesným tvarům se připojují infinitiv, až čtyři sklonná příčestí (jenom částečně v obou videch) a dva (zásadně vidově diferencované) přechodníky (</a:t>
            </a:r>
            <a:r>
              <a:rPr lang="ru-RU" altLang="de-CZ" sz="2800">
                <a:latin typeface="Times New Roman" panose="02020603050405020304" pitchFamily="18" charset="0"/>
              </a:rPr>
              <a:t>деепричастия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 participiální tvary podléhají různým restrikcím, tj. zdaleka se netvoří ode všech sloves všechny tvary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Podstatné jméno slovesné typu </a:t>
            </a:r>
            <a:r>
              <a:rPr lang="ru-RU" altLang="de-CZ" sz="2800" i="1">
                <a:latin typeface="Times New Roman" panose="02020603050405020304" pitchFamily="18" charset="0"/>
              </a:rPr>
              <a:t>писание</a:t>
            </a:r>
            <a:r>
              <a:rPr lang="cs-CZ" altLang="de-CZ" sz="2800">
                <a:latin typeface="Times New Roman" panose="02020603050405020304" pitchFamily="18" charset="0"/>
              </a:rPr>
              <a:t> není v ruštině považováno za slovesný tvar (na rozdíl od češtiny), mj. právě pro restrikce, kterým podléhá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844DB0E4-BDD7-0335-A4CC-C28D6FFCDC9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353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 err="1">
                <a:latin typeface="Times New Roman" panose="02020603050405020304" pitchFamily="18" charset="0"/>
              </a:rPr>
              <a:t>Ďurovič</a:t>
            </a:r>
            <a:r>
              <a:rPr lang="cs-CZ" altLang="de-CZ" sz="2800" dirty="0">
                <a:latin typeface="Times New Roman" panose="02020603050405020304" pitchFamily="18" charset="0"/>
              </a:rPr>
              <a:t> počítá – bez určitých pasivních tvarů, ale včetně pasivních příčestí jako takových  – 147 slovesných tvarů v moderní spisovné ruštině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Počet paradigmatických tvarů se zvyšuje existencí různých flektivních tříd (slovesných tříd), protože jeden a týž tvar může mít různou podobu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Na rozdíl od nominální oblasti jsou v oblasti verbální kmenové alternace prakticky systematickým jevem: co je nám v případě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писа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ть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пиш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у</a:t>
            </a:r>
            <a:r>
              <a:rPr lang="cs-CZ" altLang="de-CZ" sz="2800" dirty="0">
                <a:latin typeface="Times New Roman" panose="02020603050405020304" pitchFamily="18" charset="0"/>
              </a:rPr>
              <a:t> hned jasné, ukazuje v případě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делать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делаю</a:t>
            </a:r>
            <a:r>
              <a:rPr lang="cs-CZ" altLang="de-CZ" sz="2800" dirty="0">
                <a:latin typeface="Times New Roman" panose="02020603050405020304" pitchFamily="18" charset="0"/>
              </a:rPr>
              <a:t> teprve fonologická transkripce (/</a:t>
            </a:r>
            <a:r>
              <a:rPr lang="cs-CZ" altLang="de-CZ" sz="2800" u="sng" dirty="0">
                <a:latin typeface="Times New Roman" panose="02020603050405020304" pitchFamily="18" charset="0"/>
              </a:rPr>
              <a:t>d</a:t>
            </a:r>
            <a:r>
              <a:rPr lang="cs-CZ" altLang="de-CZ" sz="2000" u="sng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u="sng" dirty="0">
                <a:latin typeface="Times New Roman" panose="02020603050405020304" pitchFamily="18" charset="0"/>
              </a:rPr>
              <a:t>ela</a:t>
            </a:r>
            <a:r>
              <a:rPr lang="cs-CZ" altLang="de-CZ" sz="2800" dirty="0">
                <a:latin typeface="Times New Roman" panose="02020603050405020304" pitchFamily="18" charset="0"/>
              </a:rPr>
              <a:t>t,/ - /</a:t>
            </a:r>
            <a:r>
              <a:rPr lang="cs-CZ" altLang="de-CZ" sz="2800" u="sng" dirty="0">
                <a:latin typeface="Times New Roman" panose="02020603050405020304" pitchFamily="18" charset="0"/>
              </a:rPr>
              <a:t>d</a:t>
            </a:r>
            <a:r>
              <a:rPr lang="cs-CZ" altLang="de-CZ" sz="2000" u="sng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u="sng" dirty="0">
                <a:latin typeface="Times New Roman" panose="02020603050405020304" pitchFamily="18" charset="0"/>
              </a:rPr>
              <a:t>elaj</a:t>
            </a:r>
            <a:r>
              <a:rPr lang="cs-CZ" altLang="de-CZ" sz="2800" dirty="0">
                <a:latin typeface="Times New Roman" panose="02020603050405020304" pitchFamily="18" charset="0"/>
              </a:rPr>
              <a:t>u/), jedná se však z hlediska systematiky o naprosto stejný jev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6F8D106C-DFF4-CE59-50C9-B19A440F3F0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605838" cy="66960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Počet kmenových alternací a místa, kde vystupují, se liší u jednotlivých slovesných tříd, tyto rozdíly patří právě k jejich definičním vlastnostem (srov. </a:t>
            </a:r>
            <a:r>
              <a:rPr lang="ru-RU" altLang="de-CZ" sz="2800" i="1">
                <a:latin typeface="Times New Roman" panose="02020603050405020304" pitchFamily="18" charset="0"/>
              </a:rPr>
              <a:t>писать, пишу, пишешь, пишут; нести – несу, несешь, несут; мочь – могу, можешь, могут; любить – люблю, любишь, любят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Nejdůležitější jsou </a:t>
            </a:r>
            <a:r>
              <a:rPr lang="cs-CZ" altLang="de-CZ" sz="2800" u="sng">
                <a:latin typeface="Times New Roman" panose="02020603050405020304" pitchFamily="18" charset="0"/>
              </a:rPr>
              <a:t>prézentní kmen</a:t>
            </a:r>
            <a:r>
              <a:rPr lang="cs-CZ" altLang="de-CZ" sz="2800">
                <a:latin typeface="Times New Roman" panose="02020603050405020304" pitchFamily="18" charset="0"/>
              </a:rPr>
              <a:t> (od něho se odvozují prézens, imperativ, příčestí přítomné činné, příčestí přítomné trpné, přechodník přítomný a částečně préteritum a příčestí minulé trpné) a </a:t>
            </a:r>
            <a:r>
              <a:rPr lang="cs-CZ" altLang="de-CZ" sz="2800" u="sng">
                <a:latin typeface="Times New Roman" panose="02020603050405020304" pitchFamily="18" charset="0"/>
              </a:rPr>
              <a:t>kmen infinitivní</a:t>
            </a:r>
            <a:r>
              <a:rPr lang="cs-CZ" altLang="de-CZ" sz="2800">
                <a:latin typeface="Times New Roman" panose="02020603050405020304" pitchFamily="18" charset="0"/>
              </a:rPr>
              <a:t> (tvoří základ pro tvoření infinitivu, příčestí minulého činného, přechodníku minulého, většinou i préterita a kondicionálu, tedy </a:t>
            </a:r>
            <a:r>
              <a:rPr lang="cs-CZ" altLang="de-CZ" sz="2800" i="1">
                <a:latin typeface="Times New Roman" panose="02020603050405020304" pitchFamily="18" charset="0"/>
              </a:rPr>
              <a:t>l</a:t>
            </a:r>
            <a:r>
              <a:rPr lang="cs-CZ" altLang="de-CZ" sz="2800">
                <a:latin typeface="Times New Roman" panose="02020603050405020304" pitchFamily="18" charset="0"/>
              </a:rPr>
              <a:t>-ového tvaru, částečně i příčestí minulého trpného)      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>
            <a:extLst>
              <a:ext uri="{FF2B5EF4-FFF2-40B4-BE49-F238E27FC236}">
                <a16:creationId xmlns:a16="http://schemas.microsoft.com/office/drawing/2014/main" id="{B7C427B5-BB1A-5CB9-F58B-3989177A5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de-CZ" sz="3200">
                <a:latin typeface="Times New Roman" panose="02020603050405020304" pitchFamily="18" charset="0"/>
              </a:rPr>
              <a:t>Stupňování II</a:t>
            </a:r>
          </a:p>
        </p:txBody>
      </p:sp>
      <p:sp>
        <p:nvSpPr>
          <p:cNvPr id="17410" name="Inhaltsplatzhalter 2">
            <a:extLst>
              <a:ext uri="{FF2B5EF4-FFF2-40B4-BE49-F238E27FC236}">
                <a16:creationId xmlns:a16="http://schemas.microsoft.com/office/drawing/2014/main" id="{B4E4C6E9-8BC2-9151-D3EC-54B36A82C2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499745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Tvary typu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красивейший</a:t>
            </a:r>
            <a:endParaRPr lang="cs-CZ" altLang="de-CZ" sz="2800" i="1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RG (1980, </a:t>
            </a:r>
            <a:r>
              <a:rPr lang="ru-RU" altLang="de-CZ" sz="2800">
                <a:latin typeface="Times New Roman" panose="02020603050405020304" pitchFamily="18" charset="0"/>
              </a:rPr>
              <a:t>§ 672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 Суффиксы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ш</a:t>
            </a:r>
            <a:r>
              <a:rPr lang="ru-RU" altLang="de-CZ" sz="2800">
                <a:latin typeface="Times New Roman" panose="02020603050405020304" pitchFamily="18" charset="0"/>
              </a:rPr>
              <a:t>-. Прилагательные с суф.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-/-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- (фонемат.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|еjш|/|ajш|) означают высшую степень проявления признака: </a:t>
            </a:r>
            <a:r>
              <a:rPr lang="ru-RU" altLang="de-CZ" sz="2800" i="1">
                <a:latin typeface="Times New Roman" panose="02020603050405020304" pitchFamily="18" charset="0"/>
              </a:rPr>
              <a:t>богатейший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простейший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злейший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новейший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честнейший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грубейший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старейший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белейший</a:t>
            </a:r>
            <a:r>
              <a:rPr lang="ru-RU" altLang="de-CZ" sz="2800">
                <a:latin typeface="Times New Roman" panose="02020603050405020304" pitchFamily="18" charset="0"/>
              </a:rPr>
              <a:t>. Морф 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- выступает после шипящих при чередованиях |к - ч|, |г - ж|, |х - ш|, |з - ж| (см. ниже); в остальных случаях (после согласных) - морф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-. Если шипящая фонема, пред</a:t>
            </a:r>
            <a:r>
              <a:rPr lang="cs-CZ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>
                <a:latin typeface="Times New Roman" panose="02020603050405020304" pitchFamily="18" charset="0"/>
              </a:rPr>
              <a:t>шествующая суф. морфу, принадлежит уже</a:t>
            </a: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7631A262-29C1-67F2-C808-31A1A8D2818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95288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Někdy je třeba počítat se zvláštním préteritálním kmenem (srov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ru-RU" altLang="de-CZ" sz="2800" i="1">
                <a:latin typeface="Times New Roman" panose="02020603050405020304" pitchFamily="18" charset="0"/>
              </a:rPr>
              <a:t>исчезнуть, исчезнувший</a:t>
            </a:r>
            <a:r>
              <a:rPr lang="cs-CZ" altLang="de-CZ" sz="2800">
                <a:latin typeface="Times New Roman" panose="02020603050405020304" pitchFamily="18" charset="0"/>
              </a:rPr>
              <a:t>, ale </a:t>
            </a:r>
            <a:r>
              <a:rPr lang="ru-RU" altLang="de-CZ" sz="2800" i="1">
                <a:latin typeface="Times New Roman" panose="02020603050405020304" pitchFamily="18" charset="0"/>
              </a:rPr>
              <a:t>исчез, исчезла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Obzvlášť prézentní kmen může v některých slovesných třídách vykazovat další alomorfické varianty kmene; některá jednotlivá slovesa (</a:t>
            </a:r>
            <a:r>
              <a:rPr lang="ru-RU" altLang="de-CZ" sz="2800" i="1">
                <a:latin typeface="Times New Roman" panose="02020603050405020304" pitchFamily="18" charset="0"/>
              </a:rPr>
              <a:t>есть, дать, хотет</a:t>
            </a:r>
            <a:r>
              <a:rPr lang="cs-CZ" altLang="de-CZ" sz="2800" i="1">
                <a:latin typeface="Times New Roman" panose="02020603050405020304" pitchFamily="18" charset="0"/>
              </a:rPr>
              <a:t>ь</a:t>
            </a:r>
            <a:r>
              <a:rPr lang="cs-CZ" altLang="de-CZ" sz="2800">
                <a:latin typeface="Times New Roman" panose="02020603050405020304" pitchFamily="18" charset="0"/>
              </a:rPr>
              <a:t> aj.) mají další zvláštnosti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Pro většinu sloves stačí znalost infinitivního a prézentního kmene pro tvoření všech tvarů; proto se uvádí v učebnicích a ve slovnících většinou infinitiv, 1sg a – kvůli chování přízvuku – 2sg jako paradigmatické tvary slovesa: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3043BCA8-6CAA-5B64-B7B7-4AAE5E29AEB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4722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пис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пиш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п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шешь, люб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любл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бишь, говор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говор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говор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některých typů sloves a jednotlivých sloves je však třeba se naučit dalším tvarům zvlášť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Počet vlastních koncovek je nízký, zejména i oproti deklinaci podstatného jména, zvláštní varianty koncovek se specifickým významem (jako Gsg m. substantiv na -</a:t>
            </a:r>
            <a:r>
              <a:rPr lang="cs-CZ" altLang="de-CZ" sz="2800" i="1">
                <a:latin typeface="Times New Roman" panose="02020603050405020304" pitchFamily="18" charset="0"/>
              </a:rPr>
              <a:t>u</a:t>
            </a:r>
            <a:r>
              <a:rPr lang="cs-CZ" altLang="de-CZ" sz="2800">
                <a:latin typeface="Times New Roman" panose="02020603050405020304" pitchFamily="18" charset="0"/>
              </a:rPr>
              <a:t>) neexistují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 přízvuk, pokud je pohyblivý, sleduje jisté pravidelnosti, které se však v jistých dílčích paradigmatech (prézens, préteritum, imperativ atd.) mohou od sebe lišit a být na sobě nezávislé 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E6BFEA1A-2443-34EB-CD4F-57AA5D798DD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569325" cy="64801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Podle koncovek v prézentu se dělí slovesa spisovné ruštiny do dvou konjugací, první s koncovkami -</a:t>
            </a:r>
            <a:r>
              <a:rPr lang="cs-CZ" altLang="de-CZ" sz="2800" i="1" dirty="0">
                <a:latin typeface="Times New Roman" panose="02020603050405020304" pitchFamily="18" charset="0"/>
              </a:rPr>
              <a:t>u, -oš</a:t>
            </a:r>
            <a:r>
              <a:rPr lang="cs-CZ" altLang="de-CZ" sz="2000" i="1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, 3pl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ut</a:t>
            </a:r>
            <a:r>
              <a:rPr lang="cs-CZ" altLang="de-CZ" sz="2800" dirty="0">
                <a:latin typeface="Times New Roman" panose="02020603050405020304" pitchFamily="18" charset="0"/>
              </a:rPr>
              <a:t>, a druhá s koncovkami -</a:t>
            </a:r>
            <a:r>
              <a:rPr lang="cs-CZ" altLang="de-CZ" sz="2800" i="1" dirty="0">
                <a:latin typeface="Times New Roman" panose="02020603050405020304" pitchFamily="18" charset="0"/>
              </a:rPr>
              <a:t>u, -iš</a:t>
            </a:r>
            <a:r>
              <a:rPr lang="cs-CZ" altLang="de-CZ" sz="2000" i="1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, 3pl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at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Koncovky 3pl obou tříd jsou ve spisovné ruštině fonologicky vždy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distinktní</a:t>
            </a:r>
            <a:r>
              <a:rPr lang="cs-CZ" altLang="de-CZ" sz="2800" dirty="0">
                <a:latin typeface="Times New Roman" panose="02020603050405020304" pitchFamily="18" charset="0"/>
              </a:rPr>
              <a:t> (srov.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лают</a:t>
            </a:r>
            <a:r>
              <a:rPr lang="cs-CZ" altLang="de-CZ" sz="2800" dirty="0">
                <a:latin typeface="Times New Roman" panose="02020603050405020304" pitchFamily="18" charset="0"/>
              </a:rPr>
              <a:t> s [</a:t>
            </a:r>
            <a:r>
              <a:rPr lang="cs-CZ" altLang="de-CZ" sz="2800" dirty="0" err="1">
                <a:latin typeface="Times New Roman" panose="02020603050405020304" pitchFamily="18" charset="0"/>
              </a:rPr>
              <a:t>ut</a:t>
            </a:r>
            <a:r>
              <a:rPr lang="cs-CZ" altLang="de-CZ" sz="2800" dirty="0">
                <a:latin typeface="Times New Roman" panose="02020603050405020304" pitchFamily="18" charset="0"/>
              </a:rPr>
              <a:t>] a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ю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бят</a:t>
            </a:r>
            <a:r>
              <a:rPr lang="cs-CZ" altLang="de-CZ" sz="2800" dirty="0">
                <a:latin typeface="Times New Roman" panose="02020603050405020304" pitchFamily="18" charset="0"/>
              </a:rPr>
              <a:t> s [</a:t>
            </a:r>
            <a:r>
              <a:rPr lang="cs-CZ" altLang="de-CZ" sz="2800" dirty="0" err="1">
                <a:latin typeface="Times New Roman" panose="02020603050405020304" pitchFamily="18" charset="0"/>
              </a:rPr>
              <a:t>ət</a:t>
            </a:r>
            <a:r>
              <a:rPr lang="cs-CZ" altLang="de-CZ" sz="2800" dirty="0">
                <a:latin typeface="Times New Roman" panose="02020603050405020304" pitchFamily="18" charset="0"/>
              </a:rPr>
              <a:t>]), takže na jejich základu se liší dvě konjugace i tam, kde ostatní koncovky kvůli postavení mimo přízvuk splývají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Na základě poměru infinitivního a prézentního kmene lze slovesa zařadit do slovesných tříd (=&gt; seminář); tento princip je obecně slovanský a používal ho např. Dobrovský už na začátku 19. stol.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5369C36F-E172-3D0B-85C5-0C54F67983A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424862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Koncovky prézentu vypadají následovně: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graficky: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несу, несёшь, несёт, несём, несёте, несут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сплю, спишь, спит, спим, спите, спят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fonologicky: 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-u	-oš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	-ot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		-</a:t>
            </a:r>
            <a:r>
              <a:rPr lang="cs-CZ" altLang="de-CZ" sz="2800" dirty="0" err="1">
                <a:latin typeface="Times New Roman" panose="02020603050405020304" pitchFamily="18" charset="0"/>
              </a:rPr>
              <a:t>om</a:t>
            </a:r>
            <a:r>
              <a:rPr lang="cs-CZ" altLang="de-CZ" sz="2800" dirty="0">
                <a:latin typeface="Times New Roman" panose="02020603050405020304" pitchFamily="18" charset="0"/>
              </a:rPr>
              <a:t>	-ot,i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	-ut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	(1. konjugace)	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-u	-iš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	</a:t>
            </a:r>
            <a:r>
              <a:rPr lang="cs-CZ" altLang="de-CZ" sz="2800" dirty="0">
                <a:latin typeface="Times New Roman" panose="02020603050405020304" pitchFamily="18" charset="0"/>
              </a:rPr>
              <a:t>	-it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	</a:t>
            </a:r>
            <a:r>
              <a:rPr lang="cs-CZ" altLang="de-CZ" sz="2800" dirty="0">
                <a:latin typeface="Times New Roman" panose="02020603050405020304" pitchFamily="18" charset="0"/>
              </a:rPr>
              <a:t>		-</a:t>
            </a:r>
            <a:r>
              <a:rPr lang="cs-CZ" altLang="de-CZ" sz="2800" dirty="0" err="1">
                <a:latin typeface="Times New Roman" panose="02020603050405020304" pitchFamily="18" charset="0"/>
              </a:rPr>
              <a:t>im</a:t>
            </a:r>
            <a:r>
              <a:rPr lang="cs-CZ" altLang="de-CZ" sz="2800" dirty="0">
                <a:latin typeface="Times New Roman" panose="02020603050405020304" pitchFamily="18" charset="0"/>
              </a:rPr>
              <a:t>	-it,i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	-at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	</a:t>
            </a:r>
            <a:r>
              <a:rPr lang="cs-CZ" altLang="de-CZ" sz="2800" dirty="0">
                <a:latin typeface="Times New Roman" panose="02020603050405020304" pitchFamily="18" charset="0"/>
              </a:rPr>
              <a:t>(2. konjugace)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Interpretace grafického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} jako /o/ v 1. konjugaci vyplývá jako obyčejně z výslovnosti pod přízvukem, kde lze /o/ identifikovat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3B2DBC68-7DFD-C8F0-1892-C887369EB74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226425" cy="63357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Fonologické interpretace těch hlásek (vokálů, konsonantů), které jsou ve fonologickém přepise zaznamenány pouze pomocí neutralizační pozice, vyplývají jako obyčejně z toho, že nestojí nikdy v silném postavení, tedy pod přízvukem, resp. před vokálem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Mimo přízvuk splývají s výjimkou 3pl všechny tvary 1. a 2. konjugace (viz výš)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 „Просторечии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není toto splývání fonetické, nýbrž paradigmatické, srov. tvary typu </a:t>
            </a:r>
            <a:r>
              <a:rPr lang="ru-RU" altLang="de-CZ" sz="2800" i="1">
                <a:latin typeface="Times New Roman" panose="02020603050405020304" pitchFamily="18" charset="0"/>
              </a:rPr>
              <a:t>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ржут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х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дют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Ve spisovném jazyce se diference obou paradigmat zachovává i mimo přízvuk díky různé výslovnosti 3pl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A34AFE40-99F8-D509-9BA6-611B3609993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Lze si však položit otázku, zda by se vokály /o/, resp. /i/ obou paradigmat neměly segmentovat. Vznikly by pak následující koncovky: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-u</a:t>
            </a:r>
            <a:r>
              <a:rPr lang="cs-CZ" altLang="de-CZ" sz="3200">
                <a:latin typeface="Times New Roman" panose="02020603050405020304" pitchFamily="18" charset="0"/>
              </a:rPr>
              <a:t>	</a:t>
            </a:r>
            <a:r>
              <a:rPr lang="cs-CZ" altLang="de-CZ" sz="2800">
                <a:latin typeface="Times New Roman" panose="02020603050405020304" pitchFamily="18" charset="0"/>
              </a:rPr>
              <a:t>-š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		-t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		-m		-t,i</a:t>
            </a:r>
            <a:r>
              <a:rPr lang="cs-CZ" altLang="de-CZ" sz="2000" baseline="-20000">
                <a:latin typeface="Times New Roman" panose="02020603050405020304" pitchFamily="18" charset="0"/>
              </a:rPr>
              <a:t>3</a:t>
            </a:r>
            <a:r>
              <a:rPr lang="cs-CZ" altLang="de-CZ" sz="2800">
                <a:latin typeface="Times New Roman" panose="02020603050405020304" pitchFamily="18" charset="0"/>
              </a:rPr>
              <a:t>	-t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(?)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Na jedné straně se to zdá přesvědčivé – segmentuje se to, co se opakuje a má význam. Na druhé straně máme pak morfém /o/ a morfém /i/, kterým lze sotva připsat význam. Alternují v 1sg s Ø a v 3pl s /u/, resp. /a/. Koncovky 3sg a 3pl splývají. Zároveň lze tvary 3sg a 3pl vždy rozeznat právě díky vokálům /u/ a /a/ stojícím místo /o/, resp. /i/. Nedalo by se tedy dost dobře říct, že nemají význam. Nebo mají 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B3BBD649-8DD3-3C20-5D60-1412B2C4A1C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260350"/>
            <a:ext cx="8226425" cy="6408738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vokály /u/ a /a/ v 3pl výjimečně počítat ke koncovce (na rozdíl od /o/ a /i/ v ostatních tvarech) a pak by vznikla alternace /o/ a /i/ s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 jako v 1sg?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=&gt; Vyřešením jednoho problému vznikají jiné, takže lze zůstat i u dosavadního řešení.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NB: Analogicky jsme v nominální oblasti koncovky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 -am,i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3 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язык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ми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a -m,i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людьм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interpretovali jako různé koncovky a nesegmentovali /a/, stejně jsme u tvarů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молод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х</a:t>
            </a:r>
            <a:r>
              <a:rPr lang="cs-CZ" altLang="de-CZ" sz="2800" dirty="0">
                <a:latin typeface="Times New Roman" panose="02020603050405020304" pitchFamily="18" charset="0"/>
              </a:rPr>
              <a:t> a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двух</a:t>
            </a:r>
            <a:r>
              <a:rPr lang="cs-CZ" altLang="de-CZ" sz="2800" dirty="0">
                <a:latin typeface="Times New Roman" panose="02020603050405020304" pitchFamily="18" charset="0"/>
              </a:rPr>
              <a:t> na základě druhého nesegmentovali /i/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17774741-AE22-46A1-3402-E50A80B9688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497888" cy="61214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Dvě slovesa  – </a:t>
            </a:r>
            <a:r>
              <a:rPr lang="cs-CZ" altLang="de-CZ" sz="2800" i="1">
                <a:latin typeface="Times New Roman" panose="02020603050405020304" pitchFamily="18" charset="0"/>
              </a:rPr>
              <a:t>есть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cs-CZ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– mají v sg jiné koncovky; </a:t>
            </a:r>
            <a:r>
              <a:rPr lang="cs-CZ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a dvě další slovesa kombinují tvary 1. a 2. konjugace: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есть: ем, ешь, ест, ед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м, ед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те, ед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дать: дам, дашь, даст, дад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м, дад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те, дад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ть: хоч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, х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чешь, х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чет, 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м, 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те, 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ть: бег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, 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шь, 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т, 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м, 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те, бег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Koncovky sg sloves </a:t>
            </a:r>
            <a:r>
              <a:rPr lang="cs-CZ" altLang="de-CZ" sz="2800" i="1">
                <a:latin typeface="Times New Roman" panose="02020603050405020304" pitchFamily="18" charset="0"/>
              </a:rPr>
              <a:t>есть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cs-CZ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jsou: -m, -š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, -s</a:t>
            </a:r>
            <a:r>
              <a:rPr lang="cs-CZ" altLang="de-CZ" sz="2000" baseline="-20000">
                <a:latin typeface="Times New Roman" panose="02020603050405020304" pitchFamily="18" charset="0"/>
              </a:rPr>
              <a:t>3</a:t>
            </a:r>
            <a:r>
              <a:rPr lang="cs-CZ" altLang="de-CZ" sz="2800">
                <a:latin typeface="Times New Roman" panose="02020603050405020304" pitchFamily="18" charset="0"/>
              </a:rPr>
              <a:t>t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, liší se tedy vesměs od dosud diskutovaných koncovek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48FD70BC-E382-9117-4DCF-C25823DC1E6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188913"/>
            <a:ext cx="8226425" cy="63357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 segmentace vokálů /o/, resp. /i/ + -š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, -t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	v 1., resp. 2. konjugace by problém odstranila pouze pro 2sg; 1. a  3sg by se nadále lišily (leda že bychom v 3sg element /s/ v </a:t>
            </a:r>
            <a:r>
              <a:rPr lang="ru-RU" altLang="de-CZ" sz="2800" i="1">
                <a:latin typeface="Times New Roman" panose="02020603050405020304" pitchFamily="18" charset="0"/>
              </a:rPr>
              <a:t>ест, даст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počítali ke kmeni a postulovali bychom další kmenovou alternaci těchto sloves; pak by zůstala pouze 1sg jako zvláštní koncovka)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Plurálové koncovky pocházejí v případu slovesa </a:t>
            </a:r>
            <a:r>
              <a:rPr lang="ru-RU" altLang="de-CZ" sz="2800" i="1">
                <a:latin typeface="Times New Roman" panose="02020603050405020304" pitchFamily="18" charset="0"/>
              </a:rPr>
              <a:t>есть</a:t>
            </a:r>
            <a:r>
              <a:rPr lang="cs-CZ" altLang="de-CZ" sz="2800">
                <a:latin typeface="Times New Roman" panose="02020603050405020304" pitchFamily="18" charset="0"/>
              </a:rPr>
              <a:t> z 2. konjugace.  U slovesa </a:t>
            </a:r>
            <a:r>
              <a:rPr lang="ru-RU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 pocházejí pouze 1pl a 2pl z tohoto paradigmatu,  3pl je vytvořena podle 1. konjugace. Poněvadž všechny tyto koncovky jsou pod přízvukem, nezůstává prostor pro spekulace o nedostatečné grafice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560ACFBE-59F4-053D-3739-CF4BFD30130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0483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Jedná se tedy skutečně o koncovky ze dvou různých paradigmat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</a:t>
            </a:r>
            <a:r>
              <a:rPr lang="ru-RU" altLang="de-CZ" sz="2800" i="1">
                <a:latin typeface="Times New Roman" panose="02020603050405020304" pitchFamily="18" charset="0"/>
              </a:rPr>
              <a:t>есть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ru-RU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je to spojeno s kmenovou alternací mezi sg a pl (je / jed, da / dad); u </a:t>
            </a:r>
            <a:r>
              <a:rPr lang="ru-RU" altLang="de-CZ" sz="2800" i="1">
                <a:latin typeface="Times New Roman" panose="02020603050405020304" pitchFamily="18" charset="0"/>
              </a:rPr>
              <a:t>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</a:t>
            </a:r>
            <a:r>
              <a:rPr lang="cs-CZ" altLang="de-CZ" sz="2800">
                <a:latin typeface="Times New Roman" panose="02020603050405020304" pitchFamily="18" charset="0"/>
              </a:rPr>
              <a:t> se tvoří tvary sg s alternací t, &gt; č, a to, – jak je to v 1. konjugaci, podle níž jsou tvořeny, obvyklé,  – všechny (srov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ru-RU" altLang="de-CZ" sz="2800" i="1">
                <a:latin typeface="Times New Roman" panose="02020603050405020304" pitchFamily="18" charset="0"/>
              </a:rPr>
              <a:t>дрем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ть, дрем</a:t>
            </a:r>
            <a:r>
              <a:rPr lang="ru-RU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, др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м</a:t>
            </a:r>
            <a:r>
              <a:rPr lang="ru-RU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л</a:t>
            </a:r>
            <a:r>
              <a:rPr lang="ru-RU" altLang="de-CZ" sz="2800" i="1">
                <a:latin typeface="Times New Roman" panose="02020603050405020304" pitchFamily="18" charset="0"/>
              </a:rPr>
              <a:t>ешь, др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м</a:t>
            </a:r>
            <a:r>
              <a:rPr lang="ru-RU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л</a:t>
            </a:r>
            <a:r>
              <a:rPr lang="ru-RU" altLang="de-CZ" sz="2800" i="1">
                <a:latin typeface="Times New Roman" panose="02020603050405020304" pitchFamily="18" charset="0"/>
              </a:rPr>
              <a:t>ет</a:t>
            </a:r>
            <a:r>
              <a:rPr lang="cs-CZ" altLang="de-CZ" sz="2800">
                <a:latin typeface="Times New Roman" panose="02020603050405020304" pitchFamily="18" charset="0"/>
              </a:rPr>
              <a:t> atd.), plurálové tvary však bez alternace, jak je to obvyklé v 2. konjugaci, podle níž jsou právě tvořeny (srov. </a:t>
            </a:r>
            <a:r>
              <a:rPr lang="cs-CZ" altLang="de-CZ" sz="2800" i="1">
                <a:latin typeface="Times New Roman" panose="02020603050405020304" pitchFamily="18" charset="0"/>
              </a:rPr>
              <a:t>люб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ть, люб</a:t>
            </a:r>
            <a:r>
              <a:rPr lang="cs-CZ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л</a:t>
            </a:r>
            <a:r>
              <a:rPr lang="cs-CZ" altLang="de-CZ" sz="2800" i="1" u="sng">
                <a:latin typeface="Times New Roman" panose="02020603050405020304" pitchFamily="18" charset="0"/>
              </a:rPr>
              <a:t>ю</a:t>
            </a:r>
            <a:r>
              <a:rPr lang="cs-CZ" altLang="de-CZ" sz="2800" i="1">
                <a:latin typeface="Times New Roman" panose="02020603050405020304" pitchFamily="18" charset="0"/>
              </a:rPr>
              <a:t>, л</a:t>
            </a:r>
            <a:r>
              <a:rPr lang="cs-CZ" altLang="de-CZ" sz="2800" i="1" u="sng">
                <a:latin typeface="Times New Roman" panose="02020603050405020304" pitchFamily="18" charset="0"/>
              </a:rPr>
              <a:t>ю</a:t>
            </a:r>
            <a:r>
              <a:rPr lang="cs-CZ" altLang="de-CZ" sz="2800" i="1">
                <a:latin typeface="Times New Roman" panose="02020603050405020304" pitchFamily="18" charset="0"/>
              </a:rPr>
              <a:t>бишь </a:t>
            </a:r>
            <a:r>
              <a:rPr lang="cs-CZ" altLang="de-CZ" sz="2800">
                <a:latin typeface="Times New Roman" panose="02020603050405020304" pitchFamily="18" charset="0"/>
              </a:rPr>
              <a:t>atd.,</a:t>
            </a:r>
            <a:r>
              <a:rPr lang="cs-CZ" altLang="de-CZ" sz="2800" i="1">
                <a:latin typeface="Times New Roman" panose="02020603050405020304" pitchFamily="18" charset="0"/>
              </a:rPr>
              <a:t> в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деть, в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ж</a:t>
            </a:r>
            <a:r>
              <a:rPr lang="cs-CZ" altLang="de-CZ" sz="2800" i="1">
                <a:latin typeface="Times New Roman" panose="02020603050405020304" pitchFamily="18" charset="0"/>
              </a:rPr>
              <a:t>у, в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дишь</a:t>
            </a:r>
            <a:r>
              <a:rPr lang="cs-CZ" altLang="de-CZ" sz="2800">
                <a:latin typeface="Times New Roman" panose="02020603050405020304" pitchFamily="18" charset="0"/>
              </a:rPr>
              <a:t> atd.). Jinak řečeno, singulár je tvořen podle 6. slovesné třídy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писать)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plurál však podle 5.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ходить</a:t>
            </a:r>
            <a:r>
              <a:rPr lang="cs-CZ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Inhaltsplatzhalter 2">
            <a:extLst>
              <a:ext uri="{FF2B5EF4-FFF2-40B4-BE49-F238E27FC236}">
                <a16:creationId xmlns:a16="http://schemas.microsoft.com/office/drawing/2014/main" id="{E8EC63DB-B4F6-E1B5-B756-6F136BAE40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333375"/>
            <a:ext cx="8785225" cy="62642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основе мотивирующего слова, то чаще употребляется морф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-: </a:t>
            </a:r>
            <a:r>
              <a:rPr lang="ru-RU" altLang="de-CZ" sz="2800" i="1">
                <a:latin typeface="Times New Roman" panose="02020603050405020304" pitchFamily="18" charset="0"/>
              </a:rPr>
              <a:t>рыжейший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горячейший</a:t>
            </a:r>
            <a:r>
              <a:rPr lang="ru-RU" altLang="de-CZ" sz="2800">
                <a:latin typeface="Times New Roman" panose="02020603050405020304" pitchFamily="18" charset="0"/>
              </a:rPr>
              <a:t> ("</a:t>
            </a:r>
            <a:r>
              <a:rPr lang="ru-RU" altLang="de-CZ" sz="2800" i="1">
                <a:latin typeface="Times New Roman" panose="02020603050405020304" pitchFamily="18" charset="0"/>
              </a:rPr>
              <a:t>Прошу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принять</a:t>
            </a:r>
            <a:r>
              <a:rPr lang="ru-RU" altLang="de-CZ" sz="2800">
                <a:latin typeface="Times New Roman" panose="02020603050405020304" pitchFamily="18" charset="0"/>
              </a:rPr>
              <a:t>, - </a:t>
            </a:r>
            <a:r>
              <a:rPr lang="ru-RU" altLang="de-CZ" sz="2800" i="1">
                <a:latin typeface="Times New Roman" panose="02020603050405020304" pitchFamily="18" charset="0"/>
              </a:rPr>
              <a:t>говорила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трубка</a:t>
            </a:r>
            <a:r>
              <a:rPr lang="ru-RU" altLang="de-CZ" sz="2800">
                <a:latin typeface="Times New Roman" panose="02020603050405020304" pitchFamily="18" charset="0"/>
              </a:rPr>
              <a:t>, - </a:t>
            </a:r>
            <a:r>
              <a:rPr lang="ru-RU" altLang="de-CZ" sz="2800" i="1">
                <a:latin typeface="Times New Roman" panose="02020603050405020304" pitchFamily="18" charset="0"/>
              </a:rPr>
              <a:t>мои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наилучшие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наигорячейшие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приветы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пожелания</a:t>
            </a:r>
            <a:r>
              <a:rPr lang="ru-RU" altLang="de-CZ" sz="2800">
                <a:latin typeface="Times New Roman" panose="02020603050405020304" pitchFamily="18" charset="0"/>
              </a:rPr>
              <a:t>!" Булг.); но возможен и морф 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-, например, в вариантных образованиях </a:t>
            </a:r>
            <a:r>
              <a:rPr lang="ru-RU" altLang="de-CZ" sz="2800" i="1">
                <a:latin typeface="Times New Roman" panose="02020603050405020304" pitchFamily="18" charset="0"/>
              </a:rPr>
              <a:t>свежейший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свежайший</a:t>
            </a:r>
            <a:r>
              <a:rPr lang="ru-RU" altLang="de-CZ" sz="2800">
                <a:latin typeface="Times New Roman" panose="02020603050405020304" pitchFamily="18" charset="0"/>
              </a:rPr>
              <a:t>. Мотивирующие - качественные прилагательные: немотивированные, с суф. морфами -</a:t>
            </a:r>
            <a:r>
              <a:rPr lang="ru-RU" altLang="de-CZ" sz="2800" i="1">
                <a:latin typeface="Times New Roman" panose="02020603050405020304" pitchFamily="18" charset="0"/>
              </a:rPr>
              <a:t>н</a:t>
            </a:r>
            <a:r>
              <a:rPr lang="ru-RU" altLang="de-CZ" sz="2800">
                <a:latin typeface="Times New Roman" panose="02020603050405020304" pitchFamily="18" charset="0"/>
              </a:rPr>
              <a:t>1-, -</a:t>
            </a:r>
            <a:r>
              <a:rPr lang="ru-RU" altLang="de-CZ" sz="2800" i="1">
                <a:latin typeface="Times New Roman" panose="02020603050405020304" pitchFamily="18" charset="0"/>
              </a:rPr>
              <a:t>ичн</a:t>
            </a:r>
            <a:r>
              <a:rPr lang="ru-RU" altLang="de-CZ" sz="2800">
                <a:latin typeface="Times New Roman" panose="02020603050405020304" pitchFamily="18" charset="0"/>
              </a:rPr>
              <a:t>-,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тельн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к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ив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лив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чив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овит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им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енн</a:t>
            </a:r>
            <a:r>
              <a:rPr lang="ru-RU" altLang="de-CZ" sz="2800">
                <a:latin typeface="Times New Roman" panose="02020603050405020304" pitchFamily="18" charset="0"/>
              </a:rPr>
              <a:t>- (</a:t>
            </a:r>
            <a:r>
              <a:rPr lang="ru-RU" altLang="de-CZ" sz="2800" i="1">
                <a:latin typeface="Times New Roman" panose="02020603050405020304" pitchFamily="18" charset="0"/>
              </a:rPr>
              <a:t>умнейший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героичнейший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убедительнейший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жалчайший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правдивейший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ворчливейший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доверчивейший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даровитейший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необходимейший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толстеннейший</a:t>
            </a:r>
            <a:r>
              <a:rPr lang="ru-RU" altLang="de-CZ" sz="2800">
                <a:latin typeface="Times New Roman" panose="02020603050405020304" pitchFamily="18" charset="0"/>
              </a:rPr>
              <a:t> - прост.), сложные с морфом -</a:t>
            </a:r>
            <a:r>
              <a:rPr lang="ru-RU" altLang="de-CZ" sz="2800" i="1">
                <a:latin typeface="Times New Roman" panose="02020603050405020304" pitchFamily="18" charset="0"/>
              </a:rPr>
              <a:t>н</a:t>
            </a:r>
            <a:r>
              <a:rPr lang="ru-RU" altLang="de-CZ" sz="2800">
                <a:latin typeface="Times New Roman" panose="02020603050405020304" pitchFamily="18" charset="0"/>
              </a:rPr>
              <a:t>1- (</a:t>
            </a:r>
            <a:r>
              <a:rPr lang="ru-RU" altLang="de-CZ" sz="2800" i="1">
                <a:latin typeface="Times New Roman" panose="02020603050405020304" pitchFamily="18" charset="0"/>
              </a:rPr>
              <a:t>всевозможнейший</a:t>
            </a:r>
            <a:r>
              <a:rPr lang="ru-RU" altLang="de-CZ" sz="2800">
                <a:latin typeface="Times New Roman" panose="02020603050405020304" pitchFamily="18" charset="0"/>
              </a:rPr>
              <a:t>), а также страдат. прич. прош. вр. </a:t>
            </a: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162223D5-B288-BADC-A778-29F86C087EE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24863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slovesa </a:t>
            </a:r>
            <a:r>
              <a:rPr lang="ru-RU" altLang="de-CZ" sz="2800" i="1">
                <a:latin typeface="Times New Roman" panose="02020603050405020304" pitchFamily="18" charset="0"/>
              </a:rPr>
              <a:t>бежать</a:t>
            </a:r>
            <a:r>
              <a:rPr lang="cs-CZ" altLang="de-CZ" sz="2800">
                <a:latin typeface="Times New Roman" panose="02020603050405020304" pitchFamily="18" charset="0"/>
              </a:rPr>
              <a:t> jsou 1sg a 3pl vytvořeny podle typu </a:t>
            </a:r>
            <a:r>
              <a:rPr lang="ru-RU" altLang="de-CZ" sz="2800" i="1">
                <a:latin typeface="Times New Roman" panose="02020603050405020304" pitchFamily="18" charset="0"/>
              </a:rPr>
              <a:t>печь</a:t>
            </a:r>
            <a:r>
              <a:rPr lang="cs-CZ" altLang="de-CZ" sz="2800">
                <a:latin typeface="Times New Roman" panose="02020603050405020304" pitchFamily="18" charset="0"/>
              </a:rPr>
              <a:t> (u Isačenka a Ďuroviče 10. třída)</a:t>
            </a:r>
            <a:r>
              <a:rPr lang="cs-CZ" altLang="de-CZ" sz="2800" i="1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 zatímco ostatní tvary odpovídají 7. třídě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Ohledně kmenových alternací je třeba rozlišovat různé typy:  alternace mezi infinitivním a prézentním kmenem (přesněji řečeno jedním z jeho alomorfů) se nachází všude. Slovesa, která mají v 3pl tvrdý párový konsonant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ид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т, вед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т, бер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т, пек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  <a:r>
              <a:rPr lang="cs-CZ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 – jsou to slovesa 4., 9. a 10. třídy u Isačenka/Ďuroviče a některá izolovaná slovesa –, vykazují alternaci mezi 1sg/3pl a ostatními tvary: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6A5B3722-56C7-BC55-E44F-AEAF4BAE0C2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226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несу, несёшь, несёт, несём, несёте, несут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s		s,			s,			s,			s,			s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пеку, печёшь, печёт, печём, печёте, пекут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  </a:t>
            </a:r>
            <a:r>
              <a:rPr lang="de-CH" altLang="de-CZ" sz="2800" dirty="0" err="1">
                <a:latin typeface="Times New Roman" panose="02020603050405020304" pitchFamily="18" charset="0"/>
              </a:rPr>
              <a:t>k</a:t>
            </a:r>
            <a:r>
              <a:rPr lang="de-CH" altLang="de-CZ" sz="2800" dirty="0">
                <a:latin typeface="Times New Roman" panose="02020603050405020304" pitchFamily="18" charset="0"/>
              </a:rPr>
              <a:t>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č</a:t>
            </a:r>
            <a:r>
              <a:rPr lang="de-CH" altLang="de-CZ" sz="2800" dirty="0">
                <a:latin typeface="Times New Roman" panose="02020603050405020304" pitchFamily="18" charset="0"/>
              </a:rPr>
              <a:t>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č</a:t>
            </a:r>
            <a:r>
              <a:rPr lang="de-CH" altLang="de-CZ" sz="2800" dirty="0">
                <a:latin typeface="Times New Roman" panose="02020603050405020304" pitchFamily="18" charset="0"/>
              </a:rPr>
              <a:t>			 </a:t>
            </a:r>
            <a:r>
              <a:rPr lang="de-CH" altLang="de-CZ" sz="2800" dirty="0" err="1">
                <a:latin typeface="Times New Roman" panose="02020603050405020304" pitchFamily="18" charset="0"/>
              </a:rPr>
              <a:t>č</a:t>
            </a:r>
            <a:r>
              <a:rPr lang="de-CH" altLang="de-CZ" sz="2800" dirty="0">
                <a:latin typeface="Times New Roman" panose="02020603050405020304" pitchFamily="18" charset="0"/>
              </a:rPr>
              <a:t>		 	</a:t>
            </a:r>
            <a:r>
              <a:rPr lang="de-CH" altLang="de-CZ" sz="2800" dirty="0" err="1">
                <a:latin typeface="Times New Roman" panose="02020603050405020304" pitchFamily="18" charset="0"/>
              </a:rPr>
              <a:t>č</a:t>
            </a:r>
            <a:r>
              <a:rPr lang="de-CH" altLang="de-CZ" sz="2800" dirty="0">
                <a:latin typeface="Times New Roman" panose="02020603050405020304" pitchFamily="18" charset="0"/>
              </a:rPr>
              <a:t>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k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de-CH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Slovesa 1., 2., 3. a 6. třídy mají jednotný prézentní kmen, který se liší od kmene infinitivního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Slovesa 2. konjugace (5., 7., 8. třída) vykazují alternaci mezi 1sg a ostatními tvary, pokud končí kořen na veláru nebo dentálu: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C5982E15-9960-4654-7E2D-18A7EB2E7F7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260350"/>
            <a:ext cx="8226425" cy="63373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куп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купл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пишь, лов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ловл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л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вишь, ход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хож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х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дишь, плат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плач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пл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тишь, воз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вож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в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зишь, нос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нош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н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сишь</a:t>
            </a:r>
            <a:r>
              <a:rPr lang="de-CH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спать – сплю – спишь</a:t>
            </a:r>
            <a:r>
              <a:rPr lang="de-CH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терп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– терпл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рпишь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 Končí-li kořen na likvidu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говор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ть, шевел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anebo sykavku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держать, молчать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, tak nevystupuje alternace uvnitř prézentních tvarů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/t,/ </a:t>
            </a:r>
            <a:r>
              <a:rPr lang="cs-CZ" altLang="de-CZ" sz="2800">
                <a:latin typeface="Times New Roman" panose="02020603050405020304" pitchFamily="18" charset="0"/>
              </a:rPr>
              <a:t>alternuje v původně východoslovanských slovesech s /č/, u sloves přejatých z csl. s </a:t>
            </a:r>
            <a:r>
              <a:rPr lang="en-US" altLang="de-CZ" sz="2800">
                <a:latin typeface="Times New Roman" panose="02020603050405020304" pitchFamily="18" charset="0"/>
              </a:rPr>
              <a:t>{</a:t>
            </a:r>
            <a:r>
              <a:rPr lang="ru-RU" altLang="de-CZ" sz="2800">
                <a:latin typeface="Times New Roman" panose="02020603050405020304" pitchFamily="18" charset="0"/>
              </a:rPr>
              <a:t>щ</a:t>
            </a:r>
            <a:r>
              <a:rPr lang="en-US" altLang="de-CZ" sz="2800">
                <a:latin typeface="Times New Roman" panose="02020603050405020304" pitchFamily="18" charset="0"/>
              </a:rPr>
              <a:t>}</a:t>
            </a:r>
            <a:r>
              <a:rPr lang="cs-CZ" altLang="de-CZ" sz="2800">
                <a:latin typeface="Times New Roman" panose="02020603050405020304" pitchFamily="18" charset="0"/>
              </a:rPr>
              <a:t>, o jehož fonologické interpretaci jsme mluvili na podzim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023AB04F-185F-1A15-0648-2AB28D7BD14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56896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возврат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возвращ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 возврат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шь, ворот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вороч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 вор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тишь, просвет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osvětlit, vzdělat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просвещ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 просвет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шь,  просвет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prosvítit, zrentgenovat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просвеч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 просв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тишь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Některá slovesa s kořenem na dentálu (především /d,/) netvoří (nejspíše kvůli </a:t>
            </a:r>
            <a:r>
              <a:rPr lang="cs-CZ" altLang="de-CZ" sz="2800" dirty="0" err="1">
                <a:latin typeface="Times New Roman" panose="02020603050405020304" pitchFamily="18" charset="0"/>
              </a:rPr>
              <a:t>csl</a:t>
            </a:r>
            <a:r>
              <a:rPr lang="cs-CZ" altLang="de-CZ" sz="2800" dirty="0">
                <a:latin typeface="Times New Roman" panose="02020603050405020304" pitchFamily="18" charset="0"/>
              </a:rPr>
              <a:t>. alternaci, která by nastala)  </a:t>
            </a:r>
            <a:r>
              <a:rPr lang="de-CH" altLang="de-CZ" sz="2800" dirty="0">
                <a:latin typeface="Times New Roman" panose="02020603050405020304" pitchFamily="18" charset="0"/>
              </a:rPr>
              <a:t>1sg,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srov</a:t>
            </a:r>
            <a:r>
              <a:rPr lang="de-CH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побед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побед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шь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</a:rPr>
              <a:t>ovšem příčestí minulé trpné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побеждённый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5BC27BCF-95C1-5856-6640-337964DE0AC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360363"/>
            <a:ext cx="8435975" cy="4924425"/>
          </a:xfrm>
        </p:spPr>
        <p:txBody>
          <a:bodyPr anchor="t"/>
          <a:lstStyle/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вред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вреж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вред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</a:t>
            </a:r>
            <a:r>
              <a:rPr lang="cs-CZ" altLang="de-CZ" sz="2800">
                <a:latin typeface="Times New Roman" panose="02020603050405020304" pitchFamily="18" charset="0"/>
              </a:rPr>
              <a:t>, ale u Lomonosova v jeho mluvnici „Grammatika rossijskaja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z roku 1755 ještě </a:t>
            </a:r>
            <a:r>
              <a:rPr lang="de-CH" altLang="de-CZ" sz="2800" i="1">
                <a:latin typeface="Times New Roman" panose="02020603050405020304" pitchFamily="18" charset="0"/>
              </a:rPr>
              <a:t>врежду, вредишь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1sg slovesa </a:t>
            </a:r>
            <a:r>
              <a:rPr lang="ru-RU" altLang="de-CZ" sz="2800" i="1">
                <a:latin typeface="Times New Roman" panose="02020603050405020304" pitchFamily="18" charset="0"/>
              </a:rPr>
              <a:t>победить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vystupuje na internetu v metajazykových dotazech/výpovědích/diskusích nebo jako „licentia poetica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: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Dotaz: </a:t>
            </a:r>
            <a:r>
              <a:rPr lang="ru-RU" altLang="de-CZ" sz="2800">
                <a:latin typeface="Times New Roman" panose="02020603050405020304" pitchFamily="18" charset="0"/>
              </a:rPr>
              <a:t>Как пишется, я </a:t>
            </a:r>
            <a:r>
              <a:rPr lang="ru-RU" altLang="de-CZ" sz="2800" i="1">
                <a:latin typeface="Times New Roman" panose="02020603050405020304" pitchFamily="18" charset="0"/>
              </a:rPr>
              <a:t>побежду</a:t>
            </a:r>
            <a:r>
              <a:rPr lang="ru-RU" altLang="de-CZ" sz="2800">
                <a:latin typeface="Times New Roman" panose="02020603050405020304" pitchFamily="18" charset="0"/>
              </a:rPr>
              <a:t> или я </a:t>
            </a:r>
            <a:r>
              <a:rPr lang="ru-RU" altLang="de-CZ" sz="2800" i="1">
                <a:latin typeface="Times New Roman" panose="02020603050405020304" pitchFamily="18" charset="0"/>
              </a:rPr>
              <a:t>побежу</a:t>
            </a:r>
            <a:r>
              <a:rPr lang="ru-RU" altLang="de-CZ" sz="2800">
                <a:latin typeface="Times New Roman" panose="02020603050405020304" pitchFamily="18" charset="0"/>
              </a:rPr>
              <a:t>?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odpověď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  <a:br>
              <a:rPr lang="de-CH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вот так Я БУДУ ПОБЕЖДАТЬ -А ПО -ДРУГОМУ НЕ СКЛОНЯЕТСЯ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5B5AF0CB-092B-9348-D0F3-4B69E137FC3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97888" cy="6264275"/>
          </a:xfrm>
        </p:spPr>
        <p:txBody>
          <a:bodyPr anchor="t"/>
          <a:lstStyle/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я победю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я одержу победу 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Таких слов нет.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я победю))))))))))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Одержу победу ))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Я одержу победу 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смогу победить или победа будет моей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Одержу победу, стремлюсь к победе, стану победителем, победа будет моей, завоюю пальму первенства, лидирую и т.д. и т.п.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есть такие глаголы от которых невозможно образовать 1л ед.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ч</a:t>
            </a:r>
            <a:r>
              <a:rPr lang="cs-CZ" altLang="de-CZ" sz="2800">
                <a:latin typeface="Times New Roman" panose="02020603050405020304" pitchFamily="18" charset="0"/>
              </a:rPr>
              <a:t>.;</a:t>
            </a:r>
            <a:r>
              <a:rPr lang="ru-RU" altLang="de-CZ" sz="2800">
                <a:latin typeface="Times New Roman" panose="02020603050405020304" pitchFamily="18" charset="0"/>
              </a:rPr>
              <a:t> глагол ПОБЕДИТЬ относится именно к таким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B480FD6C-680D-5077-90C8-2EFDE54A2E1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260350"/>
            <a:ext cx="8785225" cy="6408738"/>
          </a:xfrm>
        </p:spPr>
        <p:txBody>
          <a:bodyPr anchor="t"/>
          <a:lstStyle/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Metajazyková myšlenka: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победю... побежду.. нет такого слова... а почему?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Srovnání s údajnými mimojazykovými skutečnostmi: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Ну, вот как, к примеру, объяснить отсутствие у глагола «победить» будущего времени в единственном числе? Я вижу в этой загадочной прорехе 1) признак национального пессимизма, 2) неверие в силы одного отдельно взятого человека, причем не кого-то там («он» или «она» запросто «победит») и не коллектива («мы победим», это без вопросов), а неверие лично в себя.</a:t>
            </a:r>
            <a:br>
              <a:rPr lang="ru-RU" altLang="de-CZ" sz="2800">
                <a:latin typeface="Times New Roman" panose="02020603050405020304" pitchFamily="18" charset="0"/>
              </a:rPr>
            </a:br>
            <a:br>
              <a:rPr lang="ru-RU" altLang="de-CZ" sz="2800">
                <a:latin typeface="Times New Roman" panose="02020603050405020304" pitchFamily="18" charset="0"/>
              </a:rPr>
            </a:b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77DDEB6F-B32F-464B-4FD7-EA1DDC471D0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642350" cy="5616575"/>
          </a:xfrm>
        </p:spPr>
        <p:txBody>
          <a:bodyPr anchor="t"/>
          <a:lstStyle/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Поэтому предлагаю ввести в употребление слово</a:t>
            </a:r>
            <a:r>
              <a:rPr lang="ru-RU" altLang="de-CZ" sz="3200">
                <a:latin typeface="Times New Roman" panose="02020603050405020304" pitchFamily="18" charset="0"/>
              </a:rPr>
              <a:t> </a:t>
            </a:r>
            <a:r>
              <a:rPr lang="ru-RU" altLang="de-CZ" sz="2800" b="1">
                <a:latin typeface="Times New Roman" panose="02020603050405020304" pitchFamily="18" charset="0"/>
              </a:rPr>
              <a:t>ПОБЕЖДУ</a:t>
            </a:r>
            <a:r>
              <a:rPr lang="ru-RU" altLang="de-CZ" sz="2800">
                <a:latin typeface="Times New Roman" panose="02020603050405020304" pitchFamily="18" charset="0"/>
              </a:rPr>
              <a:t>, впечатать его во все словари. И сразу же после этого уяснить, что мне (а не кому-то там) все под силу, твердо поверить в персональное светлое будущее и немедленно начать побеждать.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NB: </a:t>
            </a:r>
            <a:r>
              <a:rPr lang="cs-CZ" altLang="de-CZ" sz="2800">
                <a:latin typeface="Times New Roman" panose="02020603050405020304" pitchFamily="18" charset="0"/>
              </a:rPr>
              <a:t>V mluvnicích a textech z 19. stol. lze tvary jako </a:t>
            </a:r>
            <a:r>
              <a:rPr lang="ru-RU" altLang="de-CZ" sz="2800" i="1">
                <a:latin typeface="Times New Roman" panose="02020603050405020304" pitchFamily="18" charset="0"/>
              </a:rPr>
              <a:t>побежду</a:t>
            </a:r>
            <a:r>
              <a:rPr lang="cs-CZ" altLang="de-CZ" sz="2800">
                <a:latin typeface="Times New Roman" panose="02020603050405020304" pitchFamily="18" charset="0"/>
              </a:rPr>
              <a:t> nebo </a:t>
            </a:r>
            <a:r>
              <a:rPr lang="ru-RU" altLang="de-CZ" sz="2800" i="1">
                <a:latin typeface="Times New Roman" panose="02020603050405020304" pitchFamily="18" charset="0"/>
              </a:rPr>
              <a:t>убежу</a:t>
            </a:r>
            <a:r>
              <a:rPr lang="cs-CZ" altLang="de-CZ" sz="2800">
                <a:latin typeface="Times New Roman" panose="02020603050405020304" pitchFamily="18" charset="0"/>
              </a:rPr>
              <a:t> (od slovesa </a:t>
            </a:r>
            <a:r>
              <a:rPr lang="ru-RU" altLang="de-CZ" sz="2800" i="1">
                <a:latin typeface="Times New Roman" panose="02020603050405020304" pitchFamily="18" charset="0"/>
              </a:rPr>
              <a:t>убедить</a:t>
            </a:r>
            <a:r>
              <a:rPr lang="cs-CZ" altLang="de-CZ" sz="2800">
                <a:latin typeface="Times New Roman" panose="02020603050405020304" pitchFamily="18" charset="0"/>
              </a:rPr>
              <a:t>) najít, i u klasiků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E6091B58-7F4F-A9A5-F15A-FCF98146086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497888" cy="6389688"/>
          </a:xfrm>
        </p:spPr>
        <p:txBody>
          <a:bodyPr anchor="t"/>
          <a:lstStyle/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e-CH" altLang="de-CZ" sz="800"/>
              <a:t>	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Medvídek Pú v ruském překladu (kap. 8.1)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e-CH" altLang="de-CZ" sz="800"/>
              <a:t>	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e-CH" altLang="de-CZ" sz="800"/>
              <a:t>	</a:t>
            </a:r>
            <a:r>
              <a:rPr lang="ru-RU" altLang="de-CZ" sz="2800">
                <a:latin typeface="Times New Roman" panose="02020603050405020304" pitchFamily="18" charset="0"/>
              </a:rPr>
              <a:t>Хорошо быть медведем, ура!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Побежу...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(Нет, победю!)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Победю я и жару и мороз,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Лишь бы медом был вымазан нос!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Победю...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(Нет, побежду!)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Побежду я любую беду,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Лишь бы были все лапки в меду!..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Ура, Винни-Пух!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(Б. Заходер)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de-CH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2789FEB3-80D7-4E84-3064-BD047052DFB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4824413"/>
          </a:xfrm>
        </p:spPr>
        <p:txBody>
          <a:bodyPr anchor="t"/>
          <a:lstStyle/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de-CH" sz="2800">
                <a:latin typeface="Times New Roman" charset="0"/>
              </a:rPr>
              <a:t>Original:</a:t>
            </a:r>
            <a:br>
              <a:rPr lang="ru-RU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Sing Ho! for the life of a Bear!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Sing Ho! for the life of a Bear!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I don't much mind if it rains or snows,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'Cos I've got a lot of honey on my nice new nose!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I don't much care if it snows or thaws,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'Cos I've got a lot of honey on my nice clean paws!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Sing Ho! for a Bear!</a:t>
            </a:r>
            <a:r>
              <a:rPr lang="de-CH" sz="2800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C28BC96B-111B-32F6-8459-FAB42F88BD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4313" y="188913"/>
            <a:ext cx="8821737" cy="6335712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адъективном значении (</a:t>
            </a:r>
            <a:r>
              <a:rPr lang="ru-RU" altLang="de-CZ" sz="2800" i="1">
                <a:latin typeface="Times New Roman" panose="02020603050405020304" pitchFamily="18" charset="0"/>
              </a:rPr>
              <a:t>убеждённейший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одарённейший</a:t>
            </a:r>
            <a:r>
              <a:rPr lang="ru-RU" altLang="de-CZ" sz="2800">
                <a:latin typeface="Times New Roman" panose="02020603050405020304" pitchFamily="18" charset="0"/>
              </a:rPr>
              <a:t>).</a:t>
            </a:r>
          </a:p>
          <a:p>
            <a:pPr marL="457200" indent="-457200" eaLnBrk="1" hangingPunct="1"/>
            <a:r>
              <a:rPr lang="ru-RU" altLang="de-CZ" sz="2800">
                <a:latin typeface="Times New Roman" panose="02020603050405020304" pitchFamily="18" charset="0"/>
              </a:rPr>
              <a:t>   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Парно-твердые согласные чередуются перед суф. с мягкими, заднеязычные - с шипящими: </a:t>
            </a:r>
            <a:r>
              <a:rPr lang="ru-RU" altLang="de-CZ" sz="2800" i="1">
                <a:latin typeface="Times New Roman" panose="02020603050405020304" pitchFamily="18" charset="0"/>
              </a:rPr>
              <a:t>верный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вернейший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добрый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добрейший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слабый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слабейший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высокий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высочайший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строгий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строжайший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тихий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тишайший</a:t>
            </a:r>
            <a:r>
              <a:rPr lang="ru-RU" altLang="de-CZ" sz="2800">
                <a:latin typeface="Times New Roman" panose="02020603050405020304" pitchFamily="18" charset="0"/>
              </a:rPr>
              <a:t>. Отсечение финали -</a:t>
            </a:r>
            <a:r>
              <a:rPr lang="ru-RU" altLang="de-CZ" sz="2800" i="1">
                <a:latin typeface="Times New Roman" panose="02020603050405020304" pitchFamily="18" charset="0"/>
              </a:rPr>
              <a:t>к</a:t>
            </a:r>
            <a:r>
              <a:rPr lang="ru-RU" altLang="de-CZ" sz="2800">
                <a:latin typeface="Times New Roman" panose="02020603050405020304" pitchFamily="18" charset="0"/>
              </a:rPr>
              <a:t>-/-</a:t>
            </a:r>
            <a:r>
              <a:rPr lang="ru-RU" altLang="de-CZ" sz="2800" i="1">
                <a:latin typeface="Times New Roman" panose="02020603050405020304" pitchFamily="18" charset="0"/>
              </a:rPr>
              <a:t>ок</a:t>
            </a:r>
            <a:r>
              <a:rPr lang="ru-RU" altLang="de-CZ" sz="2800">
                <a:latin typeface="Times New Roman" panose="02020603050405020304" pitchFamily="18" charset="0"/>
              </a:rPr>
              <a:t> основы мотивирующего слова и чередование |з - ж| в </a:t>
            </a:r>
            <a:r>
              <a:rPr lang="ru-RU" altLang="de-CZ" sz="2800" i="1">
                <a:latin typeface="Times New Roman" panose="02020603050405020304" pitchFamily="18" charset="0"/>
              </a:rPr>
              <a:t>близкий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ближайший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низкий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нижайший</a:t>
            </a:r>
            <a:r>
              <a:rPr lang="ru-RU" altLang="de-CZ" sz="2800">
                <a:latin typeface="Times New Roman" panose="02020603050405020304" pitchFamily="18" charset="0"/>
              </a:rPr>
              <a:t>. В </a:t>
            </a:r>
            <a:r>
              <a:rPr lang="ru-RU" altLang="de-CZ" sz="2800" i="1">
                <a:latin typeface="Times New Roman" panose="02020603050405020304" pitchFamily="18" charset="0"/>
              </a:rPr>
              <a:t>мелкий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мельчайший</a:t>
            </a:r>
            <a:r>
              <a:rPr lang="ru-RU" altLang="de-CZ" sz="2800">
                <a:latin typeface="Times New Roman" panose="02020603050405020304" pitchFamily="18" charset="0"/>
              </a:rPr>
              <a:t> - чередование |лк - л'ч|.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(...)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 Прилагательные этого типа (называемые нередко "превосходной степенью") характеризуются высокой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1">
            <a:extLst>
              <a:ext uri="{FF2B5EF4-FFF2-40B4-BE49-F238E27FC236}">
                <a16:creationId xmlns:a16="http://schemas.microsoft.com/office/drawing/2014/main" id="{F2205E46-234E-EFE1-1AC7-BF149290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47700"/>
            <a:ext cx="7620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6CBCB7A1-1C1E-5871-C2B7-CAD8B2A267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642350" cy="6335712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продуктивностью в различных сферах языка; окказ.: </a:t>
            </a:r>
            <a:r>
              <a:rPr lang="ru-RU" altLang="de-CZ" sz="2800" i="1">
                <a:latin typeface="Times New Roman" panose="02020603050405020304" pitchFamily="18" charset="0"/>
              </a:rPr>
              <a:t>синтез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множайших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прозорливых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вдохновений</a:t>
            </a:r>
            <a:r>
              <a:rPr lang="ru-RU" altLang="de-CZ" sz="2800">
                <a:latin typeface="Times New Roman" panose="02020603050405020304" pitchFamily="18" charset="0"/>
              </a:rPr>
              <a:t> (Н. Рерих); </a:t>
            </a:r>
            <a:r>
              <a:rPr lang="ru-RU" altLang="de-CZ" sz="2800" i="1">
                <a:latin typeface="Times New Roman" panose="02020603050405020304" pitchFamily="18" charset="0"/>
              </a:rPr>
              <a:t>отменнейший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для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вальдшнеповой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охоты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вечер</a:t>
            </a:r>
            <a:r>
              <a:rPr lang="ru-RU" altLang="de-CZ" sz="2800">
                <a:latin typeface="Times New Roman" panose="02020603050405020304" pitchFamily="18" charset="0"/>
              </a:rPr>
              <a:t> (Нагиб.) </a:t>
            </a:r>
            <a:r>
              <a:rPr lang="cs-CZ" altLang="de-CZ" sz="2800">
                <a:latin typeface="Times New Roman" panose="02020603050405020304" pitchFamily="18" charset="0"/>
              </a:rPr>
              <a:t>[</a:t>
            </a:r>
            <a:r>
              <a:rPr lang="ru-RU" altLang="de-CZ" sz="2800" i="1">
                <a:latin typeface="Times New Roman" panose="02020603050405020304" pitchFamily="18" charset="0"/>
              </a:rPr>
              <a:t>вальдшнеп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,sluka lesní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]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самое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волевейшее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волевых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решение</a:t>
            </a:r>
            <a:r>
              <a:rPr lang="ru-RU" altLang="de-CZ" sz="2800">
                <a:latin typeface="Times New Roman" panose="02020603050405020304" pitchFamily="18" charset="0"/>
              </a:rPr>
              <a:t> (В. Кочетов); </a:t>
            </a:r>
            <a:r>
              <a:rPr lang="ru-RU" altLang="de-CZ" sz="2800" i="1">
                <a:latin typeface="Times New Roman" panose="02020603050405020304" pitchFamily="18" charset="0"/>
              </a:rPr>
              <a:t>племенам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грозит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христианнейшее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истребление</a:t>
            </a:r>
            <a:r>
              <a:rPr lang="ru-RU" altLang="de-CZ" sz="2800">
                <a:latin typeface="Times New Roman" panose="02020603050405020304" pitchFamily="18" charset="0"/>
              </a:rPr>
              <a:t> (журн.;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мотивирующее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- </a:t>
            </a:r>
            <a:r>
              <a:rPr lang="ru-RU" altLang="de-CZ" sz="2800" i="1">
                <a:latin typeface="Times New Roman" panose="02020603050405020304" pitchFamily="18" charset="0"/>
              </a:rPr>
              <a:t>христианский</a:t>
            </a:r>
            <a:r>
              <a:rPr lang="ru-RU" altLang="de-CZ" sz="2800">
                <a:latin typeface="Times New Roman" panose="02020603050405020304" pitchFamily="18" charset="0"/>
              </a:rPr>
              <a:t> с отсечением финали -</a:t>
            </a:r>
            <a:r>
              <a:rPr lang="ru-RU" altLang="de-CZ" sz="2800" i="1">
                <a:latin typeface="Times New Roman" panose="02020603050405020304" pitchFamily="18" charset="0"/>
              </a:rPr>
              <a:t>ск</a:t>
            </a:r>
            <a:r>
              <a:rPr lang="ru-RU" altLang="de-CZ" sz="2800">
                <a:latin typeface="Times New Roman" panose="02020603050405020304" pitchFamily="18" charset="0"/>
              </a:rPr>
              <a:t>-). Как показывают примеры, среди окказионализмов нередки образования от относительных прилагательных.»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0C35120F-FCF7-8CC3-383A-6C182C813E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497887" cy="633571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Pro RG (1980) jsou tyto tvary výsledkem </a:t>
            </a:r>
            <a:r>
              <a:rPr lang="cs-CZ" altLang="de-CZ" sz="2800" u="sng">
                <a:latin typeface="Times New Roman" panose="02020603050405020304" pitchFamily="18" charset="0"/>
              </a:rPr>
              <a:t>slovotvorby</a:t>
            </a:r>
            <a:r>
              <a:rPr lang="cs-CZ" altLang="de-CZ" sz="2800">
                <a:latin typeface="Times New Roman" panose="02020603050405020304" pitchFamily="18" charset="0"/>
              </a:rPr>
              <a:t>, která je v jedné linii s jinými slovotvornými postupy s obdobnou sémantikou. Nejde tedy o tvarosloví</a:t>
            </a:r>
            <a:r>
              <a:rPr lang="ru-RU" altLang="de-CZ" sz="2800">
                <a:latin typeface="Times New Roman" panose="02020603050405020304" pitchFamily="18" charset="0"/>
              </a:rPr>
              <a:t>!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§1307: </a:t>
            </a:r>
            <a:r>
              <a:rPr lang="ru-RU" altLang="de-CZ" sz="2800">
                <a:latin typeface="Times New Roman" panose="02020603050405020304" pitchFamily="18" charset="0"/>
              </a:rPr>
              <a:t>«Примечание 1. Прилагательные с суф.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- (</a:t>
            </a:r>
            <a:r>
              <a:rPr lang="ru-RU" altLang="de-CZ" sz="2800" i="1">
                <a:latin typeface="Times New Roman" panose="02020603050405020304" pitchFamily="18" charset="0"/>
              </a:rPr>
              <a:t>глупейший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честнейший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глубочайший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жесточайший</a:t>
            </a:r>
            <a:r>
              <a:rPr lang="ru-RU" altLang="de-CZ" sz="2800">
                <a:latin typeface="Times New Roman" panose="02020603050405020304" pitchFamily="18" charset="0"/>
              </a:rPr>
              <a:t>), иногда называемые превосходной степенью, по своему значению большой степени проявления признака соотноси</a:t>
            </a:r>
            <a:r>
              <a:rPr lang="de-CH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>
                <a:latin typeface="Times New Roman" panose="02020603050405020304" pitchFamily="18" charset="0"/>
              </a:rPr>
              <a:t>тельны с другими прилагательными с аналогич</a:t>
            </a:r>
            <a:r>
              <a:rPr lang="de-CH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>
                <a:latin typeface="Times New Roman" panose="02020603050405020304" pitchFamily="18" charset="0"/>
              </a:rPr>
              <a:t>ным значением типа </a:t>
            </a:r>
            <a:r>
              <a:rPr lang="ru-RU" altLang="de-CZ" sz="2800" i="1">
                <a:latin typeface="Times New Roman" panose="02020603050405020304" pitchFamily="18" charset="0"/>
              </a:rPr>
              <a:t>большущий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velikánský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здоров</a:t>
            </a:r>
            <a:r>
              <a:rPr lang="ru-RU" altLang="ja-JP" sz="2800" i="1" u="sng">
                <a:latin typeface="Times New Roman" panose="02020603050405020304" pitchFamily="18" charset="0"/>
              </a:rPr>
              <a:t>е</a:t>
            </a:r>
            <a:r>
              <a:rPr lang="ru-RU" altLang="ja-JP" sz="2800" i="1">
                <a:latin typeface="Times New Roman" panose="02020603050405020304" pitchFamily="18" charset="0"/>
              </a:rPr>
              <a:t>нный</a:t>
            </a:r>
            <a:r>
              <a:rPr lang="de-CH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obrovitý</a:t>
            </a:r>
            <a:r>
              <a:rPr lang="de-CH" altLang="de-DE" sz="2800">
                <a:latin typeface="Times New Roman" panose="02020603050405020304" pitchFamily="18" charset="0"/>
              </a:rPr>
              <a:t>‘</a:t>
            </a:r>
            <a:r>
              <a:rPr lang="de-CH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превеселый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наилегчайший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распрекрасный</a:t>
            </a:r>
            <a:r>
              <a:rPr lang="cs-CZ" altLang="ja-JP" sz="2800">
                <a:latin typeface="Times New Roman" panose="02020603050405020304" pitchFamily="18" charset="0"/>
              </a:rPr>
              <a:t> ,nádherný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 Они не выражают особого морфологического значения и пред</a:t>
            </a:r>
            <a:r>
              <a:rPr lang="de-CH" altLang="ja-JP" sz="2800">
                <a:latin typeface="Times New Roman" panose="02020603050405020304" pitchFamily="18" charset="0"/>
              </a:rPr>
              <a:t>-</a:t>
            </a:r>
            <a:r>
              <a:rPr lang="ru-RU" altLang="ja-JP" sz="2800">
                <a:latin typeface="Times New Roman" panose="02020603050405020304" pitchFamily="18" charset="0"/>
              </a:rPr>
              <a:t>ставляют собою словообразовательные типы»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FC397D2A-62DA-5056-2F79-26C0B57EDD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496300" cy="633730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Dále §788: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«2 (19). Градационные значения. а) Значение слабой степени проявления признака выражается суффиксом ­</a:t>
            </a:r>
            <a:r>
              <a:rPr lang="ru-RU" altLang="de-CZ" sz="2800" i="1">
                <a:latin typeface="Times New Roman" panose="02020603050405020304" pitchFamily="18" charset="0"/>
              </a:rPr>
              <a:t>оват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беловатый</a:t>
            </a:r>
            <a:r>
              <a:rPr lang="ru-RU" altLang="de-CZ" sz="2800">
                <a:latin typeface="Times New Roman" panose="02020603050405020304" pitchFamily="18" charset="0"/>
              </a:rPr>
              <a:t>). б) Значение умеренной степени проявления признака - префиксом </a:t>
            </a:r>
            <a:r>
              <a:rPr lang="ru-RU" altLang="de-CZ" sz="2800" i="1">
                <a:latin typeface="Times New Roman" panose="02020603050405020304" pitchFamily="18" charset="0"/>
              </a:rPr>
              <a:t>небез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небезызвестный</a:t>
            </a:r>
            <a:r>
              <a:rPr lang="ru-RU" altLang="de-CZ" sz="2800">
                <a:latin typeface="Times New Roman" panose="02020603050405020304" pitchFamily="18" charset="0"/>
              </a:rPr>
              <a:t>), префиксом </a:t>
            </a:r>
            <a:r>
              <a:rPr lang="ru-RU" altLang="de-CZ" sz="2800" i="1">
                <a:latin typeface="Times New Roman" panose="02020603050405020304" pitchFamily="18" charset="0"/>
              </a:rPr>
              <a:t>по</a:t>
            </a:r>
            <a:r>
              <a:rPr lang="ru-RU" altLang="de-CZ" sz="2800">
                <a:latin typeface="Times New Roman" panose="02020603050405020304" pitchFamily="18" charset="0"/>
              </a:rPr>
              <a:t>­ в образованиях от форм компаратива (</a:t>
            </a:r>
            <a:r>
              <a:rPr lang="ru-RU" altLang="de-CZ" sz="2800" i="1">
                <a:latin typeface="Times New Roman" panose="02020603050405020304" pitchFamily="18" charset="0"/>
              </a:rPr>
              <a:t>посильнее</a:t>
            </a:r>
            <a:r>
              <a:rPr lang="ru-RU" altLang="de-CZ" sz="2800">
                <a:latin typeface="Times New Roman" panose="02020603050405020304" pitchFamily="18" charset="0"/>
              </a:rPr>
              <a:t>), суффиксами ­</a:t>
            </a:r>
            <a:r>
              <a:rPr lang="ru-RU" altLang="de-CZ" sz="2800" i="1">
                <a:latin typeface="Times New Roman" panose="02020603050405020304" pitchFamily="18" charset="0"/>
              </a:rPr>
              <a:t>енек</a:t>
            </a:r>
            <a:r>
              <a:rPr lang="ru-RU" altLang="de-CZ" sz="2800">
                <a:latin typeface="Times New Roman" panose="02020603050405020304" pitchFamily="18" charset="0"/>
              </a:rPr>
              <a:t>/­</a:t>
            </a:r>
            <a:r>
              <a:rPr lang="ru-RU" altLang="de-CZ" sz="2800" i="1">
                <a:latin typeface="Times New Roman" panose="02020603050405020304" pitchFamily="18" charset="0"/>
              </a:rPr>
              <a:t>онек</a:t>
            </a:r>
            <a:r>
              <a:rPr lang="ru-RU" altLang="de-CZ" sz="2800">
                <a:latin typeface="Times New Roman" panose="02020603050405020304" pitchFamily="18" charset="0"/>
              </a:rPr>
              <a:t> (в кратких формах: </a:t>
            </a:r>
            <a:r>
              <a:rPr lang="ru-RU" altLang="de-CZ" sz="2800" i="1">
                <a:latin typeface="Times New Roman" panose="02020603050405020304" pitchFamily="18" charset="0"/>
              </a:rPr>
              <a:t>долгонек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коротенек</a:t>
            </a:r>
            <a:r>
              <a:rPr lang="ru-RU" altLang="de-CZ" sz="2800">
                <a:latin typeface="Times New Roman" panose="02020603050405020304" pitchFamily="18" charset="0"/>
              </a:rPr>
              <a:t>), ­</a:t>
            </a:r>
            <a:r>
              <a:rPr lang="ru-RU" altLang="de-CZ" sz="2800" i="1">
                <a:latin typeface="Times New Roman" panose="02020603050405020304" pitchFamily="18" charset="0"/>
              </a:rPr>
              <a:t>ав</a:t>
            </a:r>
            <a:r>
              <a:rPr lang="ru-RU" altLang="de-CZ" sz="2800">
                <a:latin typeface="Times New Roman" panose="02020603050405020304" pitchFamily="18" charset="0"/>
              </a:rPr>
              <a:t>­/­</a:t>
            </a:r>
            <a:r>
              <a:rPr lang="ru-RU" altLang="de-CZ" sz="2800" i="1">
                <a:latin typeface="Times New Roman" panose="02020603050405020304" pitchFamily="18" charset="0"/>
              </a:rPr>
              <a:t>ощав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моложавый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худощавый</a:t>
            </a:r>
            <a:r>
              <a:rPr lang="ru-RU" altLang="de-CZ" sz="2800">
                <a:latin typeface="Times New Roman" panose="02020603050405020304" pitchFamily="18" charset="0"/>
              </a:rPr>
              <a:t>). в) Значение высокой (усилительное), высшей или чрезмерной степени проявления признака выражается суффиксами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F1EDF964-6A28-A779-3D89-E405F154B1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0483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 ­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­/­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сильнейший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крепчайший</a:t>
            </a:r>
            <a:r>
              <a:rPr lang="ru-RU" altLang="de-CZ" sz="2800">
                <a:latin typeface="Times New Roman" panose="02020603050405020304" pitchFamily="18" charset="0"/>
              </a:rPr>
              <a:t>), ­</a:t>
            </a:r>
            <a:r>
              <a:rPr lang="ru-RU" altLang="de-CZ" sz="2800" i="1">
                <a:latin typeface="Times New Roman" panose="02020603050405020304" pitchFamily="18" charset="0"/>
              </a:rPr>
              <a:t>ущ</a:t>
            </a:r>
            <a:r>
              <a:rPr lang="ru-RU" altLang="de-CZ" sz="2800">
                <a:latin typeface="Times New Roman" panose="02020603050405020304" pitchFamily="18" charset="0"/>
              </a:rPr>
              <a:t>­ и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­</a:t>
            </a:r>
            <a:r>
              <a:rPr lang="ru-RU" altLang="de-CZ" sz="2800" i="1">
                <a:latin typeface="Times New Roman" panose="02020603050405020304" pitchFamily="18" charset="0"/>
              </a:rPr>
              <a:t>енн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большущий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здоровенный</a:t>
            </a:r>
            <a:r>
              <a:rPr lang="ru-RU" altLang="de-CZ" sz="2800">
                <a:latin typeface="Times New Roman" panose="02020603050405020304" pitchFamily="18" charset="0"/>
              </a:rPr>
              <a:t>); префиксами </a:t>
            </a:r>
            <a:r>
              <a:rPr lang="ru-RU" altLang="de-CZ" sz="2800" i="1">
                <a:latin typeface="Times New Roman" panose="02020603050405020304" pitchFamily="18" charset="0"/>
              </a:rPr>
              <a:t>наи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наилучший</a:t>
            </a:r>
            <a:r>
              <a:rPr lang="ru-RU" altLang="de-CZ" sz="2800">
                <a:latin typeface="Times New Roman" panose="02020603050405020304" pitchFamily="18" charset="0"/>
              </a:rPr>
              <a:t>, окказ.: </a:t>
            </a:r>
            <a:r>
              <a:rPr lang="ru-RU" altLang="de-CZ" sz="2800" i="1">
                <a:latin typeface="Times New Roman" panose="02020603050405020304" pitchFamily="18" charset="0"/>
              </a:rPr>
              <a:t>наиотважный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пре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премилый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раз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развеселый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пере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чиненый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­</a:t>
            </a:r>
            <a:r>
              <a:rPr lang="ru-RU" altLang="de-CZ" sz="2800" i="1">
                <a:latin typeface="Times New Roman" panose="02020603050405020304" pitchFamily="18" charset="0"/>
              </a:rPr>
              <a:t>перечиненный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архи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архиглупый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сверх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сверхдальний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сверхпрочный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супер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суперсовременный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ультра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ультрамодный</a:t>
            </a:r>
            <a:r>
              <a:rPr lang="ru-RU" altLang="de-CZ" sz="2800">
                <a:latin typeface="Times New Roman" panose="02020603050405020304" pitchFamily="18" charset="0"/>
              </a:rPr>
              <a:t>); первыми компонентами сложений </a:t>
            </a:r>
            <a:r>
              <a:rPr lang="ru-RU" altLang="de-CZ" sz="2800" i="1">
                <a:latin typeface="Times New Roman" panose="02020603050405020304" pitchFamily="18" charset="0"/>
              </a:rPr>
              <a:t>много</a:t>
            </a:r>
            <a:r>
              <a:rPr lang="ru-RU" altLang="de-CZ" sz="2800">
                <a:latin typeface="Times New Roman" panose="02020603050405020304" pitchFamily="18" charset="0"/>
              </a:rPr>
              <a:t>­ и </a:t>
            </a:r>
            <a:r>
              <a:rPr lang="ru-RU" altLang="de-CZ" sz="2800" i="1">
                <a:latin typeface="Times New Roman" panose="02020603050405020304" pitchFamily="18" charset="0"/>
              </a:rPr>
              <a:t>все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многоопытный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всесильный</a:t>
            </a:r>
            <a:r>
              <a:rPr lang="ru-RU" altLang="de-CZ" sz="2800">
                <a:latin typeface="Times New Roman" panose="02020603050405020304" pitchFamily="18" charset="0"/>
              </a:rPr>
              <a:t>).»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Tento postup se synchronně nezdá od věci a pro nás má tu výhodu, že zdůrazňuje naprostý funkční a sémantický rozdíl zdánlivě totožných ruských tvarů typu </a:t>
            </a:r>
            <a:r>
              <a:rPr lang="ru-RU" altLang="de-CZ" sz="2800" i="1">
                <a:latin typeface="Times New Roman" panose="02020603050405020304" pitchFamily="18" charset="0"/>
              </a:rPr>
              <a:t>новейший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 českých tvarů typu </a:t>
            </a:r>
            <a:r>
              <a:rPr lang="cs-CZ" altLang="de-CZ" sz="2800" i="1">
                <a:latin typeface="Times New Roman" panose="02020603050405020304" pitchFamily="18" charset="0"/>
              </a:rPr>
              <a:t>novější</a:t>
            </a:r>
            <a:endParaRPr lang="de-DE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3C8E5867-8423-3312-0839-1409B08629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642350" cy="62642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Speciální postavení podtrhává i fakt, že tvary typu </a:t>
            </a:r>
            <a:r>
              <a:rPr lang="cs-CZ" altLang="de-CZ" sz="2800" i="1">
                <a:latin typeface="Times New Roman" panose="02020603050405020304" pitchFamily="18" charset="0"/>
              </a:rPr>
              <a:t>красивейший, новейший </a:t>
            </a:r>
            <a:r>
              <a:rPr lang="cs-CZ" altLang="de-CZ" sz="2800">
                <a:latin typeface="Times New Roman" panose="02020603050405020304" pitchFamily="18" charset="0"/>
              </a:rPr>
              <a:t>patří v ruštině k csl. dědictví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Za zvláštní adjektiva považuje RG (§680) i tvary </a:t>
            </a:r>
            <a:r>
              <a:rPr lang="ru-RU" altLang="de-CZ" sz="2800" i="1">
                <a:latin typeface="Times New Roman" panose="02020603050405020304" pitchFamily="18" charset="0"/>
              </a:rPr>
              <a:t>больший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меньший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старший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младший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лучший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горший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худший</a:t>
            </a:r>
            <a:r>
              <a:rPr lang="cs-CZ" altLang="de-CZ" sz="2800">
                <a:latin typeface="Times New Roman" panose="02020603050405020304" pitchFamily="18" charset="0"/>
              </a:rPr>
              <a:t>. Jejich počet je nízký a typ na rozdíl od předchozího není produktivní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Ďurovič oproti tomu má tvary typu </a:t>
            </a:r>
            <a:r>
              <a:rPr lang="ru-RU" altLang="de-CZ" sz="2800" i="1">
                <a:latin typeface="Times New Roman" panose="02020603050405020304" pitchFamily="18" charset="0"/>
              </a:rPr>
              <a:t>красивейший</a:t>
            </a:r>
            <a:r>
              <a:rPr lang="cs-CZ" altLang="de-CZ" sz="2800" i="1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 новейший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jako tzv. „prostý superlatív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, čili jedno-duché, neopisné tvary stupňování (sleduje Isačenka). Zdůrazňuje, že tvary jsou významově nepříznakové, mohou mít v odpovídajícím kontextu význam superlativu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Он талантливейший из всех учеников</a:t>
            </a:r>
            <a:r>
              <a:rPr lang="cs-CZ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, ale i elativu, tedy vysokého (nikoliv nejvyššího)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3851</Words>
  <Application>Microsoft Macintosh PowerPoint</Application>
  <PresentationFormat>Bildschirmpräsentation (4:3)</PresentationFormat>
  <Paragraphs>131</Paragraphs>
  <Slides>40</Slides>
  <Notes>27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3" baseType="lpstr">
      <vt:lpstr>Arial</vt:lpstr>
      <vt:lpstr>Times New Roman</vt:lpstr>
      <vt:lpstr>Office-Design</vt:lpstr>
      <vt:lpstr>Morfologie ruštiny</vt:lpstr>
      <vt:lpstr>Stupňování II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Sloveso 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2086</cp:revision>
  <cp:lastPrinted>1601-01-01T00:00:00Z</cp:lastPrinted>
  <dcterms:created xsi:type="dcterms:W3CDTF">2010-03-17T05:32:37Z</dcterms:created>
  <dcterms:modified xsi:type="dcterms:W3CDTF">2024-04-13T10:36:28Z</dcterms:modified>
</cp:coreProperties>
</file>