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Helvetica Neue Medium"/>
        <a:ea typeface="Helvetica Neue Medium"/>
        <a:cs typeface="Helvetica Neue Medium"/>
        <a:sym typeface="Helvetica Neue Medium"/>
      </a:defRPr>
    </a:lvl1pPr>
    <a:lvl2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Helvetica Neue Medium"/>
        <a:ea typeface="Helvetica Neue Medium"/>
        <a:cs typeface="Helvetica Neue Medium"/>
        <a:sym typeface="Helvetica Neue Medium"/>
      </a:defRPr>
    </a:lvl2pPr>
    <a:lvl3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Helvetica Neue Medium"/>
        <a:ea typeface="Helvetica Neue Medium"/>
        <a:cs typeface="Helvetica Neue Medium"/>
        <a:sym typeface="Helvetica Neue Medium"/>
      </a:defRPr>
    </a:lvl3pPr>
    <a:lvl4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Helvetica Neue Medium"/>
        <a:ea typeface="Helvetica Neue Medium"/>
        <a:cs typeface="Helvetica Neue Medium"/>
        <a:sym typeface="Helvetica Neue Medium"/>
      </a:defRPr>
    </a:lvl4pPr>
    <a:lvl5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Helvetica Neue Medium"/>
        <a:ea typeface="Helvetica Neue Medium"/>
        <a:cs typeface="Helvetica Neue Medium"/>
        <a:sym typeface="Helvetica Neue Medium"/>
      </a:defRPr>
    </a:lvl5pPr>
    <a:lvl6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Helvetica Neue Medium"/>
        <a:ea typeface="Helvetica Neue Medium"/>
        <a:cs typeface="Helvetica Neue Medium"/>
        <a:sym typeface="Helvetica Neue Medium"/>
      </a:defRPr>
    </a:lvl6pPr>
    <a:lvl7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Helvetica Neue Medium"/>
        <a:ea typeface="Helvetica Neue Medium"/>
        <a:cs typeface="Helvetica Neue Medium"/>
        <a:sym typeface="Helvetica Neue Medium"/>
      </a:defRPr>
    </a:lvl7pPr>
    <a:lvl8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Helvetica Neue Medium"/>
        <a:ea typeface="Helvetica Neue Medium"/>
        <a:cs typeface="Helvetica Neue Medium"/>
        <a:sym typeface="Helvetica Neue Medium"/>
      </a:defRPr>
    </a:lvl8pPr>
    <a:lvl9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Helvetica Neue Medium"/>
        <a:ea typeface="Helvetica Neue Medium"/>
        <a:cs typeface="Helvetica Neue Medium"/>
        <a:sym typeface="Helvetica Neue Medium"/>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Medium"/>
          <a:ea typeface="Helvetica Neue Medium"/>
          <a:cs typeface="Helvetica Neue Medium"/>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FFF"/>
          </a:solidFill>
        </a:fill>
      </a:tcStyle>
    </a:wholeTbl>
    <a:band2H>
      <a:tcTxStyle b="def" i="def"/>
      <a:tcStyle>
        <a:tcBdr/>
        <a:fill>
          <a:solidFill>
            <a:srgbClr val="E6F0F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Helvetica Neue Medium"/>
          <a:ea typeface="Helvetica Neue Medium"/>
          <a:cs typeface="Helvetica Neue Medium"/>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F0CC"/>
          </a:solidFill>
        </a:fill>
      </a:tcStyle>
    </a:wholeTbl>
    <a:band2H>
      <a:tcTxStyle b="def" i="def"/>
      <a:tcStyle>
        <a:tcBdr/>
        <a:fill>
          <a:solidFill>
            <a:srgbClr val="EAF8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Helvetica Neue Medium"/>
          <a:ea typeface="Helvetica Neue Medium"/>
          <a:cs typeface="Helvetica Neue Medium"/>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9D1E1"/>
          </a:solidFill>
        </a:fill>
      </a:tcStyle>
    </a:wholeTbl>
    <a:band2H>
      <a:tcTxStyle b="def" i="def"/>
      <a:tcStyle>
        <a:tcBdr/>
        <a:fill>
          <a:solidFill>
            <a:srgbClr val="FCE9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Helvetica Neue Medium"/>
          <a:ea typeface="Helvetica Neue Medium"/>
          <a:cs typeface="Helvetica Neue Medium"/>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Helvetica Neue Medium"/>
          <a:ea typeface="Helvetica Neue Medium"/>
          <a:cs typeface="Helvetica Neue Medium"/>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Helvetica Neue Medium"/>
          <a:ea typeface="Helvetica Neue Medium"/>
          <a:cs typeface="Helvetica Neue Medium"/>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1270000" y="1638300"/>
            <a:ext cx="10464800" cy="3302000"/>
          </a:xfrm>
          <a:prstGeom prst="rect">
            <a:avLst/>
          </a:prstGeom>
        </p:spPr>
        <p:txBody>
          <a:bodyPr anchor="b"/>
          <a:lstStyle/>
          <a:p>
            <a:pPr/>
            <a:r>
              <a:t>Title Text</a:t>
            </a:r>
          </a:p>
        </p:txBody>
      </p:sp>
      <p:sp>
        <p:nvSpPr>
          <p:cNvPr id="12" name="Body Level One…"/>
          <p:cNvSpPr txBox="1"/>
          <p:nvPr>
            <p:ph type="body" sz="quarter" idx="1"/>
          </p:nvPr>
        </p:nvSpPr>
        <p:spPr>
          <a:xfrm>
            <a:off x="1270000" y="50419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93" name="Body Level One…"/>
          <p:cNvSpPr txBox="1"/>
          <p:nvPr>
            <p:ph type="body" sz="quarter" idx="1"/>
          </p:nvPr>
        </p:nvSpPr>
        <p:spPr>
          <a:xfrm>
            <a:off x="1270000" y="6362700"/>
            <a:ext cx="10464800" cy="461366"/>
          </a:xfrm>
          <a:prstGeom prst="rect">
            <a:avLst/>
          </a:prstGeom>
        </p:spPr>
        <p:txBody>
          <a:bodyPr anchor="t"/>
          <a:lstStyle>
            <a:lvl1pPr marL="0" indent="0" algn="ctr">
              <a:spcBef>
                <a:spcPts val="0"/>
              </a:spcBef>
              <a:buSzTx/>
              <a:buNone/>
              <a:defRPr i="1" sz="2400"/>
            </a:lvl1pPr>
            <a:lvl2pPr marL="777875" indent="-333375" algn="ctr">
              <a:spcBef>
                <a:spcPts val="0"/>
              </a:spcBef>
              <a:defRPr i="1" sz="2400"/>
            </a:lvl2pPr>
            <a:lvl3pPr marL="1222375" indent="-333375" algn="ctr">
              <a:spcBef>
                <a:spcPts val="0"/>
              </a:spcBef>
              <a:defRPr i="1" sz="2400"/>
            </a:lvl3pPr>
            <a:lvl4pPr marL="1666875" indent="-333375" algn="ctr">
              <a:spcBef>
                <a:spcPts val="0"/>
              </a:spcBef>
              <a:defRPr i="1" sz="2400"/>
            </a:lvl4pPr>
            <a:lvl5pPr marL="2111375" indent="-333375" algn="ctr">
              <a:spcBef>
                <a:spcPts val="0"/>
              </a:spcBef>
              <a:defRPr i="1" sz="2400"/>
            </a:lvl5pPr>
          </a:lstStyle>
          <a:p>
            <a:pPr/>
            <a:r>
              <a:t>Body Level One</a:t>
            </a:r>
          </a:p>
          <a:p>
            <a:pPr lvl="1"/>
            <a:r>
              <a:t>Body Level Two</a:t>
            </a:r>
          </a:p>
          <a:p>
            <a:pPr lvl="2"/>
            <a:r>
              <a:t>Body Level Three</a:t>
            </a:r>
          </a:p>
          <a:p>
            <a:pPr lvl="3"/>
            <a:r>
              <a:t>Body Level Four</a:t>
            </a:r>
          </a:p>
          <a:p>
            <a:pPr lvl="4"/>
            <a:r>
              <a:t>Body Level Five</a:t>
            </a:r>
          </a:p>
        </p:txBody>
      </p:sp>
      <p:sp>
        <p:nvSpPr>
          <p:cNvPr id="94" name="“Type a quote here.”"/>
          <p:cNvSpPr txBox="1"/>
          <p:nvPr>
            <p:ph type="body" sz="quarter" idx="13"/>
          </p:nvPr>
        </p:nvSpPr>
        <p:spPr>
          <a:xfrm>
            <a:off x="1270000" y="4267112"/>
            <a:ext cx="10464800" cy="609777"/>
          </a:xfrm>
          <a:prstGeom prst="rect">
            <a:avLst/>
          </a:prstGeom>
        </p:spPr>
        <p:txBody>
          <a:bodyPr/>
          <a:lstStyle/>
          <a:p>
            <a:pPr marL="0" indent="0" algn="ctr">
              <a:spcBef>
                <a:spcPts val="0"/>
              </a:spcBef>
              <a:buSzTx/>
              <a:buNone/>
              <a:defRPr sz="3400">
                <a:latin typeface="Helvetica Neue Medium"/>
                <a:ea typeface="Helvetica Neue Medium"/>
                <a:cs typeface="Helvetica Neue Medium"/>
                <a:sym typeface="Helvetica Neue Medium"/>
              </a:defRPr>
            </a:pP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13"/>
          </p:nvPr>
        </p:nvSpPr>
        <p:spPr>
          <a:xfrm>
            <a:off x="-949853" y="0"/>
            <a:ext cx="14904506" cy="9944100"/>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13"/>
          </p:nvPr>
        </p:nvSpPr>
        <p:spPr>
          <a:xfrm>
            <a:off x="1622088" y="289098"/>
            <a:ext cx="9753604" cy="6505790"/>
          </a:xfrm>
          <a:prstGeom prst="rect">
            <a:avLst/>
          </a:prstGeom>
        </p:spPr>
        <p:txBody>
          <a:bodyPr lIns="91439" tIns="45719" rIns="91439" bIns="45719" anchor="t">
            <a:noAutofit/>
          </a:bodyPr>
          <a:lstStyle/>
          <a:p>
            <a:pPr/>
          </a:p>
        </p:txBody>
      </p:sp>
      <p:sp>
        <p:nvSpPr>
          <p:cNvPr id="21" name="Title Text"/>
          <p:cNvSpPr txBox="1"/>
          <p:nvPr>
            <p:ph type="title"/>
          </p:nvPr>
        </p:nvSpPr>
        <p:spPr>
          <a:xfrm>
            <a:off x="1270000" y="6718300"/>
            <a:ext cx="10464800" cy="1422400"/>
          </a:xfrm>
          <a:prstGeom prst="rect">
            <a:avLst/>
          </a:prstGeom>
        </p:spPr>
        <p:txBody>
          <a:bodyPr anchor="b"/>
          <a:lstStyle/>
          <a:p>
            <a:pPr/>
            <a:r>
              <a:t>Title Text</a:t>
            </a:r>
          </a:p>
        </p:txBody>
      </p:sp>
      <p:sp>
        <p:nvSpPr>
          <p:cNvPr id="22" name="Body Level One…"/>
          <p:cNvSpPr txBox="1"/>
          <p:nvPr>
            <p:ph type="body" sz="quarter" idx="1"/>
          </p:nvPr>
        </p:nvSpPr>
        <p:spPr>
          <a:xfrm>
            <a:off x="1270000" y="81534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Centre">
    <p:spTree>
      <p:nvGrpSpPr>
        <p:cNvPr id="1" name=""/>
        <p:cNvGrpSpPr/>
        <p:nvPr/>
      </p:nvGrpSpPr>
      <p:grpSpPr>
        <a:xfrm>
          <a:off x="0" y="0"/>
          <a:ext cx="0" cy="0"/>
          <a:chOff x="0" y="0"/>
          <a:chExt cx="0" cy="0"/>
        </a:xfrm>
      </p:grpSpPr>
      <p:sp>
        <p:nvSpPr>
          <p:cNvPr id="30" name="Title Text"/>
          <p:cNvSpPr txBox="1"/>
          <p:nvPr>
            <p:ph type="title"/>
          </p:nvPr>
        </p:nvSpPr>
        <p:spPr>
          <a:xfrm>
            <a:off x="1270000" y="3225800"/>
            <a:ext cx="10464800" cy="3302000"/>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
    <p:spTree>
      <p:nvGrpSpPr>
        <p:cNvPr id="1" name=""/>
        <p:cNvGrpSpPr/>
        <p:nvPr/>
      </p:nvGrpSpPr>
      <p:grpSpPr>
        <a:xfrm>
          <a:off x="0" y="0"/>
          <a:ext cx="0" cy="0"/>
          <a:chOff x="0" y="0"/>
          <a:chExt cx="0" cy="0"/>
        </a:xfrm>
      </p:grpSpPr>
      <p:sp>
        <p:nvSpPr>
          <p:cNvPr id="38" name="Image"/>
          <p:cNvSpPr/>
          <p:nvPr>
            <p:ph type="pic" idx="13"/>
          </p:nvPr>
        </p:nvSpPr>
        <p:spPr>
          <a:xfrm>
            <a:off x="2263775" y="613832"/>
            <a:ext cx="12401550" cy="8267702"/>
          </a:xfrm>
          <a:prstGeom prst="rect">
            <a:avLst/>
          </a:prstGeom>
        </p:spPr>
        <p:txBody>
          <a:bodyPr lIns="91439" tIns="45719" rIns="91439" bIns="45719" anchor="t">
            <a:noAutofit/>
          </a:bodyPr>
          <a:lstStyle/>
          <a:p>
            <a:pPr/>
          </a:p>
        </p:txBody>
      </p:sp>
      <p:sp>
        <p:nvSpPr>
          <p:cNvPr id="39" name="Title Text"/>
          <p:cNvSpPr txBox="1"/>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Body Level One…"/>
          <p:cNvSpPr txBox="1"/>
          <p:nvPr>
            <p:ph type="body" sz="quarter" idx="1"/>
          </p:nvPr>
        </p:nvSpPr>
        <p:spPr>
          <a:xfrm>
            <a:off x="952500" y="4724400"/>
            <a:ext cx="5334000" cy="41148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idx="13"/>
          </p:nvPr>
        </p:nvSpPr>
        <p:spPr>
          <a:xfrm>
            <a:off x="4086225" y="2586565"/>
            <a:ext cx="9429750" cy="6286503"/>
          </a:xfrm>
          <a:prstGeom prst="rect">
            <a:avLst/>
          </a:prstGeom>
        </p:spPr>
        <p:txBody>
          <a:bodyPr lIns="91439" tIns="45719" rIns="91439" bIns="45719" anchor="t">
            <a:noAutofit/>
          </a:bodyPr>
          <a:lstStyle/>
          <a:p>
            <a:pPr/>
          </a:p>
        </p:txBody>
      </p:sp>
      <p:sp>
        <p:nvSpPr>
          <p:cNvPr id="66" name="Title Text"/>
          <p:cNvSpPr txBox="1"/>
          <p:nvPr>
            <p:ph type="title"/>
          </p:nvPr>
        </p:nvSpPr>
        <p:spPr>
          <a:prstGeom prst="rect">
            <a:avLst/>
          </a:prstGeom>
        </p:spPr>
        <p:txBody>
          <a:bodyPr/>
          <a:lstStyle/>
          <a:p>
            <a:pPr/>
            <a:r>
              <a:t>Title Text</a:t>
            </a:r>
          </a:p>
        </p:txBody>
      </p:sp>
      <p:sp>
        <p:nvSpPr>
          <p:cNvPr id="67" name="Body Level One…"/>
          <p:cNvSpPr txBox="1"/>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xfrm>
            <a:off x="6328884" y="9296400"/>
            <a:ext cx="340259" cy="342900"/>
          </a:xfrm>
          <a:prstGeom prst="rect">
            <a:avLst/>
          </a:prstGeom>
        </p:spPr>
        <p:txBody>
          <a:bodyPr/>
          <a:lstStyle>
            <a:lvl1pPr>
              <a:defRPr>
                <a:latin typeface="Helvetica Light"/>
                <a:ea typeface="Helvetica Light"/>
                <a:cs typeface="Helvetica Light"/>
                <a:sym typeface="Helvetica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952500" y="1270000"/>
            <a:ext cx="11099800" cy="72136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83" name="Image"/>
          <p:cNvSpPr/>
          <p:nvPr>
            <p:ph type="pic" sz="quarter" idx="13"/>
          </p:nvPr>
        </p:nvSpPr>
        <p:spPr>
          <a:xfrm>
            <a:off x="6680200" y="5029200"/>
            <a:ext cx="6054748" cy="4038600"/>
          </a:xfrm>
          <a:prstGeom prst="rect">
            <a:avLst/>
          </a:prstGeom>
        </p:spPr>
        <p:txBody>
          <a:bodyPr lIns="91439" tIns="45719" rIns="91439" bIns="45719" anchor="t">
            <a:noAutofit/>
          </a:bodyPr>
          <a:lstStyle/>
          <a:p>
            <a:pPr/>
          </a:p>
        </p:txBody>
      </p:sp>
      <p:sp>
        <p:nvSpPr>
          <p:cNvPr id="84" name="Image"/>
          <p:cNvSpPr/>
          <p:nvPr>
            <p:ph type="pic" sz="quarter" idx="14"/>
          </p:nvPr>
        </p:nvSpPr>
        <p:spPr>
          <a:xfrm>
            <a:off x="6502400" y="889000"/>
            <a:ext cx="5867400" cy="3911602"/>
          </a:xfrm>
          <a:prstGeom prst="rect">
            <a:avLst/>
          </a:prstGeom>
        </p:spPr>
        <p:txBody>
          <a:bodyPr lIns="91439" tIns="45719" rIns="91439" bIns="45719" anchor="t">
            <a:noAutofit/>
          </a:bodyPr>
          <a:lstStyle/>
          <a:p>
            <a:pPr/>
          </a:p>
        </p:txBody>
      </p:sp>
      <p:sp>
        <p:nvSpPr>
          <p:cNvPr id="85" name="Image"/>
          <p:cNvSpPr/>
          <p:nvPr>
            <p:ph type="pic" idx="15"/>
          </p:nvPr>
        </p:nvSpPr>
        <p:spPr>
          <a:xfrm>
            <a:off x="-2374900" y="889000"/>
            <a:ext cx="11982450" cy="7988300"/>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sz="1600">
                <a:latin typeface="Helvetica Neue Light"/>
                <a:ea typeface="Helvetica Neue Light"/>
                <a:cs typeface="Helvetica Neue Light"/>
                <a:sym typeface="Helvetica Neue Ligh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Helvetica Neue Medium"/>
          <a:ea typeface="Helvetica Neue Medium"/>
          <a:cs typeface="Helvetica Neue Medium"/>
          <a:sym typeface="Helvetica Neue Medium"/>
        </a:defRPr>
      </a:lvl1pPr>
      <a:lvl2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Helvetica Neue Medium"/>
          <a:ea typeface="Helvetica Neue Medium"/>
          <a:cs typeface="Helvetica Neue Medium"/>
          <a:sym typeface="Helvetica Neue Medium"/>
        </a:defRPr>
      </a:lvl2pPr>
      <a:lvl3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Helvetica Neue Medium"/>
          <a:ea typeface="Helvetica Neue Medium"/>
          <a:cs typeface="Helvetica Neue Medium"/>
          <a:sym typeface="Helvetica Neue Medium"/>
        </a:defRPr>
      </a:lvl3pPr>
      <a:lvl4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Helvetica Neue Medium"/>
          <a:ea typeface="Helvetica Neue Medium"/>
          <a:cs typeface="Helvetica Neue Medium"/>
          <a:sym typeface="Helvetica Neue Medium"/>
        </a:defRPr>
      </a:lvl4pPr>
      <a:lvl5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Helvetica Neue Medium"/>
          <a:ea typeface="Helvetica Neue Medium"/>
          <a:cs typeface="Helvetica Neue Medium"/>
          <a:sym typeface="Helvetica Neue Medium"/>
        </a:defRPr>
      </a:lvl5pPr>
      <a:lvl6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Helvetica Neue Medium"/>
          <a:ea typeface="Helvetica Neue Medium"/>
          <a:cs typeface="Helvetica Neue Medium"/>
          <a:sym typeface="Helvetica Neue Medium"/>
        </a:defRPr>
      </a:lvl6pPr>
      <a:lvl7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Helvetica Neue Medium"/>
          <a:ea typeface="Helvetica Neue Medium"/>
          <a:cs typeface="Helvetica Neue Medium"/>
          <a:sym typeface="Helvetica Neue Medium"/>
        </a:defRPr>
      </a:lvl7pPr>
      <a:lvl8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Helvetica Neue Medium"/>
          <a:ea typeface="Helvetica Neue Medium"/>
          <a:cs typeface="Helvetica Neue Medium"/>
          <a:sym typeface="Helvetica Neue Medium"/>
        </a:defRPr>
      </a:lvl8pPr>
      <a:lvl9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Helvetica Neue Medium"/>
          <a:ea typeface="Helvetica Neue Medium"/>
          <a:cs typeface="Helvetica Neue Medium"/>
          <a:sym typeface="Helvetica Neue Medium"/>
        </a:defRPr>
      </a:lvl9pPr>
    </p:titleStyle>
    <p:bodyStyle>
      <a:lvl1pPr marL="444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Helvetica Neue"/>
        </a:defRPr>
      </a:lvl1pPr>
      <a:lvl2pPr marL="889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Helvetica Neue"/>
        </a:defRPr>
      </a:lvl2pPr>
      <a:lvl3pPr marL="1333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Helvetica Neue"/>
        </a:defRPr>
      </a:lvl3pPr>
      <a:lvl4pPr marL="1778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Helvetica Neue"/>
        </a:defRPr>
      </a:lvl4pPr>
      <a:lvl5pPr marL="2222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Helvetica Neue"/>
        </a:defRPr>
      </a:lvl5pPr>
      <a:lvl6pPr marL="2667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Helvetica Neue"/>
        </a:defRPr>
      </a:lvl6pPr>
      <a:lvl7pPr marL="3111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Helvetica Neue"/>
        </a:defRPr>
      </a:lvl7pPr>
      <a:lvl8pPr marL="3556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Helvetica Neue"/>
        </a:defRPr>
      </a:lvl8pPr>
      <a:lvl9pPr marL="4000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1pPr>
      <a:lvl2pPr marL="0" marR="0" indent="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2pPr>
      <a:lvl3pPr marL="0" marR="0" indent="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3pPr>
      <a:lvl4pPr marL="0" marR="0" indent="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4pPr>
      <a:lvl5pPr marL="0" marR="0" indent="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5pPr>
      <a:lvl6pPr marL="0" marR="0" indent="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6pPr>
      <a:lvl7pPr marL="0" marR="0" indent="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7pPr>
      <a:lvl8pPr marL="0" marR="0" indent="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8pPr>
      <a:lvl9pPr marL="0" marR="0" indent="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Stilistiek van het Nederlands"/>
          <p:cNvSpPr txBox="1"/>
          <p:nvPr>
            <p:ph type="ctrTitle"/>
          </p:nvPr>
        </p:nvSpPr>
        <p:spPr>
          <a:prstGeom prst="rect">
            <a:avLst/>
          </a:prstGeom>
        </p:spPr>
        <p:txBody>
          <a:bodyPr/>
          <a:lstStyle/>
          <a:p>
            <a:pPr/>
            <a:r>
              <a:t>Stilistiek van het Nederlands</a:t>
            </a:r>
          </a:p>
        </p:txBody>
      </p:sp>
      <p:sp>
        <p:nvSpPr>
          <p:cNvPr id="120" name="WS 2019. Week 9, 26 November 2019. ‘De eindredactie. Een tekst persklaarmaken. Een tekst corrigeren.’"/>
          <p:cNvSpPr txBox="1"/>
          <p:nvPr>
            <p:ph type="subTitle" sz="quarter" idx="1"/>
          </p:nvPr>
        </p:nvSpPr>
        <p:spPr>
          <a:prstGeom prst="rect">
            <a:avLst/>
          </a:prstGeom>
        </p:spPr>
        <p:txBody>
          <a:bodyPr/>
          <a:lstStyle>
            <a:lvl1pPr defTabSz="437098">
              <a:defRPr sz="2752"/>
            </a:lvl1pPr>
          </a:lstStyle>
          <a:p>
            <a:pPr/>
            <a:r>
              <a:t>WS 2019. Week 10, 3 december 2019. ‘Het tijdschrift presenteren. De presentatie voorbereiden. Een toespraak schrijven.’</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6" name="Handboek Tijdschrift: de tijdschriftredactie"/>
          <p:cNvSpPr txBox="1"/>
          <p:nvPr>
            <p:ph type="title"/>
          </p:nvPr>
        </p:nvSpPr>
        <p:spPr>
          <a:prstGeom prst="rect">
            <a:avLst/>
          </a:prstGeom>
        </p:spPr>
        <p:txBody>
          <a:bodyPr/>
          <a:lstStyle>
            <a:lvl1pPr defTabSz="484886">
              <a:defRPr sz="6600"/>
            </a:lvl1pPr>
          </a:lstStyle>
          <a:p>
            <a:pPr/>
            <a:r>
              <a:t>Praktische tips voor de speech</a:t>
            </a:r>
          </a:p>
        </p:txBody>
      </p:sp>
      <p:sp>
        <p:nvSpPr>
          <p:cNvPr id="147" name="Doel en doelgroep…"/>
          <p:cNvSpPr txBox="1"/>
          <p:nvPr>
            <p:ph type="body" idx="1"/>
          </p:nvPr>
        </p:nvSpPr>
        <p:spPr>
          <a:prstGeom prst="rect">
            <a:avLst/>
          </a:prstGeom>
        </p:spPr>
        <p:txBody>
          <a:bodyPr/>
          <a:lstStyle/>
          <a:p>
            <a:pPr marL="342264" indent="-342264" defTabSz="449833">
              <a:spcBef>
                <a:spcPts val="3200"/>
              </a:spcBef>
              <a:defRPr sz="2464"/>
            </a:pPr>
            <a:r>
              <a:t>Duur: 130 woorden per minuut, ongeveer;</a:t>
            </a:r>
          </a:p>
          <a:p>
            <a:pPr marL="342264" indent="-342264" defTabSz="449833">
              <a:spcBef>
                <a:spcPts val="3200"/>
              </a:spcBef>
              <a:defRPr sz="2464"/>
            </a:pPr>
            <a:r>
              <a:t>Begin met een anekdote of een relevante mop;</a:t>
            </a:r>
          </a:p>
          <a:p>
            <a:pPr marL="342264" indent="-342264" defTabSz="449833">
              <a:spcBef>
                <a:spcPts val="3200"/>
              </a:spcBef>
              <a:defRPr sz="2464"/>
            </a:pPr>
            <a:r>
              <a:t>Kom daar aan het einde op terug en sluit af met een pakkende en ontroerende of opruiende zin;</a:t>
            </a:r>
          </a:p>
          <a:p>
            <a:pPr marL="342264" indent="-342264" defTabSz="449833">
              <a:spcBef>
                <a:spcPts val="3200"/>
              </a:spcBef>
              <a:defRPr sz="2464"/>
            </a:pPr>
            <a:r>
              <a:t>Onthoud dat mensen moeten luisteren: dit betekent dat alles korter en simpeler moet zijn.</a:t>
            </a:r>
          </a:p>
          <a:p>
            <a:pPr marL="342264" indent="-342264" defTabSz="449833">
              <a:spcBef>
                <a:spcPts val="3200"/>
              </a:spcBef>
              <a:defRPr sz="2464"/>
            </a:pPr>
            <a:r>
              <a:t>Verwerk dus niet te veel gedachten of betooglijnen in een speech.</a:t>
            </a:r>
          </a:p>
          <a:p>
            <a:pPr marL="342264" indent="-342264" defTabSz="449833">
              <a:spcBef>
                <a:spcPts val="3200"/>
              </a:spcBef>
              <a:defRPr sz="2464"/>
            </a:pPr>
            <a:r>
              <a:t>Onthoud dat alles wat je zegt niet alleen het verhaal moet vertellen (logos) maar ook je eigen betrouwbaarheid/sympathiekheid als spreker (ethos) moet bevestigen, en bij je toeschouwers bepaalde emoties (pathos) moet opwekken.</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9" name="Presentatie"/>
          <p:cNvSpPr txBox="1"/>
          <p:nvPr>
            <p:ph type="title"/>
          </p:nvPr>
        </p:nvSpPr>
        <p:spPr>
          <a:prstGeom prst="rect">
            <a:avLst/>
          </a:prstGeom>
        </p:spPr>
        <p:txBody>
          <a:bodyPr/>
          <a:lstStyle/>
          <a:p>
            <a:pPr/>
            <a:r>
              <a:t>Presentatie</a:t>
            </a:r>
          </a:p>
        </p:txBody>
      </p:sp>
      <p:sp>
        <p:nvSpPr>
          <p:cNvPr id="150" name="Wat zien jullie voor je bij de presentatie van 21?"/>
          <p:cNvSpPr txBox="1"/>
          <p:nvPr>
            <p:ph type="body" idx="1"/>
          </p:nvPr>
        </p:nvSpPr>
        <p:spPr>
          <a:prstGeom prst="rect">
            <a:avLst/>
          </a:prstGeom>
        </p:spPr>
        <p:txBody>
          <a:bodyPr/>
          <a:lstStyle/>
          <a:p>
            <a:pPr/>
            <a:r>
              <a:t>Wat zien jullie voor je bij de presentatie van </a:t>
            </a:r>
            <a:r>
              <a:rPr i="1"/>
              <a:t>21</a:t>
            </a:r>
            <a:r>
              <a:t>?</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2" name="Huiswerk"/>
          <p:cNvSpPr txBox="1"/>
          <p:nvPr>
            <p:ph type="title"/>
          </p:nvPr>
        </p:nvSpPr>
        <p:spPr>
          <a:prstGeom prst="rect">
            <a:avLst/>
          </a:prstGeom>
        </p:spPr>
        <p:txBody>
          <a:bodyPr/>
          <a:lstStyle/>
          <a:p>
            <a:pPr/>
            <a:r>
              <a:t>Huiswerk</a:t>
            </a:r>
          </a:p>
        </p:txBody>
      </p:sp>
      <p:sp>
        <p:nvSpPr>
          <p:cNvPr id="153" name="Maak de vertaling van een ander persklaar. Corrigeer vervolgens een andere vertaling."/>
          <p:cNvSpPr txBox="1"/>
          <p:nvPr>
            <p:ph type="body" idx="1"/>
          </p:nvPr>
        </p:nvSpPr>
        <p:spPr>
          <a:prstGeom prst="rect">
            <a:avLst/>
          </a:prstGeom>
        </p:spPr>
        <p:txBody>
          <a:bodyPr/>
          <a:lstStyle/>
          <a:p>
            <a:pPr/>
            <a:r>
              <a:t>Corrigeer de vertaling die je hebt persklaargemaakt. Zoek vijf teksten die eventueel in </a:t>
            </a:r>
            <a:r>
              <a:rPr i="1"/>
              <a:t>21 </a:t>
            </a:r>
            <a:r>
              <a:t>kunnen verschijnen. Schrijf een speech van 3 minuten waarin je een boek en de schrijver ervan aanprijst.</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5" name="Vergadering"/>
          <p:cNvSpPr txBox="1"/>
          <p:nvPr>
            <p:ph type="title"/>
          </p:nvPr>
        </p:nvSpPr>
        <p:spPr>
          <a:prstGeom prst="rect">
            <a:avLst/>
          </a:prstGeom>
        </p:spPr>
        <p:txBody>
          <a:bodyPr/>
          <a:lstStyle/>
          <a:p>
            <a:pPr/>
            <a:r>
              <a:t>Vergadering</a:t>
            </a:r>
          </a:p>
        </p:txBody>
      </p:sp>
      <p:sp>
        <p:nvSpPr>
          <p:cNvPr id="156" name="Opening…"/>
          <p:cNvSpPr txBox="1"/>
          <p:nvPr>
            <p:ph type="body" idx="1"/>
          </p:nvPr>
        </p:nvSpPr>
        <p:spPr>
          <a:prstGeom prst="rect">
            <a:avLst/>
          </a:prstGeom>
        </p:spPr>
        <p:txBody>
          <a:bodyPr/>
          <a:lstStyle/>
          <a:p>
            <a:pPr marL="266700" indent="-266700" defTabSz="245363">
              <a:spcBef>
                <a:spcPts val="1700"/>
              </a:spcBef>
              <a:buSzPct val="100000"/>
              <a:buAutoNum type="arabicPeriod" startAt="1"/>
              <a:defRPr sz="1300"/>
            </a:pPr>
            <a:r>
              <a:t>Opening</a:t>
            </a:r>
          </a:p>
          <a:p>
            <a:pPr marL="266700" indent="-266700" defTabSz="245363">
              <a:spcBef>
                <a:spcPts val="1700"/>
              </a:spcBef>
              <a:buSzPct val="100000"/>
              <a:buAutoNum type="arabicPeriod" startAt="1"/>
              <a:defRPr sz="1300"/>
            </a:pPr>
            <a:r>
              <a:t>Agenda</a:t>
            </a:r>
          </a:p>
          <a:p>
            <a:pPr marL="266700" indent="-266700" defTabSz="245363">
              <a:spcBef>
                <a:spcPts val="1700"/>
              </a:spcBef>
              <a:buSzPct val="100000"/>
              <a:buAutoNum type="arabicPeriod" startAt="1"/>
              <a:defRPr sz="1300"/>
            </a:pPr>
            <a:r>
              <a:t>Notulen</a:t>
            </a:r>
          </a:p>
          <a:p>
            <a:pPr marL="266700" indent="-266700" defTabSz="245363">
              <a:spcBef>
                <a:spcPts val="1700"/>
              </a:spcBef>
              <a:buSzPct val="100000"/>
              <a:buAutoNum type="arabicPeriod" startAt="1"/>
              <a:defRPr sz="1300"/>
            </a:pPr>
            <a:r>
              <a:t>Mededelingen</a:t>
            </a:r>
          </a:p>
          <a:p>
            <a:pPr marL="266700" indent="-266700" defTabSz="245363">
              <a:spcBef>
                <a:spcPts val="1700"/>
              </a:spcBef>
              <a:buSzPct val="100000"/>
              <a:buAutoNum type="arabicPeriod" startAt="1"/>
              <a:defRPr sz="1300"/>
            </a:pPr>
            <a:r>
              <a:t>Ingekomen en uitgegane stukken</a:t>
            </a:r>
          </a:p>
          <a:p>
            <a:pPr marL="266700" indent="-266700" defTabSz="245363">
              <a:spcBef>
                <a:spcPts val="1700"/>
              </a:spcBef>
              <a:buSzPct val="100000"/>
              <a:buAutoNum type="arabicPeriod" startAt="1"/>
              <a:defRPr sz="1300"/>
            </a:pPr>
            <a:r>
              <a:t>Secretaris</a:t>
            </a:r>
          </a:p>
          <a:p>
            <a:pPr marL="266700" indent="-266700" defTabSz="245363">
              <a:spcBef>
                <a:spcPts val="1700"/>
              </a:spcBef>
              <a:buSzPct val="100000"/>
              <a:buAutoNum type="arabicPeriod" startAt="1"/>
              <a:defRPr sz="1300"/>
            </a:pPr>
            <a:r>
              <a:t>PR</a:t>
            </a:r>
          </a:p>
          <a:p>
            <a:pPr marL="266700" indent="-266700" defTabSz="245363">
              <a:spcBef>
                <a:spcPts val="1700"/>
              </a:spcBef>
              <a:buSzPct val="100000"/>
              <a:buAutoNum type="arabicPeriod" startAt="1"/>
              <a:defRPr sz="1300"/>
            </a:pPr>
            <a:r>
              <a:t>Acquisitie</a:t>
            </a:r>
          </a:p>
          <a:p>
            <a:pPr marL="266700" indent="-266700" defTabSz="245363">
              <a:spcBef>
                <a:spcPts val="1700"/>
              </a:spcBef>
              <a:buSzPct val="100000"/>
              <a:buAutoNum type="arabicPeriod" startAt="1"/>
              <a:defRPr sz="1300"/>
            </a:pPr>
            <a:r>
              <a:t>Subsidie Taalunie</a:t>
            </a:r>
          </a:p>
          <a:p>
            <a:pPr marL="266700" indent="-266700" defTabSz="245363">
              <a:spcBef>
                <a:spcPts val="1700"/>
              </a:spcBef>
              <a:buSzPct val="100000"/>
              <a:buAutoNum type="arabicPeriod" startAt="1"/>
              <a:defRPr sz="1300"/>
            </a:pPr>
            <a:r>
              <a:t>Website</a:t>
            </a:r>
          </a:p>
          <a:p>
            <a:pPr marL="266700" indent="-266700" defTabSz="245363">
              <a:spcBef>
                <a:spcPts val="1700"/>
              </a:spcBef>
              <a:buSzPct val="100000"/>
              <a:buAutoNum type="arabicPeriod" startAt="1"/>
              <a:defRPr sz="1300"/>
            </a:pPr>
            <a:r>
              <a:t>Advertentie</a:t>
            </a:r>
          </a:p>
          <a:p>
            <a:pPr marL="266700" indent="-266700" defTabSz="245363">
              <a:spcBef>
                <a:spcPts val="1700"/>
              </a:spcBef>
              <a:buSzPct val="100000"/>
              <a:buAutoNum type="arabicPeriod" startAt="1"/>
              <a:defRPr sz="1300"/>
            </a:pPr>
            <a:r>
              <a:t>W.V.T.T.K.</a:t>
            </a:r>
          </a:p>
          <a:p>
            <a:pPr marL="266700" indent="-266700" defTabSz="245363">
              <a:spcBef>
                <a:spcPts val="1700"/>
              </a:spcBef>
              <a:buSzPct val="100000"/>
              <a:buAutoNum type="arabicPeriod" startAt="1"/>
              <a:defRPr sz="1300"/>
            </a:pPr>
            <a:r>
              <a:t>Rondvraag</a:t>
            </a:r>
          </a:p>
          <a:p>
            <a:pPr marL="266700" indent="-266700" defTabSz="245363">
              <a:spcBef>
                <a:spcPts val="1700"/>
              </a:spcBef>
              <a:buSzPct val="100000"/>
              <a:buAutoNum type="arabicPeriod" startAt="1"/>
              <a:defRPr sz="1300"/>
            </a:pPr>
            <a:r>
              <a:t>Sluiting</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2" name="Vandaag"/>
          <p:cNvSpPr txBox="1"/>
          <p:nvPr>
            <p:ph type="title"/>
          </p:nvPr>
        </p:nvSpPr>
        <p:spPr>
          <a:prstGeom prst="rect">
            <a:avLst/>
          </a:prstGeom>
        </p:spPr>
        <p:txBody>
          <a:bodyPr/>
          <a:lstStyle/>
          <a:p>
            <a:pPr/>
            <a:r>
              <a:t>Vandaag</a:t>
            </a:r>
          </a:p>
        </p:txBody>
      </p:sp>
      <p:sp>
        <p:nvSpPr>
          <p:cNvPr id="123" name="Huishoudelijke mededelingen…"/>
          <p:cNvSpPr txBox="1"/>
          <p:nvPr>
            <p:ph type="body" idx="1"/>
          </p:nvPr>
        </p:nvSpPr>
        <p:spPr>
          <a:prstGeom prst="rect">
            <a:avLst/>
          </a:prstGeom>
        </p:spPr>
        <p:txBody>
          <a:bodyPr/>
          <a:lstStyle/>
          <a:p>
            <a:pPr marL="590550" indent="-590550" defTabSz="543305">
              <a:spcBef>
                <a:spcPts val="3900"/>
              </a:spcBef>
              <a:buSzPct val="100000"/>
              <a:buAutoNum type="arabicPeriod" startAt="1"/>
              <a:defRPr sz="2900"/>
            </a:pPr>
            <a:r>
              <a:t>Foto</a:t>
            </a:r>
          </a:p>
          <a:p>
            <a:pPr marL="590550" indent="-590550" defTabSz="543305">
              <a:spcBef>
                <a:spcPts val="3900"/>
              </a:spcBef>
              <a:buSzPct val="100000"/>
              <a:buAutoNum type="arabicPeriod" startAt="1"/>
              <a:defRPr sz="2900"/>
            </a:pPr>
            <a:r>
              <a:t>Huishoudeljke mededelingen</a:t>
            </a:r>
          </a:p>
          <a:p>
            <a:pPr marL="590550" indent="-590550" defTabSz="543305">
              <a:spcBef>
                <a:spcPts val="3900"/>
              </a:spcBef>
              <a:buSzPct val="100000"/>
              <a:buAutoNum type="arabicPeriod" startAt="1"/>
              <a:defRPr sz="2900"/>
            </a:pPr>
            <a:r>
              <a:t>Grafisch ontwerpen: Module 5</a:t>
            </a:r>
          </a:p>
          <a:p>
            <a:pPr marL="590550" indent="-590550" defTabSz="543305">
              <a:spcBef>
                <a:spcPts val="3900"/>
              </a:spcBef>
              <a:buSzPct val="100000"/>
              <a:buAutoNum type="arabicPeriod" startAt="1"/>
              <a:defRPr sz="2900"/>
            </a:pPr>
            <a:r>
              <a:t>Formuleren: Hoofdstuk 6</a:t>
            </a:r>
          </a:p>
          <a:p>
            <a:pPr marL="590550" indent="-590550" defTabSz="543305">
              <a:spcBef>
                <a:spcPts val="3900"/>
              </a:spcBef>
              <a:buSzPct val="100000"/>
              <a:buAutoNum type="arabicPeriod" startAt="1"/>
              <a:defRPr sz="2900"/>
            </a:pPr>
            <a:r>
              <a:t>Aristoteles’ Rhetorica en het schrijven van een toespraak</a:t>
            </a:r>
          </a:p>
          <a:p>
            <a:pPr marL="590550" indent="-590550" defTabSz="543305">
              <a:spcBef>
                <a:spcPts val="3900"/>
              </a:spcBef>
              <a:buSzPct val="100000"/>
              <a:buAutoNum type="arabicPeriod" startAt="1"/>
              <a:defRPr sz="2900"/>
            </a:pPr>
            <a:r>
              <a:t>Huiswerk</a:t>
            </a:r>
          </a:p>
          <a:p>
            <a:pPr marL="590550" indent="-590550" defTabSz="543305">
              <a:spcBef>
                <a:spcPts val="3900"/>
              </a:spcBef>
              <a:buSzPct val="100000"/>
              <a:buAutoNum type="arabicPeriod" startAt="1"/>
              <a:defRPr sz="2900"/>
            </a:pPr>
            <a:r>
              <a:t>Vergadering</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Huishoudelijke mededelingen"/>
          <p:cNvSpPr txBox="1"/>
          <p:nvPr>
            <p:ph type="title"/>
          </p:nvPr>
        </p:nvSpPr>
        <p:spPr>
          <a:prstGeom prst="rect">
            <a:avLst/>
          </a:prstGeom>
        </p:spPr>
        <p:txBody>
          <a:bodyPr/>
          <a:lstStyle>
            <a:lvl1pPr defTabSz="484886">
              <a:defRPr sz="6600"/>
            </a:lvl1pPr>
          </a:lstStyle>
          <a:p>
            <a:pPr/>
            <a:r>
              <a:t>Huishoudelijke mededelingen</a:t>
            </a:r>
          </a:p>
        </p:txBody>
      </p:sp>
      <p:sp>
        <p:nvSpPr>
          <p:cNvPr id="126" name="We hebben tot nu toe 15 aanmeldingen voor de taaluitwisseling.…"/>
          <p:cNvSpPr txBox="1"/>
          <p:nvPr>
            <p:ph type="body" idx="1"/>
          </p:nvPr>
        </p:nvSpPr>
        <p:spPr>
          <a:prstGeom prst="rect">
            <a:avLst/>
          </a:prstGeom>
        </p:spPr>
        <p:txBody>
          <a:bodyPr/>
          <a:lstStyle/>
          <a:p>
            <a:pPr/>
            <a:r>
              <a:t>Ik ga vandaag een plek regelen voor de taaluitwisseling.</a:t>
            </a:r>
          </a:p>
          <a:p>
            <a:pPr/>
            <a:r>
              <a:t>Weet iemand waar we met 15 personen terechtkunnen?</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8" name="Grafisch ontwerpen: Module 3 (typografische principes)"/>
          <p:cNvSpPr txBox="1"/>
          <p:nvPr>
            <p:ph type="title"/>
          </p:nvPr>
        </p:nvSpPr>
        <p:spPr>
          <a:prstGeom prst="rect">
            <a:avLst/>
          </a:prstGeom>
        </p:spPr>
        <p:txBody>
          <a:bodyPr/>
          <a:lstStyle>
            <a:lvl1pPr defTabSz="383235">
              <a:defRPr sz="5200"/>
            </a:lvl1pPr>
          </a:lstStyle>
          <a:p>
            <a:pPr/>
            <a:r>
              <a:t>Grafisch ontwerpen: Module 5 (gereedschappen en technologieën)</a:t>
            </a:r>
          </a:p>
        </p:txBody>
      </p:sp>
      <p:sp>
        <p:nvSpPr>
          <p:cNvPr id="129" name="Typografie en betekenis;…"/>
          <p:cNvSpPr txBox="1"/>
          <p:nvPr>
            <p:ph type="body" idx="1"/>
          </p:nvPr>
        </p:nvSpPr>
        <p:spPr>
          <a:prstGeom prst="rect">
            <a:avLst/>
          </a:prstGeom>
        </p:spPr>
        <p:txBody>
          <a:bodyPr/>
          <a:lstStyle/>
          <a:p>
            <a:pPr marL="508000" indent="-508000" defTabSz="467359">
              <a:spcBef>
                <a:spcPts val="3300"/>
              </a:spcBef>
              <a:buSzPct val="100000"/>
              <a:buAutoNum type="arabicPeriod" startAt="1"/>
              <a:defRPr sz="2500"/>
            </a:pPr>
            <a:r>
              <a:t>Fotografieprincipes en beeldbiliotheken;</a:t>
            </a:r>
          </a:p>
          <a:p>
            <a:pPr marL="508000" indent="-508000" defTabSz="467359">
              <a:spcBef>
                <a:spcPts val="3300"/>
              </a:spcBef>
              <a:buSzPct val="100000"/>
              <a:buAutoNum type="arabicPeriod" startAt="1"/>
              <a:defRPr sz="2500"/>
            </a:pPr>
            <a:r>
              <a:t>Opmaakprogramma’s;</a:t>
            </a:r>
          </a:p>
          <a:p>
            <a:pPr marL="508000" indent="-508000" defTabSz="467359">
              <a:spcBef>
                <a:spcPts val="3300"/>
              </a:spcBef>
              <a:buSzPct val="100000"/>
              <a:buAutoNum type="arabicPeriod" startAt="1"/>
              <a:defRPr sz="2500"/>
            </a:pPr>
            <a:r>
              <a:t>Photoshop;</a:t>
            </a:r>
          </a:p>
          <a:p>
            <a:pPr marL="508000" indent="-508000" defTabSz="467359">
              <a:spcBef>
                <a:spcPts val="3300"/>
              </a:spcBef>
              <a:buSzPct val="100000"/>
              <a:buAutoNum type="arabicPeriod" startAt="1"/>
              <a:defRPr sz="2500"/>
            </a:pPr>
            <a:r>
              <a:t>Illustrator;</a:t>
            </a:r>
          </a:p>
          <a:p>
            <a:pPr marL="508000" indent="-508000" defTabSz="467359">
              <a:spcBef>
                <a:spcPts val="3300"/>
              </a:spcBef>
              <a:buSzPct val="100000"/>
              <a:buAutoNum type="arabicPeriod" startAt="1"/>
              <a:defRPr sz="2500"/>
            </a:pPr>
            <a:r>
              <a:t>Adobe Animate &amp; After Effects.</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1" name="Formuleren, hoofdstuk 5: de naamwoordstijl"/>
          <p:cNvSpPr txBox="1"/>
          <p:nvPr>
            <p:ph type="title"/>
          </p:nvPr>
        </p:nvSpPr>
        <p:spPr>
          <a:prstGeom prst="rect">
            <a:avLst/>
          </a:prstGeom>
        </p:spPr>
        <p:txBody>
          <a:bodyPr/>
          <a:lstStyle>
            <a:lvl1pPr defTabSz="484886">
              <a:defRPr sz="6600"/>
            </a:lvl1pPr>
          </a:lstStyle>
          <a:p>
            <a:pPr/>
            <a:r>
              <a:t>Formuleren, hoofdstuk 6: Lexicale cohesie</a:t>
            </a:r>
          </a:p>
        </p:txBody>
      </p:sp>
      <p:sp>
        <p:nvSpPr>
          <p:cNvPr id="132" name="Inleiding;…"/>
          <p:cNvSpPr txBox="1"/>
          <p:nvPr>
            <p:ph type="body" idx="1"/>
          </p:nvPr>
        </p:nvSpPr>
        <p:spPr>
          <a:prstGeom prst="rect">
            <a:avLst/>
          </a:prstGeom>
        </p:spPr>
        <p:txBody>
          <a:bodyPr/>
          <a:lstStyle/>
          <a:p>
            <a:pPr marL="635000" indent="-635000">
              <a:buSzPct val="100000"/>
              <a:buAutoNum type="arabicPeriod" startAt="1"/>
            </a:pPr>
            <a:r>
              <a:t>Inleiding;</a:t>
            </a:r>
          </a:p>
          <a:p>
            <a:pPr marL="635000" indent="-635000">
              <a:buSzPct val="100000"/>
              <a:buAutoNum type="arabicPeriod" startAt="1"/>
            </a:pPr>
            <a:r>
              <a:t>Synoniemie;</a:t>
            </a:r>
          </a:p>
          <a:p>
            <a:pPr marL="635000" indent="-635000">
              <a:buSzPct val="100000"/>
              <a:buAutoNum type="arabicPeriod" startAt="1"/>
            </a:pPr>
            <a:r>
              <a:t>Verwijzing en identificatie.</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5.1. Inleiding"/>
          <p:cNvSpPr txBox="1"/>
          <p:nvPr>
            <p:ph type="title"/>
          </p:nvPr>
        </p:nvSpPr>
        <p:spPr>
          <a:prstGeom prst="rect">
            <a:avLst/>
          </a:prstGeom>
        </p:spPr>
        <p:txBody>
          <a:bodyPr/>
          <a:lstStyle/>
          <a:p>
            <a:pPr/>
            <a:r>
              <a:t>6.1. Inleiding</a:t>
            </a:r>
          </a:p>
        </p:txBody>
      </p:sp>
      <p:sp>
        <p:nvSpPr>
          <p:cNvPr id="135" name="De naamwoordstijl ontleent zijn naam aan het feit dat genominaliseerde werkwoorden er een grote rol in spelen;…"/>
          <p:cNvSpPr txBox="1"/>
          <p:nvPr>
            <p:ph type="body" idx="1"/>
          </p:nvPr>
        </p:nvSpPr>
        <p:spPr>
          <a:prstGeom prst="rect">
            <a:avLst/>
          </a:prstGeom>
        </p:spPr>
        <p:txBody>
          <a:bodyPr/>
          <a:lstStyle/>
          <a:p>
            <a:pPr marL="368934" indent="-368934" defTabSz="484886">
              <a:spcBef>
                <a:spcPts val="3400"/>
              </a:spcBef>
              <a:defRPr sz="2656"/>
            </a:pPr>
            <a:r>
              <a:t>Cohesie: we spreken van cohesie als de interpretatie van een element in de tekst bepaald wordt door de interpretatie van een eerder element;</a:t>
            </a:r>
          </a:p>
          <a:p>
            <a:pPr marL="368934" indent="-368934" defTabSz="484886">
              <a:spcBef>
                <a:spcPts val="3400"/>
              </a:spcBef>
              <a:defRPr sz="2656"/>
            </a:pPr>
            <a:r>
              <a:t>De lexicale middelen waarmee taalgebruikers hun teksten samenhangend kunnen maken zijn dus in een andere vorm gebaseerd op herhaald refereren aan een bepaald object, een bepaalde stand van zaken, een bepaald persoon, enzovoort;</a:t>
            </a:r>
          </a:p>
          <a:p>
            <a:pPr marL="368934" indent="-368934" defTabSz="484886">
              <a:spcBef>
                <a:spcPts val="3400"/>
              </a:spcBef>
              <a:defRPr sz="2656"/>
            </a:pPr>
            <a:r>
              <a:t>Onderscheiden manieren om op deze wijze samenhang aan te brengen: 1) verwijzing (persoonlijke voornaamwoorden, aanwijzende voornaamwoorden, bepaalde lidwoorden); 2) overeenkomst in woordbetekenis (synonymie, maar ook antonymie, hyponymie); 3) morfologische gelijkheid (-isme); 4) expliciete mededelingen over de tekstontwikkeling.</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7" name="5.2. Naamwoordstijl in zin en tekst"/>
          <p:cNvSpPr txBox="1"/>
          <p:nvPr>
            <p:ph type="title"/>
          </p:nvPr>
        </p:nvSpPr>
        <p:spPr>
          <a:prstGeom prst="rect">
            <a:avLst/>
          </a:prstGeom>
        </p:spPr>
        <p:txBody>
          <a:bodyPr/>
          <a:lstStyle>
            <a:lvl1pPr defTabSz="484886">
              <a:defRPr sz="6600"/>
            </a:lvl1pPr>
          </a:lstStyle>
          <a:p>
            <a:pPr/>
            <a:r>
              <a:t>6.2. Synonymie </a:t>
            </a:r>
          </a:p>
        </p:txBody>
      </p:sp>
      <p:sp>
        <p:nvSpPr>
          <p:cNvPr id="138" name="5.2.1. Referenten, predikaten en nominalisering…"/>
          <p:cNvSpPr txBox="1"/>
          <p:nvPr>
            <p:ph type="body" idx="1"/>
          </p:nvPr>
        </p:nvSpPr>
        <p:spPr>
          <a:prstGeom prst="rect">
            <a:avLst/>
          </a:prstGeom>
        </p:spPr>
        <p:txBody>
          <a:bodyPr/>
          <a:lstStyle/>
          <a:p>
            <a:pPr marL="311150" indent="-311150" defTabSz="408940">
              <a:spcBef>
                <a:spcPts val="2900"/>
              </a:spcBef>
              <a:defRPr sz="2200"/>
            </a:pPr>
            <a:r>
              <a:t>Problemen: gebrek aan overeenkomst in woordbetekenis of juist een overvloed aan overeenkomst in woordbetekenis (beide maken de referent onduidelijk; voorbeelden van Gullit en Koeman en van de Gereformeerde Kerk en de Gereformeerd Christelijke Kerk).</a:t>
            </a:r>
          </a:p>
          <a:p>
            <a:pPr marL="311150" indent="-311150" defTabSz="408940">
              <a:spcBef>
                <a:spcPts val="2900"/>
              </a:spcBef>
              <a:defRPr sz="2200"/>
            </a:pPr>
            <a:r>
              <a:t>Samenvatting: ‘Raakvlakken in de betekenissen van woorden stellen de schrijver in staat, van de tekst een cohesief weefsel te maken. De schrijver moet zich wel een goede beoordeling maken van de associaties die de lezer bij de woorden heeft. Mist de lezer de benodigde voorkennis, of kan de lezer zich eigenlijk geen goed beeld vormen van de tekstwerkelijkheid, dan dragen woordbetekenissen niet bij tot cohesie, maar blijven ze ongebonden, als losse bestanddelen in de tekstinterpretatie aanwezig.’</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0" name="5.3. Speciale gevallen van de naamwoordstijl"/>
          <p:cNvSpPr txBox="1"/>
          <p:nvPr>
            <p:ph type="title"/>
          </p:nvPr>
        </p:nvSpPr>
        <p:spPr>
          <a:prstGeom prst="rect">
            <a:avLst/>
          </a:prstGeom>
        </p:spPr>
        <p:txBody>
          <a:bodyPr/>
          <a:lstStyle>
            <a:lvl1pPr defTabSz="484886">
              <a:defRPr sz="6600"/>
            </a:lvl1pPr>
          </a:lstStyle>
          <a:p>
            <a:pPr/>
            <a:r>
              <a:t>6.3. Verwijzing en identificatie</a:t>
            </a:r>
          </a:p>
        </p:txBody>
      </p:sp>
      <p:sp>
        <p:nvSpPr>
          <p:cNvPr id="141" name="5.3.1. Combinatie met een lijdende zin;…"/>
          <p:cNvSpPr txBox="1"/>
          <p:nvPr>
            <p:ph type="body" idx="1"/>
          </p:nvPr>
        </p:nvSpPr>
        <p:spPr>
          <a:prstGeom prst="rect">
            <a:avLst/>
          </a:prstGeom>
        </p:spPr>
        <p:txBody>
          <a:bodyPr/>
          <a:lstStyle>
            <a:lvl1pPr marL="400050" indent="-400050" defTabSz="525779">
              <a:spcBef>
                <a:spcPts val="3700"/>
              </a:spcBef>
              <a:defRPr sz="2880"/>
            </a:lvl1pPr>
          </a:lstStyle>
          <a:p>
            <a:pPr/>
            <a:r>
              <a:t>Samenvatting: ‘Vatten we paragraaf 6.3 samen, dan stellen we vast dat cohesie verwijzing gebruikt maakt van een welgekozen verwijswoord, dat een aanwijsbaar, prominent aanwezig antecedent heeft. Is het antecedent niet aanwezig, dan dwingt de schrijver de lezer om voor de interpretatie een omweg te maken, een stap naar buiten de referentiële lijn. Zo’n discontinuïteit in de interpretatie schaadt de functionaliteit van de tekst. Het persoonlijk voornaamwoord als verwijswoord leent zich om het onderwerp van de tekst constant te houden: het heeft de neiging om te verwijzen naar het thema van de voorafgaande zinnen. Het aanwijzend voornaamwoord daarentegen verwijst eerder naar iets dat niet het thema was in de voorafgaande tekst, en is dus meer geschikt om van thema te wisselen.’</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3" name="5.4. Slot en samenvatting"/>
          <p:cNvSpPr txBox="1"/>
          <p:nvPr>
            <p:ph type="title"/>
          </p:nvPr>
        </p:nvSpPr>
        <p:spPr>
          <a:prstGeom prst="rect">
            <a:avLst/>
          </a:prstGeom>
        </p:spPr>
        <p:txBody>
          <a:bodyPr/>
          <a:lstStyle/>
          <a:p>
            <a:pPr defTabSz="537462">
              <a:defRPr sz="7300"/>
            </a:pPr>
            <a:r>
              <a:t>Aristoteles </a:t>
            </a:r>
            <a:r>
              <a:rPr i="1">
                <a:latin typeface="+mn-lt"/>
                <a:ea typeface="+mn-ea"/>
                <a:cs typeface="+mn-cs"/>
                <a:sym typeface="Helvetica Neue"/>
              </a:rPr>
              <a:t>Rhetorica</a:t>
            </a:r>
          </a:p>
        </p:txBody>
      </p:sp>
      <p:sp>
        <p:nvSpPr>
          <p:cNvPr id="144" name="‘De stilistische effecten van de naamwoordstijl hangen samen met het fundamentele verschil tussen de rollen van referenten en die van de predikaten in zinnen en teksten. De positieve kant van naamwoordstijl is dat je daarmee werkelijk elk soort begrip – ook een voor de gelegenheid gevormd abstract begrip, en ook een begrip waar geen apart zelfstandig naamwoord voor bestaat – tot een referent kunt maken waarover je iets mededeelt. De belangrijkste risico’s zijn dat de voorstelbaarheid van de informatie teveel gaat lijden onder de abstractie, en dat sommige stukken informatie die beter predicatief meegedeeld kunnen worden uitsluitend in de tekst terechtkomen als nominaliseringen en/of attributieve constructies.’"/>
          <p:cNvSpPr txBox="1"/>
          <p:nvPr>
            <p:ph type="body" idx="1"/>
          </p:nvPr>
        </p:nvSpPr>
        <p:spPr>
          <a:prstGeom prst="rect">
            <a:avLst/>
          </a:prstGeom>
        </p:spPr>
        <p:txBody>
          <a:bodyPr/>
          <a:lstStyle/>
          <a:p>
            <a:pPr marL="300789" indent="-300789" defTabSz="560830">
              <a:spcBef>
                <a:spcPts val="4000"/>
              </a:spcBef>
              <a:buSzPct val="100000"/>
              <a:defRPr sz="3000"/>
            </a:pPr>
            <a:r>
              <a:t>Drie boeken, waarvan vooral de eerste twee interessant zijn;</a:t>
            </a:r>
          </a:p>
          <a:p>
            <a:pPr marL="300789" indent="-300789" defTabSz="560830">
              <a:spcBef>
                <a:spcPts val="4000"/>
              </a:spcBef>
              <a:buSzPct val="100000"/>
              <a:defRPr sz="3000"/>
            </a:pPr>
            <a:r>
              <a:t>Boek 1: hoofdstuk 1: dialectiek en retoriek, enthymema (cf. syllogisme); hoofdstuk 2: pisteis: ethos, pathos, logos; hoofdstuk 3: deliberatieve, forensische en epideiktische retorica; hoofdstuk 9: epideiktische retorica en het eerbare (kalon).</a:t>
            </a:r>
          </a:p>
          <a:p>
            <a:pPr marL="300789" indent="-300789" defTabSz="560830">
              <a:spcBef>
                <a:spcPts val="4000"/>
              </a:spcBef>
              <a:buSzPct val="100000"/>
              <a:defRPr sz="3000"/>
            </a:pPr>
            <a:r>
              <a:t>Boek 2: hoofdstuk 1: ethos: phronesis, arete, eunoia. (wijsheid, deugd, welwillendheid). Hoofdstuk 18 e.v.: enthymeem, paradigma (vergelijkingen en verhaaltjes), maximes.</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A7A7A7"/>
      </a:dk2>
      <a:lt2>
        <a:srgbClr val="535353"/>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a:ea typeface="Helvetica"/>
        <a:cs typeface="Helvetica"/>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A7A7A7"/>
      </a:dk2>
      <a:lt2>
        <a:srgbClr val="535353"/>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a:ea typeface="Helvetica"/>
        <a:cs typeface="Helvetica"/>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