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q84FIccLf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ElabA5YIC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listy.cz/art/8268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estinaru.cz/do-skol-miri-babicka-palici-obrazk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8. března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frazeologie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věnovat se frazeologii u </a:t>
            </a:r>
            <a:r>
              <a:rPr lang="cs-CZ" dirty="0" err="1"/>
              <a:t>perifernějších</a:t>
            </a:r>
            <a:r>
              <a:rPr lang="cs-CZ" dirty="0"/>
              <a:t> případů</a:t>
            </a:r>
          </a:p>
          <a:p>
            <a:pPr marL="0" indent="0" algn="r">
              <a:buNone/>
            </a:pPr>
            <a:r>
              <a:rPr lang="cs-CZ" sz="2000" dirty="0"/>
              <a:t>(Marie Čechová, Vlastimil Styblík (1998))</a:t>
            </a:r>
          </a:p>
          <a:p>
            <a:pPr lvl="1"/>
            <a:r>
              <a:rPr lang="cs-CZ" i="1" dirty="0"/>
              <a:t>To je nabíledni.</a:t>
            </a:r>
          </a:p>
          <a:p>
            <a:pPr lvl="1"/>
            <a:r>
              <a:rPr lang="cs-CZ" i="1" dirty="0"/>
              <a:t>Točí se jako korouhvička.</a:t>
            </a:r>
          </a:p>
          <a:p>
            <a:pPr lvl="1"/>
            <a:r>
              <a:rPr lang="cs-CZ" i="1" dirty="0"/>
              <a:t>Šídlo v pytli neutajíš. </a:t>
            </a:r>
            <a:r>
              <a:rPr lang="cs-CZ" dirty="0"/>
              <a:t>(?!)</a:t>
            </a:r>
          </a:p>
          <a:p>
            <a:pPr lvl="1"/>
            <a:endParaRPr lang="cs-CZ" dirty="0"/>
          </a:p>
          <a:p>
            <a:r>
              <a:rPr lang="cs-CZ" dirty="0"/>
              <a:t>frazeologie obohacuje vyjadřovací funkci</a:t>
            </a:r>
          </a:p>
          <a:p>
            <a:r>
              <a:rPr lang="cs-CZ" dirty="0"/>
              <a:t>v literatuře: dokládá i sociální, dobové poměry</a:t>
            </a:r>
          </a:p>
          <a:p>
            <a:pPr lvl="1"/>
            <a:r>
              <a:rPr lang="cs-CZ" i="1" dirty="0"/>
              <a:t>Panská láska po zajících skáče.</a:t>
            </a:r>
          </a:p>
          <a:p>
            <a:pPr lvl="1"/>
            <a:endParaRPr lang="cs-CZ" i="1" dirty="0"/>
          </a:p>
          <a:p>
            <a:r>
              <a:rPr lang="cs-CZ" b="1" dirty="0" err="1"/>
              <a:t>mezijazykové</a:t>
            </a:r>
            <a:r>
              <a:rPr lang="cs-CZ" b="1" dirty="0"/>
              <a:t> srovnání!!</a:t>
            </a:r>
          </a:p>
        </p:txBody>
      </p:sp>
    </p:spTree>
    <p:extLst>
      <p:ext uri="{BB962C8B-B14F-4D97-AF65-F5344CB8AC3E}">
        <p14:creationId xmlns:p14="http://schemas.microsoft.com/office/powerpoint/2010/main" val="379200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Bachmannová, J. – </a:t>
            </a:r>
            <a:r>
              <a:rPr lang="cs-CZ" sz="2400" b="1" dirty="0" err="1"/>
              <a:t>Suksov</a:t>
            </a:r>
            <a:r>
              <a:rPr lang="cs-CZ" sz="2400" b="1" dirty="0"/>
              <a:t>, V. (2007): </a:t>
            </a:r>
            <a:r>
              <a:rPr lang="cs-CZ" sz="2400" b="1" i="1" dirty="0"/>
              <a:t>Jak se to řekne jinde</a:t>
            </a:r>
            <a:r>
              <a:rPr lang="cs-CZ" sz="2400" b="1" dirty="0"/>
              <a:t>. Praha: Knižní klub v edici Universum.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i="1" dirty="0"/>
              <a:t>dělat z komára velblouda</a:t>
            </a:r>
          </a:p>
          <a:p>
            <a:r>
              <a:rPr lang="cs-CZ" sz="2400" dirty="0"/>
              <a:t>A: </a:t>
            </a:r>
            <a:r>
              <a:rPr lang="cs-CZ" sz="2400" i="1" dirty="0"/>
              <a:t>to make a </a:t>
            </a:r>
            <a:r>
              <a:rPr lang="cs-CZ" sz="2400" i="1" dirty="0" err="1"/>
              <a:t>mountain</a:t>
            </a:r>
            <a:r>
              <a:rPr lang="cs-CZ" sz="2400" i="1" dirty="0"/>
              <a:t> </a:t>
            </a:r>
            <a:r>
              <a:rPr lang="cs-CZ" sz="2400" i="1" dirty="0" err="1"/>
              <a:t>out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a </a:t>
            </a:r>
            <a:r>
              <a:rPr lang="cs-CZ" sz="2400" i="1" dirty="0" err="1"/>
              <a:t>molehill</a:t>
            </a:r>
            <a:endParaRPr lang="cs-CZ" sz="2400" i="1" dirty="0"/>
          </a:p>
          <a:p>
            <a:r>
              <a:rPr lang="cs-CZ" sz="2400" dirty="0"/>
              <a:t>N: </a:t>
            </a:r>
            <a:r>
              <a:rPr lang="cs-CZ" sz="2400" i="1" dirty="0" err="1"/>
              <a:t>aus</a:t>
            </a:r>
            <a:r>
              <a:rPr lang="cs-CZ" sz="2400" i="1" dirty="0"/>
              <a:t> </a:t>
            </a:r>
            <a:r>
              <a:rPr lang="cs-CZ" sz="2400" i="1" dirty="0" err="1"/>
              <a:t>eine</a:t>
            </a:r>
            <a:r>
              <a:rPr lang="cs-CZ" sz="2400" i="1" dirty="0"/>
              <a:t> Mücke </a:t>
            </a:r>
            <a:r>
              <a:rPr lang="cs-CZ" sz="2400" i="1" dirty="0" err="1"/>
              <a:t>einen</a:t>
            </a:r>
            <a:r>
              <a:rPr lang="cs-CZ" sz="2400" i="1" dirty="0"/>
              <a:t> </a:t>
            </a:r>
            <a:r>
              <a:rPr lang="cs-CZ" sz="2400" i="1" dirty="0" err="1"/>
              <a:t>Elefanten</a:t>
            </a:r>
            <a:r>
              <a:rPr lang="cs-CZ" sz="2400" i="1" dirty="0"/>
              <a:t> machen</a:t>
            </a:r>
          </a:p>
          <a:p>
            <a:r>
              <a:rPr lang="cs-CZ" sz="2400" dirty="0"/>
              <a:t>F: </a:t>
            </a:r>
            <a:r>
              <a:rPr lang="cs-CZ" sz="2400" i="1" dirty="0" err="1"/>
              <a:t>faire</a:t>
            </a:r>
            <a:r>
              <a:rPr lang="cs-CZ" sz="2400" i="1" dirty="0"/>
              <a:t> </a:t>
            </a:r>
            <a:r>
              <a:rPr lang="cs-CZ" sz="2400" i="1" dirty="0" err="1"/>
              <a:t>d´une</a:t>
            </a:r>
            <a:r>
              <a:rPr lang="cs-CZ" sz="2400" i="1" dirty="0"/>
              <a:t> </a:t>
            </a:r>
            <a:r>
              <a:rPr lang="cs-CZ" sz="2400" i="1" dirty="0" err="1"/>
              <a:t>mouche</a:t>
            </a:r>
            <a:r>
              <a:rPr lang="cs-CZ" sz="2400" i="1" dirty="0"/>
              <a:t> </a:t>
            </a:r>
            <a:r>
              <a:rPr lang="cs-CZ" sz="2400" i="1" dirty="0" err="1"/>
              <a:t>un</a:t>
            </a:r>
            <a:r>
              <a:rPr lang="cs-CZ" sz="2400" i="1" dirty="0"/>
              <a:t> </a:t>
            </a:r>
            <a:r>
              <a:rPr lang="cs-CZ" sz="2400" i="1" dirty="0" err="1"/>
              <a:t>éléphant</a:t>
            </a:r>
            <a:endParaRPr lang="cs-CZ" sz="2400" i="1" dirty="0"/>
          </a:p>
          <a:p>
            <a:r>
              <a:rPr lang="cs-CZ" sz="2400" dirty="0"/>
              <a:t>L: </a:t>
            </a:r>
            <a:r>
              <a:rPr lang="cs-CZ" sz="2400" i="1" dirty="0" err="1"/>
              <a:t>elephantem</a:t>
            </a:r>
            <a:r>
              <a:rPr lang="cs-CZ" sz="2400" i="1" dirty="0"/>
              <a:t> e </a:t>
            </a:r>
            <a:r>
              <a:rPr lang="cs-CZ" sz="2400" i="1" dirty="0" err="1"/>
              <a:t>musca</a:t>
            </a:r>
            <a:r>
              <a:rPr lang="cs-CZ" sz="2400" i="1" dirty="0"/>
              <a:t> </a:t>
            </a:r>
            <a:r>
              <a:rPr lang="cs-CZ" sz="2400" i="1" dirty="0" err="1"/>
              <a:t>facere</a:t>
            </a:r>
            <a:endParaRPr lang="cs-CZ" sz="2400" i="1" dirty="0"/>
          </a:p>
          <a:p>
            <a:r>
              <a:rPr lang="cs-CZ" sz="2400" dirty="0"/>
              <a:t>R: He </a:t>
            </a:r>
            <a:r>
              <a:rPr lang="az-Cyrl-AZ" sz="2400" dirty="0"/>
              <a:t>делай</a:t>
            </a:r>
            <a:r>
              <a:rPr lang="cs-CZ" sz="2400" dirty="0"/>
              <a:t> </a:t>
            </a:r>
            <a:r>
              <a:rPr lang="az-Cyrl-AZ" sz="2400" dirty="0"/>
              <a:t>из</a:t>
            </a:r>
            <a:r>
              <a:rPr lang="cs-CZ" sz="2400" dirty="0"/>
              <a:t> </a:t>
            </a:r>
            <a:r>
              <a:rPr lang="az-Cyrl-AZ" sz="2400" dirty="0"/>
              <a:t>мухи</a:t>
            </a:r>
            <a:r>
              <a:rPr lang="cs-CZ" sz="2400" dirty="0"/>
              <a:t> </a:t>
            </a:r>
            <a:r>
              <a:rPr lang="az-Cyrl-AZ" sz="2400" dirty="0"/>
              <a:t>слона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02816"/>
            <a:ext cx="4584944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35880"/>
            <a:ext cx="2843808" cy="284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13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miniexkurz</a:t>
            </a:r>
            <a:r>
              <a:rPr lang="cs-CZ" sz="3200" b="1" dirty="0"/>
              <a:t> k tvoření slov dětmi: WUG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2600" dirty="0"/>
              <a:t>video: </a:t>
            </a:r>
            <a:r>
              <a:rPr lang="cs-CZ" sz="2600" dirty="0">
                <a:hlinkClick r:id="rId2"/>
              </a:rPr>
              <a:t>https://www.youtube.com/watch?v=q84FIccLfp4</a:t>
            </a:r>
            <a:r>
              <a:rPr lang="cs-CZ" sz="2600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290" y="1844824"/>
            <a:ext cx="7368620" cy="2443578"/>
          </a:xfrm>
          <a:prstGeom prst="rect">
            <a:avLst/>
          </a:prstGeom>
        </p:spPr>
      </p:pic>
      <p:sp>
        <p:nvSpPr>
          <p:cNvPr id="8" name="AutoShape 4" descr="Výsledek obrázku pro Jean Berko Gleas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56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WUG test: o co šlo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tvoření systémového</a:t>
            </a:r>
          </a:p>
          <a:p>
            <a:pPr marL="0" indent="0">
              <a:buNone/>
            </a:pPr>
            <a:r>
              <a:rPr lang="cs-CZ" dirty="0"/>
              <a:t>plurálu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→ i velmi malé děti</a:t>
            </a:r>
          </a:p>
          <a:p>
            <a:pPr marL="0" indent="0">
              <a:buNone/>
            </a:pPr>
            <a:r>
              <a:rPr lang="cs-CZ" dirty="0"/>
              <a:t>jsou schopny generalizovat</a:t>
            </a:r>
          </a:p>
          <a:p>
            <a:pPr marL="0" indent="0">
              <a:buNone/>
            </a:pPr>
            <a:r>
              <a:rPr lang="cs-CZ" dirty="0"/>
              <a:t>gramatické pravidlo</a:t>
            </a:r>
          </a:p>
          <a:p>
            <a:pPr marL="0" indent="0">
              <a:buNone/>
            </a:pPr>
            <a:r>
              <a:rPr lang="cs-CZ" dirty="0"/>
              <a:t>a aplikovat ho…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AutoShape 4" descr="Výsledek obrázku pro Jean Berko Gleas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-23146"/>
            <a:ext cx="4269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75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WUG test 1958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Jean Berko </a:t>
            </a:r>
            <a:r>
              <a:rPr lang="cs-CZ" b="1" dirty="0" err="1"/>
              <a:t>Gleason</a:t>
            </a:r>
            <a:endParaRPr lang="cs-CZ" b="1" dirty="0"/>
          </a:p>
          <a:p>
            <a:pPr marL="0" indent="0">
              <a:buNone/>
            </a:pPr>
            <a:r>
              <a:rPr lang="cs-CZ" sz="1900" dirty="0"/>
              <a:t>jedna ze zakladatelek</a:t>
            </a:r>
          </a:p>
          <a:p>
            <a:pPr marL="0" indent="0">
              <a:buNone/>
            </a:pPr>
            <a:r>
              <a:rPr lang="cs-CZ" sz="1900" dirty="0"/>
              <a:t>psycholingvistiky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3000" dirty="0">
                <a:hlinkClick r:id="rId2"/>
              </a:rPr>
              <a:t>https://www.youtube.com/watch?v=ElabA5YICsA</a:t>
            </a:r>
            <a:endParaRPr lang="cs-CZ" sz="3000" dirty="0"/>
          </a:p>
          <a:p>
            <a:endParaRPr lang="cs-CZ" dirty="0"/>
          </a:p>
          <a:p>
            <a:r>
              <a:rPr lang="cs-CZ" sz="2200" dirty="0"/>
              <a:t>osvojování základních morfologických pravidel</a:t>
            </a:r>
          </a:p>
          <a:p>
            <a:r>
              <a:rPr lang="cs-CZ" sz="2200" dirty="0"/>
              <a:t>generalizace základních morfologických pravidel</a:t>
            </a:r>
          </a:p>
          <a:p>
            <a:r>
              <a:rPr lang="cs-CZ" sz="2200" dirty="0"/>
              <a:t>aplikace už osvojených morfologických pravidel na nová slova</a:t>
            </a:r>
          </a:p>
          <a:p>
            <a:r>
              <a:rPr lang="cs-CZ" sz="2200" dirty="0"/>
              <a:t>tvoření systémových odvozenin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AutoShape 4" descr="Výsledek obrázku pro Jean Berko Gleas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9123" y="791411"/>
            <a:ext cx="5604877" cy="263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6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 na hospitaci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Gymnázium Arabská: Jakub </a:t>
            </a:r>
            <a:r>
              <a:rPr lang="cs-CZ" b="1" dirty="0" err="1"/>
              <a:t>Žytek</a:t>
            </a:r>
            <a:endParaRPr lang="cs-CZ" b="1" dirty="0"/>
          </a:p>
          <a:p>
            <a:pPr lvl="1"/>
            <a:r>
              <a:rPr lang="cs-CZ" sz="2800" dirty="0"/>
              <a:t>rozhovor s Jakubem </a:t>
            </a:r>
            <a:r>
              <a:rPr lang="cs-CZ" sz="2800" dirty="0" err="1"/>
              <a:t>Žytkem</a:t>
            </a:r>
            <a:r>
              <a:rPr lang="cs-CZ" sz="2800" dirty="0"/>
              <a:t> na téma </a:t>
            </a:r>
            <a:r>
              <a:rPr lang="cs-CZ" sz="2800" i="1" dirty="0"/>
              <a:t>Jací jsou dnes gymnaziální studenti</a:t>
            </a:r>
            <a:r>
              <a:rPr lang="cs-CZ" sz="2800" dirty="0"/>
              <a:t> v Britských listech: </a:t>
            </a:r>
            <a:r>
              <a:rPr lang="cs-CZ" sz="2800" dirty="0">
                <a:hlinkClick r:id="rId2"/>
              </a:rPr>
              <a:t>http://blisty.cz/art/82682.html</a:t>
            </a:r>
            <a:endParaRPr lang="cs-CZ" sz="2800" dirty="0"/>
          </a:p>
          <a:p>
            <a:pPr lvl="1"/>
            <a:r>
              <a:rPr lang="cs-CZ" sz="2800" dirty="0"/>
              <a:t>tématem bude pravopis!</a:t>
            </a:r>
          </a:p>
          <a:p>
            <a:pPr lvl="1"/>
            <a:r>
              <a:rPr lang="cs-CZ" sz="2800" dirty="0"/>
              <a:t>5–7 míst</a:t>
            </a:r>
          </a:p>
          <a:p>
            <a:pPr lvl="1"/>
            <a:r>
              <a:rPr lang="cs-CZ" sz="2800" dirty="0"/>
              <a:t>čtvrtek 23. března 2017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800" dirty="0"/>
              <a:t>od 7:45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800" dirty="0"/>
              <a:t>od 8:35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6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 na možnou hospitaci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Gymnázium Ústavní: Josef Soukal</a:t>
            </a:r>
          </a:p>
          <a:p>
            <a:r>
              <a:rPr lang="cs-CZ" sz="2400" dirty="0"/>
              <a:t>možné termíny</a:t>
            </a:r>
          </a:p>
          <a:p>
            <a:pPr lvl="1"/>
            <a:r>
              <a:rPr lang="cs-CZ" dirty="0"/>
              <a:t>středa 29. března od 11:50 (septima, skladba) </a:t>
            </a:r>
          </a:p>
          <a:p>
            <a:pPr lvl="1"/>
            <a:r>
              <a:rPr lang="cs-CZ" dirty="0"/>
              <a:t>středa 29. března od 14:30 (sexta, lexikologie či sémantika)</a:t>
            </a:r>
          </a:p>
          <a:p>
            <a:pPr lvl="2"/>
            <a:r>
              <a:rPr lang="cs-CZ" sz="2400" dirty="0"/>
              <a:t>museli bychom zrušit výuku…</a:t>
            </a:r>
          </a:p>
          <a:p>
            <a:pPr lvl="1"/>
            <a:r>
              <a:rPr lang="cs-CZ" dirty="0"/>
              <a:t>čtvrtek 30. března od 10:00 (sexta, lexikologie či sémantika)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04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oblast sémantiky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dříve: sémantické hledisko upozaďováno</a:t>
            </a:r>
          </a:p>
          <a:p>
            <a:r>
              <a:rPr lang="cs-CZ" dirty="0"/>
              <a:t>dnes: snaha o posílení psycholingvistického hlediska</a:t>
            </a:r>
          </a:p>
          <a:p>
            <a:pPr lvl="1"/>
            <a:r>
              <a:rPr lang="cs-CZ" dirty="0"/>
              <a:t>hledisko autora i adresáta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54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dříve: chápáno jako izolovaný jev</a:t>
            </a:r>
          </a:p>
          <a:p>
            <a:pPr lvl="1"/>
            <a:r>
              <a:rPr lang="cs-CZ" dirty="0"/>
              <a:t>od pol. 80. let ve výuce i sémantika slova a obohacování slovní zásoby a tvoření slov</a:t>
            </a:r>
          </a:p>
          <a:p>
            <a:pPr lvl="1"/>
            <a:endParaRPr lang="cs-CZ" dirty="0"/>
          </a:p>
          <a:p>
            <a:r>
              <a:rPr lang="cs-CZ" dirty="0"/>
              <a:t>→ </a:t>
            </a:r>
            <a:r>
              <a:rPr lang="cs-CZ" b="1" dirty="0"/>
              <a:t>slovo je jednotka textu </a:t>
            </a:r>
            <a:r>
              <a:rPr lang="cs-CZ" dirty="0"/>
              <a:t>(promluvy)</a:t>
            </a:r>
          </a:p>
          <a:p>
            <a:pPr lvl="1"/>
            <a:r>
              <a:rPr lang="cs-CZ" dirty="0"/>
              <a:t>téma</a:t>
            </a:r>
          </a:p>
          <a:p>
            <a:pPr lvl="1"/>
            <a:r>
              <a:rPr lang="cs-CZ" dirty="0"/>
              <a:t>funkce (v určité komunikační situaci)</a:t>
            </a:r>
          </a:p>
          <a:p>
            <a:pPr lvl="1"/>
            <a:r>
              <a:rPr lang="cs-CZ" dirty="0"/>
              <a:t>autor, adresát</a:t>
            </a:r>
          </a:p>
          <a:p>
            <a:pPr lvl="1"/>
            <a:r>
              <a:rPr lang="cs-CZ" dirty="0"/>
              <a:t>formální spojitelnost (valence a kompatibilita)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24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obsah × rozsah významu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cs-CZ" dirty="0"/>
              <a:t>ve vztahu přímé neúměrnosti</a:t>
            </a:r>
          </a:p>
          <a:p>
            <a:pPr lvl="1"/>
            <a:r>
              <a:rPr lang="cs-CZ" dirty="0"/>
              <a:t>tradiční znázornění: pomocí kružnic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 algn="ctr">
              <a:buNone/>
            </a:pPr>
            <a:r>
              <a:rPr lang="cs-CZ" dirty="0"/>
              <a:t>SAVEC</a:t>
            </a:r>
          </a:p>
          <a:p>
            <a:pPr marL="457200" lvl="1" indent="0" algn="ctr">
              <a:buNone/>
            </a:pPr>
            <a:endParaRPr lang="cs-CZ" dirty="0"/>
          </a:p>
          <a:p>
            <a:pPr marL="457200" lvl="1" indent="0" algn="ctr">
              <a:buNone/>
            </a:pPr>
            <a:r>
              <a:rPr lang="cs-CZ" dirty="0"/>
              <a:t>HLODAVEC</a:t>
            </a:r>
          </a:p>
          <a:p>
            <a:pPr marL="457200" lvl="1" indent="0" algn="ctr">
              <a:buNone/>
            </a:pPr>
            <a:endParaRPr lang="cs-CZ" dirty="0"/>
          </a:p>
          <a:p>
            <a:pPr marL="457200" lvl="1" indent="0" algn="ctr">
              <a:buNone/>
            </a:pPr>
            <a:r>
              <a:rPr lang="cs-CZ" dirty="0"/>
              <a:t>KAPYBARA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Nepřipomíná vám to něco z kognitivní lingvistiky?</a:t>
            </a:r>
          </a:p>
          <a:p>
            <a:pPr lvl="1"/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008782" y="3949148"/>
            <a:ext cx="1517375" cy="70236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604590" y="3175759"/>
            <a:ext cx="2398644" cy="2005841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749825" y="2488097"/>
            <a:ext cx="4108174" cy="311757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54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obsah významu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vyšší stupeň studia</a:t>
            </a:r>
          </a:p>
          <a:p>
            <a:pPr lvl="1"/>
            <a:r>
              <a:rPr lang="cs-CZ" dirty="0"/>
              <a:t>věcný význam (= nocionální, informační)</a:t>
            </a:r>
          </a:p>
          <a:p>
            <a:pPr lvl="1"/>
            <a:r>
              <a:rPr lang="cs-CZ" dirty="0"/>
              <a:t>symbolický význam</a:t>
            </a:r>
          </a:p>
          <a:p>
            <a:pPr lvl="2"/>
            <a:r>
              <a:rPr lang="cs-CZ" dirty="0"/>
              <a:t>mezikulturní symbolika</a:t>
            </a:r>
          </a:p>
          <a:p>
            <a:pPr lvl="3"/>
            <a:r>
              <a:rPr lang="cs-CZ" dirty="0">
                <a:solidFill>
                  <a:schemeClr val="accent1"/>
                </a:solidFill>
              </a:rPr>
              <a:t>např. PES?</a:t>
            </a:r>
          </a:p>
          <a:p>
            <a:pPr lvl="1"/>
            <a:r>
              <a:rPr lang="cs-CZ" dirty="0"/>
              <a:t>slovotvorný význam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akcent na významové vztahy mezi slovy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Jaké vztahy mezi sebou podle vás mají synsémantika?</a:t>
            </a:r>
          </a:p>
          <a:p>
            <a:pPr lvl="2"/>
            <a:r>
              <a:rPr lang="cs-CZ" sz="2200" dirty="0">
                <a:solidFill>
                  <a:schemeClr val="accent1"/>
                </a:solidFill>
              </a:rPr>
              <a:t>přestože – třebaže – i když</a:t>
            </a:r>
          </a:p>
          <a:p>
            <a:pPr lvl="2"/>
            <a:r>
              <a:rPr lang="cs-CZ" sz="2200" dirty="0">
                <a:solidFill>
                  <a:schemeClr val="accent1"/>
                </a:solidFill>
              </a:rPr>
              <a:t>pro – kvůli – díky</a:t>
            </a:r>
          </a:p>
          <a:p>
            <a:pPr lvl="2"/>
            <a:r>
              <a:rPr lang="cs-CZ" sz="2200" dirty="0">
                <a:solidFill>
                  <a:schemeClr val="accent1"/>
                </a:solidFill>
              </a:rPr>
              <a:t>prostě – vlastně – jakoby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0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slovní zásoba reflektuje společenský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50504"/>
            <a:ext cx="8144289" cy="5009322"/>
          </a:xfrm>
        </p:spPr>
        <p:txBody>
          <a:bodyPr>
            <a:normAutofit/>
          </a:bodyPr>
          <a:lstStyle/>
          <a:p>
            <a:r>
              <a:rPr lang="cs-CZ" sz="2400" dirty="0"/>
              <a:t>slova vznikají…</a:t>
            </a:r>
          </a:p>
          <a:p>
            <a:pPr lvl="1"/>
            <a:r>
              <a:rPr lang="cs-CZ" dirty="0"/>
              <a:t>neustále sledovat aktuální vývoj!</a:t>
            </a:r>
          </a:p>
          <a:p>
            <a:r>
              <a:rPr lang="cs-CZ" sz="2400" dirty="0"/>
              <a:t>slova zanikají</a:t>
            </a:r>
          </a:p>
          <a:p>
            <a:pPr lvl="1"/>
            <a:r>
              <a:rPr lang="cs-CZ" dirty="0"/>
              <a:t>sémaziologické cvičení</a:t>
            </a:r>
          </a:p>
          <a:p>
            <a:pPr lvl="2"/>
            <a:r>
              <a:rPr lang="cs-CZ" dirty="0"/>
              <a:t>slovo → význam (</a:t>
            </a:r>
            <a:r>
              <a:rPr lang="cs-CZ" i="1" dirty="0">
                <a:solidFill>
                  <a:schemeClr val="accent1"/>
                </a:solidFill>
              </a:rPr>
              <a:t>REFÝŽ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i="1" dirty="0">
                <a:solidFill>
                  <a:schemeClr val="accent1"/>
                </a:solidFill>
              </a:rPr>
              <a:t>LÍSKA</a:t>
            </a:r>
            <a:r>
              <a:rPr lang="cs-CZ" dirty="0"/>
              <a:t>)</a:t>
            </a:r>
          </a:p>
          <a:p>
            <a:pPr lvl="3"/>
            <a:r>
              <a:rPr lang="cs-CZ" dirty="0"/>
              <a:t>výuka jazyka skrze literaturu, nikoli izolovaně</a:t>
            </a:r>
          </a:p>
          <a:p>
            <a:pPr lvl="3"/>
            <a:r>
              <a:rPr lang="cs-CZ" dirty="0">
                <a:solidFill>
                  <a:schemeClr val="accent1"/>
                </a:solidFill>
              </a:rPr>
              <a:t>Které výrazy mohou být nepochopeny? Kdo jsou autory… ?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096" y="4547066"/>
            <a:ext cx="3617842" cy="175194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36" y="4286253"/>
            <a:ext cx="4024957" cy="2389085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1159565" y="4189793"/>
            <a:ext cx="6824870" cy="13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83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slovní zásoba reflektuje společenský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4"/>
            <a:ext cx="8329821" cy="473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„překlady“ literatury</a:t>
            </a:r>
          </a:p>
          <a:p>
            <a:pPr lvl="1"/>
            <a:r>
              <a:rPr lang="cs-CZ" sz="2800" dirty="0"/>
              <a:t>úpravy nejen tvarů, ale i lexika</a:t>
            </a:r>
          </a:p>
          <a:p>
            <a:pPr lvl="1"/>
            <a:r>
              <a:rPr lang="cs-CZ" sz="2800" dirty="0"/>
              <a:t>komentář Roberta Adama v ČJL</a:t>
            </a:r>
            <a:endParaRPr lang="cs-CZ" sz="2800" dirty="0">
              <a:hlinkClick r:id="rId2"/>
            </a:endParaRPr>
          </a:p>
          <a:p>
            <a:pPr lvl="2"/>
            <a:r>
              <a:rPr lang="cs-CZ" dirty="0">
                <a:hlinkClick r:id="rId2"/>
              </a:rPr>
              <a:t>http://www.ascestinaru.cz/do-skol-miri-babicka-palici-obrazky/</a:t>
            </a:r>
            <a:endParaRPr lang="cs-CZ" dirty="0"/>
          </a:p>
          <a:p>
            <a:pPr lvl="2"/>
            <a:r>
              <a:rPr lang="cs-CZ" sz="2400" dirty="0"/>
              <a:t>Z textu tak byla odstraněna slova, o jejichž nesrozumitelnosti lze vážně pochybovat: lůžko (&gt; postel), již (&gt; už), ihned (&gt; hned), mnoho (&gt; moc), mnohdy (&gt; často), nyní (&gt; teď), zde (&gt; tady), nechť (&gt; ať), obyčejný (&gt; obvyklý), obyčej (&gt; zvyk), nahlédnout (&gt; podívat se).</a:t>
            </a:r>
          </a:p>
          <a:p>
            <a:pPr lvl="3"/>
            <a:r>
              <a:rPr lang="cs-CZ" sz="2400" dirty="0"/>
              <a:t>OBYČEJ? (vyjmenované slovo!)</a:t>
            </a:r>
          </a:p>
          <a:p>
            <a:pPr lvl="2"/>
            <a:r>
              <a:rPr lang="cs-CZ" sz="2400" dirty="0">
                <a:solidFill>
                  <a:schemeClr val="accent1"/>
                </a:solidFill>
              </a:rPr>
              <a:t>Jak jinak učit vývoj lexika?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174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613</Words>
  <Application>Microsoft Office PowerPoint</Application>
  <PresentationFormat>Předvádění na obrazovce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Didaktika II</vt:lpstr>
      <vt:lpstr>pozvánka na hospitaci</vt:lpstr>
      <vt:lpstr>pozvánka na možnou hospitaci</vt:lpstr>
      <vt:lpstr>oblast sémantiky</vt:lpstr>
      <vt:lpstr>SLOVO</vt:lpstr>
      <vt:lpstr>obsah × rozsah významu</vt:lpstr>
      <vt:lpstr>obsah významu</vt:lpstr>
      <vt:lpstr>slovní zásoba reflektuje společenský vývoj</vt:lpstr>
      <vt:lpstr>slovní zásoba reflektuje společenský vývoj</vt:lpstr>
      <vt:lpstr>frazeologie</vt:lpstr>
      <vt:lpstr>Bachmannová, J. – Suksov, V. (2007): Jak se to řekne jinde. Praha: Knižní klub v edici Universum.</vt:lpstr>
      <vt:lpstr>miniexkurz k tvoření slov dětmi: WUG test</vt:lpstr>
      <vt:lpstr>WUG test: o co šlo</vt:lpstr>
      <vt:lpstr>WUG test 1958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45</cp:revision>
  <dcterms:created xsi:type="dcterms:W3CDTF">2017-02-22T10:01:56Z</dcterms:created>
  <dcterms:modified xsi:type="dcterms:W3CDTF">2017-03-08T12:51:43Z</dcterms:modified>
</cp:coreProperties>
</file>