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cs-C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cs-C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cs-C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cs-C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cs-C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cs-C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cs-C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cs-C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cs-C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cs-C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cs-C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34EAF-1794-42B1-93E9-8BA3F3783FC9}" type="datetimeFigureOut">
              <a:rPr lang="cs-CZ" smtClean="0"/>
              <a:pPr/>
              <a:t>11.05.2021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77066-3DAD-4A29-A7F6-5512E64CA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PVP Cestopisy českého středověku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Shrnutí a výhled do raného novověku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Probírané texty a jejich původci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„necestopisné prameny“ (nepřímé zmínky)</a:t>
            </a:r>
          </a:p>
          <a:p>
            <a:r>
              <a:rPr lang="cs-CZ" dirty="0" err="1"/>
              <a:t>Odorik</a:t>
            </a:r>
            <a:r>
              <a:rPr lang="cs-CZ" dirty="0"/>
              <a:t> z </a:t>
            </a:r>
            <a:r>
              <a:rPr lang="cs-CZ" dirty="0" err="1"/>
              <a:t>Pordenone</a:t>
            </a:r>
            <a:endParaRPr lang="cs-CZ" dirty="0"/>
          </a:p>
          <a:p>
            <a:r>
              <a:rPr lang="cs-CZ" dirty="0"/>
              <a:t>rytíř Václav z Čech (</a:t>
            </a:r>
            <a:r>
              <a:rPr lang="cs-CZ" i="1" dirty="0"/>
              <a:t>Liber </a:t>
            </a:r>
            <a:r>
              <a:rPr lang="cs-CZ" i="1" dirty="0" err="1"/>
              <a:t>Wenceslai</a:t>
            </a:r>
            <a:r>
              <a:rPr lang="cs-CZ" i="1" dirty="0"/>
              <a:t> </a:t>
            </a:r>
            <a:r>
              <a:rPr lang="cs-CZ" i="1" dirty="0" err="1"/>
              <a:t>militis</a:t>
            </a:r>
            <a:r>
              <a:rPr lang="cs-CZ" dirty="0"/>
              <a:t>)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překlady: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Mandeville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Marco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Polo</a:t>
            </a:r>
          </a:p>
          <a:p>
            <a:r>
              <a:rPr lang="cs-CZ" dirty="0"/>
              <a:t>Jindřich ze Stráže (člen doprovodu)</a:t>
            </a:r>
          </a:p>
          <a:p>
            <a:r>
              <a:rPr lang="cs-CZ" dirty="0"/>
              <a:t>Martin Křivoústý</a:t>
            </a:r>
          </a:p>
          <a:p>
            <a:r>
              <a:rPr lang="cs-CZ" dirty="0"/>
              <a:t>Martin </a:t>
            </a:r>
            <a:r>
              <a:rPr lang="cs-CZ" dirty="0" err="1"/>
              <a:t>Kabátník</a:t>
            </a:r>
            <a:endParaRPr lang="cs-CZ" dirty="0"/>
          </a:p>
          <a:p>
            <a:r>
              <a:rPr lang="cs-CZ" dirty="0"/>
              <a:t>Bohuslav </a:t>
            </a:r>
            <a:r>
              <a:rPr lang="cs-CZ" dirty="0" err="1"/>
              <a:t>Hasištejnský</a:t>
            </a:r>
            <a:r>
              <a:rPr lang="cs-CZ" dirty="0"/>
              <a:t> z Lobkovic</a:t>
            </a:r>
          </a:p>
          <a:p>
            <a:r>
              <a:rPr lang="cs-CZ" dirty="0"/>
              <a:t>Jan </a:t>
            </a:r>
            <a:r>
              <a:rPr lang="cs-CZ" dirty="0" err="1"/>
              <a:t>Hasištejnský</a:t>
            </a:r>
            <a:r>
              <a:rPr lang="cs-CZ" dirty="0"/>
              <a:t> z Lobkovic</a:t>
            </a:r>
          </a:p>
          <a:p>
            <a:r>
              <a:rPr lang="cs-CZ" dirty="0"/>
              <a:t>Václav Šašek z </a:t>
            </a:r>
            <a:r>
              <a:rPr lang="cs-CZ" dirty="0" err="1"/>
              <a:t>Bířkova</a:t>
            </a:r>
            <a:endParaRPr lang="cs-CZ" dirty="0"/>
          </a:p>
          <a:p>
            <a:r>
              <a:rPr lang="cs-CZ" dirty="0"/>
              <a:t>Gabriel </a:t>
            </a:r>
            <a:r>
              <a:rPr lang="cs-CZ" dirty="0" err="1"/>
              <a:t>Tetzel</a:t>
            </a:r>
            <a:endParaRPr lang="cs-CZ" dirty="0"/>
          </a:p>
          <a:p>
            <a:r>
              <a:rPr lang="cs-CZ" dirty="0"/>
              <a:t>Panoš Jaroslav</a:t>
            </a:r>
          </a:p>
          <a:p>
            <a:r>
              <a:rPr lang="cs-CZ" i="1" dirty="0"/>
              <a:t>Traktát o zemi svaté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cestování v „necestopisných“ textech</a:t>
            </a:r>
          </a:p>
          <a:p>
            <a:r>
              <a:rPr lang="cs-CZ" dirty="0"/>
              <a:t>otázka etnicity – co je vlastně český cestopis? (</a:t>
            </a:r>
            <a:r>
              <a:rPr lang="cs-CZ" dirty="0" err="1"/>
              <a:t>Odorik</a:t>
            </a:r>
            <a:r>
              <a:rPr lang="cs-CZ" dirty="0"/>
              <a:t>, Gabriel </a:t>
            </a:r>
            <a:r>
              <a:rPr lang="cs-CZ" dirty="0" err="1"/>
              <a:t>Tetzel</a:t>
            </a:r>
            <a:r>
              <a:rPr lang="cs-CZ" dirty="0"/>
              <a:t>…)</a:t>
            </a:r>
          </a:p>
          <a:p>
            <a:r>
              <a:rPr lang="cs-CZ" dirty="0"/>
              <a:t>překlad vs. adaptace (</a:t>
            </a:r>
            <a:r>
              <a:rPr lang="cs-CZ" dirty="0" err="1"/>
              <a:t>Mandeville</a:t>
            </a:r>
            <a:r>
              <a:rPr lang="cs-CZ" dirty="0"/>
              <a:t>, TZS)</a:t>
            </a:r>
          </a:p>
          <a:p>
            <a:r>
              <a:rPr lang="cs-CZ" dirty="0"/>
              <a:t>problematika autorství (všichni, zejména Jindřich ze Stráže…)</a:t>
            </a:r>
          </a:p>
          <a:p>
            <a:r>
              <a:rPr lang="cs-CZ" dirty="0"/>
              <a:t>cestování a zbožnost (poutě, odpustky, náboženská praxe)</a:t>
            </a:r>
          </a:p>
          <a:p>
            <a:r>
              <a:rPr lang="cs-CZ" dirty="0"/>
              <a:t>poutě a utrakvismus – české specifikum?</a:t>
            </a:r>
          </a:p>
          <a:p>
            <a:r>
              <a:rPr lang="cs-CZ" dirty="0"/>
              <a:t>diplomacie a cestopisy – jaká je výpovědní hodnota cestopisu? (Jaroslav, Václav Šašek, G. </a:t>
            </a:r>
            <a:r>
              <a:rPr lang="cs-CZ" dirty="0" err="1"/>
              <a:t>Tetzel</a:t>
            </a:r>
            <a:r>
              <a:rPr lang="cs-CZ" dirty="0"/>
              <a:t>)</a:t>
            </a:r>
          </a:p>
          <a:p>
            <a:r>
              <a:rPr lang="cs-CZ" dirty="0"/>
              <a:t>cestopisy a jejich média (rukopisy vs. knihtisk)</a:t>
            </a:r>
          </a:p>
          <a:p>
            <a:r>
              <a:rPr lang="cs-CZ" dirty="0"/>
              <a:t>recepce cestopisné literatury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Co se dá v rámci středověkého písemnictví označit za cestopis?</a:t>
            </a:r>
          </a:p>
          <a:p>
            <a:r>
              <a:rPr lang="cs-CZ" dirty="0"/>
              <a:t>Existuje něco jako specifičnost českého cestopisu ve starším období?</a:t>
            </a:r>
          </a:p>
          <a:p>
            <a:r>
              <a:rPr lang="cs-CZ" dirty="0"/>
              <a:t>Jak pracovat s cestopisným textem jakožto s pramenem?</a:t>
            </a:r>
          </a:p>
          <a:p>
            <a:r>
              <a:rPr lang="cs-CZ" dirty="0"/>
              <a:t>Kdo mohl číst středověké cestopisy a proč?</a:t>
            </a:r>
          </a:p>
          <a:p>
            <a:r>
              <a:rPr lang="cs-CZ" dirty="0"/>
              <a:t>Existují nějaké předěly ve vývoji cestopisů mezi středověkem a raným novověkem?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Výhled do 16.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absence známých cestovatelů a textů (</a:t>
            </a:r>
            <a:r>
              <a:rPr lang="cs-CZ" dirty="0" err="1"/>
              <a:t>poč</a:t>
            </a:r>
            <a:r>
              <a:rPr lang="cs-CZ" dirty="0"/>
              <a:t>. 16. stol.)</a:t>
            </a:r>
          </a:p>
          <a:p>
            <a:r>
              <a:rPr lang="cs-CZ" b="1" dirty="0"/>
              <a:t>Oldřich </a:t>
            </a:r>
            <a:r>
              <a:rPr lang="cs-CZ" b="1" dirty="0" err="1"/>
              <a:t>Prefát</a:t>
            </a:r>
            <a:r>
              <a:rPr lang="cs-CZ" b="1" dirty="0"/>
              <a:t> z </a:t>
            </a:r>
            <a:r>
              <a:rPr lang="cs-CZ" b="1" dirty="0" err="1"/>
              <a:t>Vlkanova</a:t>
            </a:r>
            <a:r>
              <a:rPr lang="cs-CZ" b="1" dirty="0"/>
              <a:t> </a:t>
            </a:r>
            <a:r>
              <a:rPr lang="cs-CZ" dirty="0"/>
              <a:t>(1546), </a:t>
            </a:r>
            <a:r>
              <a:rPr lang="cs-CZ" i="1" dirty="0"/>
              <a:t>Cesta z Prahy do Benátek a odtud potom po moři až do Palestiny</a:t>
            </a:r>
            <a:r>
              <a:rPr lang="cs-CZ" dirty="0"/>
              <a:t>, </a:t>
            </a:r>
            <a:r>
              <a:rPr lang="cs-CZ" dirty="0" err="1"/>
              <a:t>vyd</a:t>
            </a:r>
            <a:r>
              <a:rPr lang="cs-CZ" dirty="0"/>
              <a:t>. 1563</a:t>
            </a:r>
          </a:p>
          <a:p>
            <a:r>
              <a:rPr lang="cs-CZ" b="1" dirty="0"/>
              <a:t>Václav Budovec z Budova </a:t>
            </a:r>
            <a:r>
              <a:rPr lang="cs-CZ" dirty="0"/>
              <a:t>(1578-1583): </a:t>
            </a:r>
            <a:r>
              <a:rPr lang="cs-CZ" i="1" dirty="0"/>
              <a:t>Anti-</a:t>
            </a:r>
            <a:r>
              <a:rPr lang="cs-CZ" i="1" dirty="0" err="1"/>
              <a:t>alkoran</a:t>
            </a:r>
            <a:r>
              <a:rPr lang="cs-CZ" i="1" dirty="0"/>
              <a:t>, </a:t>
            </a:r>
            <a:r>
              <a:rPr lang="cs-CZ" dirty="0"/>
              <a:t>vyd. 1614</a:t>
            </a:r>
          </a:p>
          <a:p>
            <a:r>
              <a:rPr lang="cs-CZ" b="1" dirty="0"/>
              <a:t>Václav Vratislav z Mitrovic</a:t>
            </a:r>
            <a:r>
              <a:rPr lang="cs-CZ" dirty="0"/>
              <a:t> (1591-1595), </a:t>
            </a:r>
            <a:r>
              <a:rPr lang="cs-CZ" i="1" dirty="0"/>
              <a:t>Příhody Václava Vratislava z Mitrovic, kteréž v tureckém hlavním městě </a:t>
            </a:r>
            <a:r>
              <a:rPr lang="cs-CZ" i="1" dirty="0" err="1"/>
              <a:t>Constantinopoli</a:t>
            </a:r>
            <a:r>
              <a:rPr lang="cs-CZ" i="1" dirty="0"/>
              <a:t> viděl, v zajetí svém 1591 zkusil a po šťastném do vlasti se navrácení sám léta 1599 sepsal</a:t>
            </a:r>
            <a:r>
              <a:rPr lang="cs-CZ" dirty="0"/>
              <a:t>, vyd. 1777 (</a:t>
            </a:r>
            <a:r>
              <a:rPr lang="cs-CZ" dirty="0" err="1"/>
              <a:t>Pelcl</a:t>
            </a:r>
            <a:r>
              <a:rPr lang="cs-CZ" dirty="0"/>
              <a:t>)</a:t>
            </a:r>
          </a:p>
          <a:p>
            <a:r>
              <a:rPr lang="cs-CZ" b="1" dirty="0"/>
              <a:t>Kryštof Harant z </a:t>
            </a:r>
            <a:r>
              <a:rPr lang="cs-CZ" b="1" dirty="0" err="1"/>
              <a:t>Polžic</a:t>
            </a:r>
            <a:r>
              <a:rPr lang="cs-CZ" b="1" dirty="0"/>
              <a:t> a Bezdružic </a:t>
            </a:r>
            <a:r>
              <a:rPr lang="cs-CZ" dirty="0"/>
              <a:t>(1598-1599), </a:t>
            </a:r>
            <a:r>
              <a:rPr lang="cs-CZ" i="1" dirty="0"/>
              <a:t>Cesty z království českého do Benátek a odtud po moři po země svaté, </a:t>
            </a:r>
            <a:r>
              <a:rPr lang="cs-CZ" dirty="0" err="1"/>
              <a:t>vyd</a:t>
            </a:r>
            <a:r>
              <a:rPr lang="cs-CZ" dirty="0"/>
              <a:t>. 1604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339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PVP Cestopisy českého středověku</vt:lpstr>
      <vt:lpstr>Probírané texty a jejich původci</vt:lpstr>
      <vt:lpstr>Témata</vt:lpstr>
      <vt:lpstr>Další otázky</vt:lpstr>
      <vt:lpstr>Výhled do 16. století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PVP Cestopisy českého středověku</dc:title>
  <dc:creator>JARDA</dc:creator>
  <cp:lastModifiedBy>Jaroslav Svátek</cp:lastModifiedBy>
  <cp:revision>25</cp:revision>
  <dcterms:created xsi:type="dcterms:W3CDTF">2018-05-21T13:31:37Z</dcterms:created>
  <dcterms:modified xsi:type="dcterms:W3CDTF">2021-05-11T12:04:41Z</dcterms:modified>
</cp:coreProperties>
</file>