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9" r:id="rId9"/>
    <p:sldId id="261" r:id="rId10"/>
    <p:sldId id="262" r:id="rId11"/>
    <p:sldId id="265" r:id="rId12"/>
    <p:sldId id="267" r:id="rId13"/>
    <p:sldId id="266" r:id="rId14"/>
    <p:sldId id="268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BA90-8322-49BB-938A-8F62764C47E5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4BCE-7DA0-4404-9A0B-78A9D32B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6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BA90-8322-49BB-938A-8F62764C47E5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4BCE-7DA0-4404-9A0B-78A9D32B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02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BA90-8322-49BB-938A-8F62764C47E5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4BCE-7DA0-4404-9A0B-78A9D32B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19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BA90-8322-49BB-938A-8F62764C47E5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4BCE-7DA0-4404-9A0B-78A9D32B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41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BA90-8322-49BB-938A-8F62764C47E5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4BCE-7DA0-4404-9A0B-78A9D32B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54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BA90-8322-49BB-938A-8F62764C47E5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4BCE-7DA0-4404-9A0B-78A9D32B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35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BA90-8322-49BB-938A-8F62764C47E5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4BCE-7DA0-4404-9A0B-78A9D32B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20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BA90-8322-49BB-938A-8F62764C47E5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4BCE-7DA0-4404-9A0B-78A9D32B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54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BA90-8322-49BB-938A-8F62764C47E5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4BCE-7DA0-4404-9A0B-78A9D32B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86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BA90-8322-49BB-938A-8F62764C47E5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4BCE-7DA0-4404-9A0B-78A9D32B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61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BA90-8322-49BB-938A-8F62764C47E5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C4BCE-7DA0-4404-9A0B-78A9D32B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34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FBA90-8322-49BB-938A-8F62764C47E5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4BCE-7DA0-4404-9A0B-78A9D32B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26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5-2mMcCLOM" TargetMode="External"/><Relationship Id="rId2" Type="http://schemas.openxmlformats.org/officeDocument/2006/relationships/hyperlink" Target="https://www.youtube.com/watch?v=Bkry-lI1GrQ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hyperlink" Target="https://www.youtube.com/c/MelechetShamayim/video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Sefer</a:t>
            </a:r>
            <a:r>
              <a:rPr lang="cs-CZ" dirty="0" smtClean="0"/>
              <a:t> Tora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(Svitek Tóry)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193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6721"/>
            <a:ext cx="3409189" cy="577339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32" y="365125"/>
            <a:ext cx="3731768" cy="233235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2842768"/>
            <a:ext cx="5433060" cy="36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0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Produkce a údržba svitku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Sofer </a:t>
            </a:r>
            <a:r>
              <a:rPr lang="cs-CZ" dirty="0" err="1" smtClean="0"/>
              <a:t>stam</a:t>
            </a:r>
            <a:r>
              <a:rPr lang="cs-CZ" dirty="0" smtClean="0"/>
              <a:t> – písař (</a:t>
            </a:r>
            <a:r>
              <a:rPr lang="he-IL" dirty="0" smtClean="0"/>
              <a:t>סופר סת"ם</a:t>
            </a:r>
            <a:r>
              <a:rPr lang="cs-CZ" dirty="0" smtClean="0"/>
              <a:t>).</a:t>
            </a:r>
          </a:p>
          <a:p>
            <a:r>
              <a:rPr lang="cs-CZ" dirty="0" smtClean="0"/>
              <a:t>Místní tradice psaní textu – manuál „</a:t>
            </a:r>
            <a:r>
              <a:rPr lang="cs-CZ" dirty="0" err="1" smtClean="0"/>
              <a:t>Tikun</a:t>
            </a:r>
            <a:r>
              <a:rPr lang="cs-CZ" dirty="0" smtClean="0"/>
              <a:t> </a:t>
            </a:r>
            <a:r>
              <a:rPr lang="cs-CZ" dirty="0" err="1" smtClean="0"/>
              <a:t>sofrim</a:t>
            </a:r>
            <a:r>
              <a:rPr lang="cs-CZ" dirty="0" smtClean="0"/>
              <a:t>“.</a:t>
            </a:r>
          </a:p>
          <a:p>
            <a:r>
              <a:rPr lang="cs-CZ" dirty="0" smtClean="0"/>
              <a:t>Kontrola textu před používáním a pak průběžně.</a:t>
            </a:r>
          </a:p>
          <a:p>
            <a:r>
              <a:rPr lang="cs-CZ" dirty="0" smtClean="0"/>
              <a:t>Možnost oprav omezená.</a:t>
            </a:r>
            <a:endParaRPr lang="he-IL" dirty="0" smtClean="0"/>
          </a:p>
          <a:p>
            <a:r>
              <a:rPr lang="cs-CZ" dirty="0" err="1" smtClean="0"/>
              <a:t>Intruktážní</a:t>
            </a:r>
            <a:r>
              <a:rPr lang="cs-CZ" dirty="0" smtClean="0"/>
              <a:t> videa: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https://www.youtube.com/watch?v=Bkry-lI1GrQ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>
                <a:hlinkClick r:id="rId3"/>
              </a:rPr>
              <a:t>https://www.youtube.com/watch?v=L5-2mMcCLOM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>
                <a:hlinkClick r:id="rId4"/>
              </a:rPr>
              <a:t>https://www.youtube.com/c/MelechetShamayim/videos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3405"/>
            <a:ext cx="5181600" cy="3435777"/>
          </a:xfrm>
        </p:spPr>
      </p:pic>
    </p:spTree>
    <p:extLst>
      <p:ext uri="{BB962C8B-B14F-4D97-AF65-F5344CB8AC3E}">
        <p14:creationId xmlns:p14="http://schemas.microsoft.com/office/powerpoint/2010/main" val="1933087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742" y="1868456"/>
            <a:ext cx="5459690" cy="436775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8456"/>
            <a:ext cx="4151856" cy="4367752"/>
          </a:xfrm>
        </p:spPr>
      </p:pic>
    </p:spTree>
    <p:extLst>
      <p:ext uri="{BB962C8B-B14F-4D97-AF65-F5344CB8AC3E}">
        <p14:creationId xmlns:p14="http://schemas.microsoft.com/office/powerpoint/2010/main" val="3870206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Zobáčky (</a:t>
            </a:r>
            <a:r>
              <a:rPr lang="cs-CZ" dirty="0" err="1" smtClean="0"/>
              <a:t>tagin</a:t>
            </a:r>
            <a:r>
              <a:rPr lang="cs-CZ" dirty="0" smtClean="0"/>
              <a:t>); </a:t>
            </a:r>
            <a:r>
              <a:rPr lang="cs-CZ" dirty="0" err="1" smtClean="0"/>
              <a:t>mezuza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76" y="1176908"/>
            <a:ext cx="6757924" cy="5068443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771071"/>
            <a:ext cx="3569208" cy="367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653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2706624" cy="3991001"/>
          </a:xfr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0" y="365125"/>
            <a:ext cx="3421380" cy="5715000"/>
          </a:xfrm>
          <a:prstGeom prst="rect">
            <a:avLst/>
          </a:prstGeom>
        </p:spPr>
      </p:pic>
      <p:pic>
        <p:nvPicPr>
          <p:cNvPr id="15" name="Zástupný symbol pro obsah 1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90" y="365125"/>
            <a:ext cx="3589493" cy="6076500"/>
          </a:xfrm>
        </p:spPr>
      </p:pic>
    </p:spTree>
    <p:extLst>
      <p:ext uri="{BB962C8B-B14F-4D97-AF65-F5344CB8AC3E}">
        <p14:creationId xmlns:p14="http://schemas.microsoft.com/office/powerpoint/2010/main" val="1432734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 veřejnému předčítání ze svitku Tóry viz prezentaci </a:t>
            </a:r>
            <a:r>
              <a:rPr lang="cs-CZ" dirty="0" err="1" smtClean="0"/>
              <a:t>Sukot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Viz také prezentaci Synagoga.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875" y="1825625"/>
            <a:ext cx="3426250" cy="4351338"/>
          </a:xfrm>
        </p:spPr>
      </p:pic>
    </p:spTree>
    <p:extLst>
      <p:ext uri="{BB962C8B-B14F-4D97-AF65-F5344CB8AC3E}">
        <p14:creationId xmlns:p14="http://schemas.microsoft.com/office/powerpoint/2010/main" val="238429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36720" cy="451116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Tóra = Pentateuch = Pět knih Mojžíšových.</a:t>
            </a:r>
          </a:p>
          <a:p>
            <a:r>
              <a:rPr lang="cs-CZ" sz="2400" dirty="0" err="1" smtClean="0"/>
              <a:t>TaNaCH</a:t>
            </a:r>
            <a:r>
              <a:rPr lang="cs-CZ" sz="2400" dirty="0" smtClean="0"/>
              <a:t> = Hebrejská bible = Tóra, </a:t>
            </a:r>
            <a:r>
              <a:rPr lang="cs-CZ" sz="2400" dirty="0" err="1" smtClean="0"/>
              <a:t>nevi´im</a:t>
            </a:r>
            <a:r>
              <a:rPr lang="cs-CZ" sz="2400" dirty="0" smtClean="0"/>
              <a:t>, </a:t>
            </a:r>
            <a:r>
              <a:rPr lang="cs-CZ" sz="2400" dirty="0" err="1" smtClean="0"/>
              <a:t>ktuvim</a:t>
            </a:r>
            <a:r>
              <a:rPr lang="cs-CZ" sz="2400" dirty="0" smtClean="0"/>
              <a:t> (Tóra, proroci, spisy) = </a:t>
            </a:r>
            <a:r>
              <a:rPr lang="cs-CZ" sz="2400" dirty="0" err="1" smtClean="0"/>
              <a:t>Esrim</a:t>
            </a:r>
            <a:r>
              <a:rPr lang="cs-CZ" sz="2400" dirty="0" smtClean="0"/>
              <a:t> ve-</a:t>
            </a:r>
            <a:r>
              <a:rPr lang="cs-CZ" sz="2400" dirty="0" err="1" smtClean="0"/>
              <a:t>arba</a:t>
            </a:r>
            <a:r>
              <a:rPr lang="cs-CZ" sz="2400" dirty="0" smtClean="0"/>
              <a:t> („24 [knih]“).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60" y="648272"/>
            <a:ext cx="4572000" cy="2543175"/>
          </a:xfrm>
        </p:spPr>
      </p:pic>
      <p:sp>
        <p:nvSpPr>
          <p:cNvPr id="10" name="AutoShape 2" descr="Writing With and Without Vowels – Hebrew conjugation tab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886" y="3304794"/>
            <a:ext cx="5792474" cy="303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5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Materiální předmět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07" y="693210"/>
            <a:ext cx="4351338" cy="4351338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3288"/>
            <a:ext cx="5181600" cy="3531260"/>
          </a:xfr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69" y="2868879"/>
            <a:ext cx="54768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7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02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Aškenázský svitek a jeho ozdoby</a:t>
            </a:r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0" y="995364"/>
            <a:ext cx="5181600" cy="5181600"/>
          </a:xfrm>
        </p:spPr>
        <p:txBody>
          <a:bodyPr/>
          <a:lstStyle/>
          <a:p>
            <a:r>
              <a:rPr lang="cs-CZ" dirty="0" smtClean="0"/>
              <a:t>Tyče = </a:t>
            </a:r>
            <a:r>
              <a:rPr lang="cs-CZ" dirty="0" err="1" smtClean="0"/>
              <a:t>ecim</a:t>
            </a:r>
            <a:endParaRPr lang="cs-CZ" dirty="0" smtClean="0"/>
          </a:p>
          <a:p>
            <a:r>
              <a:rPr lang="cs-CZ" dirty="0" err="1" smtClean="0"/>
              <a:t>Vimpl</a:t>
            </a:r>
            <a:r>
              <a:rPr lang="cs-CZ" dirty="0" smtClean="0"/>
              <a:t> = povijan (</a:t>
            </a:r>
            <a:r>
              <a:rPr lang="he-IL" dirty="0" smtClean="0"/>
              <a:t>ה' יגדלהו לתורה ולחופה ולמעשים טובים אמן</a:t>
            </a:r>
            <a:r>
              <a:rPr lang="cs-CZ" dirty="0" smtClean="0"/>
              <a:t>); </a:t>
            </a:r>
            <a:r>
              <a:rPr lang="cs-CZ" dirty="0" err="1" smtClean="0"/>
              <a:t>heb</a:t>
            </a:r>
            <a:r>
              <a:rPr lang="cs-CZ" dirty="0" smtClean="0"/>
              <a:t>. mapa.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6328" y="2125600"/>
            <a:ext cx="5181600" cy="2921127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18427" r="-275" b="14157"/>
          <a:stretch/>
        </p:blipFill>
        <p:spPr>
          <a:xfrm>
            <a:off x="1494425" y="4860228"/>
            <a:ext cx="6569678" cy="131673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3"/>
          <a:stretch/>
        </p:blipFill>
        <p:spPr>
          <a:xfrm>
            <a:off x="838200" y="2692460"/>
            <a:ext cx="3941064" cy="20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Pláštík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6096" y="2914397"/>
            <a:ext cx="3874008" cy="31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Heb</a:t>
            </a:r>
            <a:r>
              <a:rPr lang="cs-CZ" dirty="0" smtClean="0"/>
              <a:t>. </a:t>
            </a:r>
            <a:r>
              <a:rPr lang="cs-CZ" dirty="0" err="1" smtClean="0"/>
              <a:t>Meil</a:t>
            </a:r>
            <a:r>
              <a:rPr lang="cs-CZ" dirty="0" smtClean="0"/>
              <a:t> (</a:t>
            </a:r>
            <a:r>
              <a:rPr lang="he-IL" dirty="0" smtClean="0"/>
              <a:t>מעיל</a:t>
            </a:r>
            <a:r>
              <a:rPr lang="cs-CZ" dirty="0" smtClean="0"/>
              <a:t>).</a:t>
            </a:r>
          </a:p>
          <a:p>
            <a:r>
              <a:rPr lang="cs-CZ" dirty="0" smtClean="0"/>
              <a:t>Majetek synagogy nebo zapůjčený.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56" y="880140"/>
            <a:ext cx="2662428" cy="399169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>
            <a:off x="1010412" y="3718077"/>
            <a:ext cx="3845052" cy="257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3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Stříbrné ozdoby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Koruna = </a:t>
            </a:r>
            <a:r>
              <a:rPr lang="cs-CZ" dirty="0" err="1" smtClean="0"/>
              <a:t>keter</a:t>
            </a:r>
            <a:r>
              <a:rPr lang="cs-CZ" dirty="0" smtClean="0"/>
              <a:t> (</a:t>
            </a:r>
            <a:r>
              <a:rPr lang="he-IL" dirty="0" smtClean="0"/>
              <a:t>כתר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Rimon</a:t>
            </a:r>
            <a:r>
              <a:rPr lang="cs-CZ" dirty="0" smtClean="0"/>
              <a:t>(</a:t>
            </a:r>
            <a:r>
              <a:rPr lang="cs-CZ" dirty="0" err="1" smtClean="0"/>
              <a:t>im</a:t>
            </a:r>
            <a:r>
              <a:rPr lang="cs-CZ" dirty="0" smtClean="0"/>
              <a:t>)</a:t>
            </a:r>
          </a:p>
          <a:p>
            <a:r>
              <a:rPr lang="cs-CZ" dirty="0" smtClean="0"/>
              <a:t>Štít = tas (</a:t>
            </a:r>
            <a:r>
              <a:rPr lang="he-IL" dirty="0" smtClean="0"/>
              <a:t>טס</a:t>
            </a:r>
            <a:r>
              <a:rPr lang="cs-CZ" dirty="0" smtClean="0"/>
              <a:t>)</a:t>
            </a:r>
          </a:p>
          <a:p>
            <a:r>
              <a:rPr lang="cs-CZ" dirty="0" smtClean="0"/>
              <a:t>Ukazovátko = </a:t>
            </a:r>
            <a:r>
              <a:rPr lang="cs-CZ" dirty="0" err="1" smtClean="0"/>
              <a:t>jad</a:t>
            </a:r>
            <a:r>
              <a:rPr lang="cs-CZ" dirty="0" smtClean="0"/>
              <a:t> (</a:t>
            </a:r>
            <a:r>
              <a:rPr lang="he-IL" dirty="0" smtClean="0"/>
              <a:t>יד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239" y="490600"/>
            <a:ext cx="2815408" cy="4968367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0" b="14310"/>
          <a:stretch/>
        </p:blipFill>
        <p:spPr>
          <a:xfrm>
            <a:off x="5582410" y="490600"/>
            <a:ext cx="2955982" cy="41056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62" y="1316322"/>
            <a:ext cx="1265578" cy="275596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10368" r="5886" b="4019"/>
          <a:stretch/>
        </p:blipFill>
        <p:spPr>
          <a:xfrm>
            <a:off x="838200" y="4229894"/>
            <a:ext cx="2395728" cy="224028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775" y="4565728"/>
            <a:ext cx="5346192" cy="18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0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Donační nápisy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2775619" cy="4351338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918" y="1305119"/>
            <a:ext cx="2996184" cy="48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9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Parochet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896" y="365124"/>
            <a:ext cx="4359711" cy="5812949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8"/>
          <a:stretch/>
        </p:blipFill>
        <p:spPr>
          <a:xfrm>
            <a:off x="838201" y="1560449"/>
            <a:ext cx="2919984" cy="4351338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72" y="627991"/>
            <a:ext cx="3927348" cy="528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50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Sefardský</a:t>
            </a:r>
            <a:r>
              <a:rPr lang="cs-CZ" dirty="0" smtClean="0"/>
              <a:t> způsob - tik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4"/>
          <a:stretch/>
        </p:blipFill>
        <p:spPr>
          <a:xfrm>
            <a:off x="7886797" y="1514729"/>
            <a:ext cx="2912267" cy="4351338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514729"/>
            <a:ext cx="2608326" cy="46357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04" y="1690689"/>
            <a:ext cx="3454936" cy="463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489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174</Words>
  <Application>Microsoft Office PowerPoint</Application>
  <PresentationFormat>Širokoúhlá obrazovka</PresentationFormat>
  <Paragraphs>32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Sefer Tora</vt:lpstr>
      <vt:lpstr>Text</vt:lpstr>
      <vt:lpstr>Materiální předmět</vt:lpstr>
      <vt:lpstr>Aškenázský svitek a jeho ozdoby</vt:lpstr>
      <vt:lpstr>Pláštík</vt:lpstr>
      <vt:lpstr>Stříbrné ozdoby</vt:lpstr>
      <vt:lpstr>Donační nápisy</vt:lpstr>
      <vt:lpstr>Parochet</vt:lpstr>
      <vt:lpstr>Sefardský způsob - tik</vt:lpstr>
      <vt:lpstr>Prezentace aplikace PowerPoint</vt:lpstr>
      <vt:lpstr>Produkce a údržba svitku</vt:lpstr>
      <vt:lpstr>Prezentace aplikace PowerPoint</vt:lpstr>
      <vt:lpstr>Zobáčky (tagin); mezuza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Sefer Tora</dc:title>
  <dc:creator>Sládek, Pavel</dc:creator>
  <cp:lastModifiedBy>Sládek, Pavel</cp:lastModifiedBy>
  <cp:revision>26</cp:revision>
  <dcterms:created xsi:type="dcterms:W3CDTF">2022-03-27T12:26:54Z</dcterms:created>
  <dcterms:modified xsi:type="dcterms:W3CDTF">2022-03-27T15:18:19Z</dcterms:modified>
</cp:coreProperties>
</file>