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veronika.blazkova@pedf.cuni.cz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ljubov.avramovicova@zs-vrybnickach.cz" TargetMode="External"/><Relationship Id="rId2" Type="http://schemas.openxmlformats.org/officeDocument/2006/relationships/hyperlink" Target="https://dl1.cuni.cz/course/view.php?id=11209#section-7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pages.pedf.cuni.cz/spp/proskoleni-pred-praxemi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7067" y="1403684"/>
            <a:ext cx="7766936" cy="1475874"/>
          </a:xfrm>
        </p:spPr>
        <p:txBody>
          <a:bodyPr/>
          <a:lstStyle/>
          <a:p>
            <a:r>
              <a:rPr lang="cs-CZ" sz="4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Orientační praxe ve škole</a:t>
            </a:r>
            <a:br>
              <a:rPr lang="cs-CZ" sz="4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ročníky – Bc. studium</a:t>
            </a:r>
            <a:b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prezenční studium</a:t>
            </a:r>
            <a:b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akademický rok </a:t>
            </a:r>
            <a:r>
              <a:rPr lang="cs-CZ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2022/23</a:t>
            </a:r>
            <a:endParaRPr lang="cs-CZ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07067" y="3793959"/>
            <a:ext cx="7766936" cy="1353774"/>
          </a:xfrm>
        </p:spPr>
        <p:txBody>
          <a:bodyPr>
            <a:noAutofit/>
          </a:bodyPr>
          <a:lstStyle/>
          <a:p>
            <a:r>
              <a:rPr lang="cs-CZ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PhDr</a:t>
            </a:r>
            <a:r>
              <a:rPr lang="cs-CZ" sz="2400" b="1" dirty="0">
                <a:latin typeface="Calibri" panose="020F0502020204030204" pitchFamily="34" charset="0"/>
                <a:cs typeface="Calibri" panose="020F0502020204030204" pitchFamily="34" charset="0"/>
              </a:rPr>
              <a:t>. Klára Eliášková, Ph.D.</a:t>
            </a:r>
          </a:p>
          <a:p>
            <a:r>
              <a:rPr lang="cs-CZ" sz="2400" b="1" dirty="0">
                <a:latin typeface="Calibri" panose="020F0502020204030204" pitchFamily="34" charset="0"/>
                <a:cs typeface="Calibri" panose="020F0502020204030204" pitchFamily="34" charset="0"/>
              </a:rPr>
              <a:t>Katedra pedagogiky </a:t>
            </a:r>
            <a:r>
              <a:rPr lang="cs-CZ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PedF</a:t>
            </a:r>
            <a:r>
              <a:rPr lang="cs-CZ" sz="2400" b="1" dirty="0">
                <a:latin typeface="Calibri" panose="020F0502020204030204" pitchFamily="34" charset="0"/>
                <a:cs typeface="Calibri" panose="020F0502020204030204" pitchFamily="34" charset="0"/>
              </a:rPr>
              <a:t> UK</a:t>
            </a:r>
          </a:p>
          <a:p>
            <a:r>
              <a:rPr lang="cs-CZ" sz="2400" b="1" dirty="0" err="1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klara.eliaskova@pedf.cuni.cz</a:t>
            </a:r>
            <a:endParaRPr lang="cs-CZ" sz="24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24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847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152400"/>
            <a:ext cx="8596668" cy="705853"/>
          </a:xfrm>
        </p:spPr>
        <p:txBody>
          <a:bodyPr/>
          <a:lstStyle/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Orientační praxe ve škole - SIS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3242" y="786064"/>
            <a:ext cx="8800760" cy="5735052"/>
          </a:xfrm>
        </p:spPr>
        <p:txBody>
          <a:bodyPr>
            <a:normAutofit fontScale="92500" lnSpcReduction="10000"/>
          </a:bodyPr>
          <a:lstStyle/>
          <a:p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Anotace:</a:t>
            </a:r>
          </a:p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V průběhu semestru studenti navštíví různá zařízení: základní školu - 1. a 2. stupeň, různé typy středních škol, příp. domy dětí a mládeže. Formou společných exkurzí se seznámí s reálnými podmínkami pedagogické praxe. Praxe je zakončena reflexním seminářem, v jejím průběhu studenti pořizují písemné záznamy o průběhu praxe. S podrobnostmi o průběhu praxe a s konkrétními metodickými pokyny budou studenti seznámeni garantem praxí před jejím zahájením. </a:t>
            </a:r>
          </a:p>
          <a:p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Požadavky k zápočtu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Pro udělení zápočtu je nutná účast na setkáních a zpracování písemných reflexí z náslechů (portfolia). </a:t>
            </a:r>
          </a:p>
          <a:p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Sylabus:</a:t>
            </a: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      Student vykoná praxi v rozsahu jednoho semestru:</a:t>
            </a:r>
            <a:endParaRPr lang="cs-CZ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      2 hodiny úvodního semináře</a:t>
            </a: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      4 hodiny závěrečného reflektivního semináře (popř. jistá část přímo na škole)</a:t>
            </a: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      18 - 20 hodin hospitační a reflektivní činnosti ve škole</a:t>
            </a: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      34 - 36 hodin samostatné práce a plnění úkolů (vyplňování pozorovacích archů a tvorba </a:t>
            </a: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      portfolia, které bude prezentováno na závěrečném reflektivním semináři), včetně samostudia</a:t>
            </a:r>
          </a:p>
        </p:txBody>
      </p:sp>
    </p:spTree>
    <p:extLst>
      <p:ext uri="{BB962C8B-B14F-4D97-AF65-F5344CB8AC3E}">
        <p14:creationId xmlns:p14="http://schemas.microsoft.com/office/powerpoint/2010/main" val="3211243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176464"/>
            <a:ext cx="8596668" cy="593557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Orientační praxe ve škole - SIS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7304" y="978568"/>
            <a:ext cx="11077075" cy="5398170"/>
          </a:xfrm>
        </p:spPr>
        <p:txBody>
          <a:bodyPr>
            <a:normAutofit fontScale="70000" lnSpcReduction="20000"/>
          </a:bodyPr>
          <a:lstStyle/>
          <a:p>
            <a:r>
              <a:rPr lang="cs-CZ" sz="3300" b="1" dirty="0">
                <a:latin typeface="Calibri" panose="020F0502020204030204" pitchFamily="34" charset="0"/>
                <a:cs typeface="Calibri" panose="020F0502020204030204" pitchFamily="34" charset="0"/>
              </a:rPr>
              <a:t>Návštěvy školských zařízení:</a:t>
            </a:r>
          </a:p>
          <a:p>
            <a:pPr marL="0" indent="0">
              <a:buNone/>
            </a:pPr>
            <a:r>
              <a:rPr lang="cs-CZ" sz="33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dle možností školy průběžně 	</a:t>
            </a:r>
            <a:r>
              <a:rPr lang="cs-CZ" sz="3300" b="1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sz="3300" dirty="0">
                <a:latin typeface="Calibri" panose="020F0502020204030204" pitchFamily="34" charset="0"/>
                <a:cs typeface="Calibri" panose="020F0502020204030204" pitchFamily="34" charset="0"/>
              </a:rPr>
              <a:t>				</a:t>
            </a:r>
            <a:endParaRPr lang="cs-CZ" sz="33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3300" b="1" dirty="0">
                <a:latin typeface="Calibri" panose="020F0502020204030204" pitchFamily="34" charset="0"/>
                <a:cs typeface="Calibri" panose="020F0502020204030204" pitchFamily="34" charset="0"/>
              </a:rPr>
              <a:t>Úvodní seminář:</a:t>
            </a:r>
          </a:p>
          <a:p>
            <a:pPr marL="0" indent="0">
              <a:buNone/>
            </a:pPr>
            <a:r>
              <a:rPr lang="cs-CZ" sz="3300" dirty="0">
                <a:latin typeface="Calibri" panose="020F0502020204030204" pitchFamily="34" charset="0"/>
                <a:cs typeface="Calibri" panose="020F0502020204030204" pitchFamily="34" charset="0"/>
              </a:rPr>
              <a:t>         pondělí </a:t>
            </a:r>
            <a:r>
              <a:rPr lang="cs-CZ" sz="3300" dirty="0" smtClean="0">
                <a:latin typeface="Calibri" panose="020F0502020204030204" pitchFamily="34" charset="0"/>
                <a:cs typeface="Calibri" panose="020F0502020204030204" pitchFamily="34" charset="0"/>
              </a:rPr>
              <a:t>14.3. </a:t>
            </a:r>
            <a:r>
              <a:rPr lang="cs-CZ" sz="33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r>
              <a:rPr lang="cs-CZ" sz="3300" b="1" dirty="0">
                <a:latin typeface="Calibri" panose="020F0502020204030204" pitchFamily="34" charset="0"/>
                <a:cs typeface="Calibri" panose="020F0502020204030204" pitchFamily="34" charset="0"/>
              </a:rPr>
              <a:t>Závěrečná reflexe:</a:t>
            </a:r>
          </a:p>
          <a:p>
            <a:pPr marL="0" indent="0">
              <a:buNone/>
            </a:pPr>
            <a:r>
              <a:rPr lang="cs-CZ" sz="3300" dirty="0">
                <a:latin typeface="Calibri" panose="020F0502020204030204" pitchFamily="34" charset="0"/>
                <a:cs typeface="Calibri" panose="020F0502020204030204" pitchFamily="34" charset="0"/>
              </a:rPr>
              <a:t>         středa </a:t>
            </a:r>
            <a:r>
              <a:rPr lang="cs-CZ" sz="3300" dirty="0" smtClean="0">
                <a:latin typeface="Calibri" panose="020F0502020204030204" pitchFamily="34" charset="0"/>
                <a:cs typeface="Calibri" panose="020F0502020204030204" pitchFamily="34" charset="0"/>
              </a:rPr>
              <a:t>24.4. </a:t>
            </a:r>
            <a:r>
              <a:rPr lang="cs-CZ" sz="3300" dirty="0">
                <a:latin typeface="Calibri" panose="020F0502020204030204" pitchFamily="34" charset="0"/>
                <a:cs typeface="Calibri" panose="020F0502020204030204" pitchFamily="34" charset="0"/>
              </a:rPr>
              <a:t>v Gymnáziu pro ZP	</a:t>
            </a:r>
          </a:p>
          <a:p>
            <a:pPr marL="0" indent="0">
              <a:buNone/>
            </a:pPr>
            <a:r>
              <a:rPr lang="cs-CZ" sz="33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Portfolio vložte do </a:t>
            </a:r>
            <a:r>
              <a:rPr lang="cs-CZ" sz="33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Moodlu</a:t>
            </a:r>
            <a:r>
              <a:rPr lang="cs-CZ" sz="33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 pátku </a:t>
            </a:r>
            <a:r>
              <a:rPr lang="cs-CZ" sz="33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30. 4. 2023 </a:t>
            </a:r>
            <a:r>
              <a:rPr lang="cs-CZ" sz="33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Orientační bakalářské praxe </a:t>
            </a:r>
          </a:p>
          <a:p>
            <a:pPr marL="0" indent="0">
              <a:buNone/>
            </a:pPr>
            <a:r>
              <a:rPr lang="cs-CZ" sz="33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cs-CZ" sz="33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</a:t>
            </a:r>
            <a:r>
              <a:rPr lang="cs-CZ" sz="3300" b="1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dl1.cuni.cz</a:t>
            </a:r>
            <a:r>
              <a:rPr lang="cs-CZ" sz="33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/</a:t>
            </a:r>
            <a:r>
              <a:rPr lang="cs-CZ" sz="3300" b="1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course</a:t>
            </a:r>
            <a:r>
              <a:rPr lang="cs-CZ" sz="33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/</a:t>
            </a:r>
            <a:r>
              <a:rPr lang="cs-CZ" sz="3300" b="1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view.php?id</a:t>
            </a:r>
            <a:r>
              <a:rPr lang="cs-CZ" sz="33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=</a:t>
            </a:r>
            <a:r>
              <a:rPr lang="cs-CZ" sz="3300" b="1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11209#section-7</a:t>
            </a:r>
            <a:endParaRPr lang="cs-CZ" sz="3300" b="1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sz="33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3300" b="1" dirty="0">
                <a:latin typeface="Calibri" panose="020F0502020204030204" pitchFamily="34" charset="0"/>
                <a:cs typeface="Calibri" panose="020F0502020204030204" pitchFamily="34" charset="0"/>
              </a:rPr>
              <a:t>Návštěvy školských zařízení:</a:t>
            </a:r>
            <a:r>
              <a:rPr lang="cs-CZ" sz="3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r>
              <a:rPr lang="cs-CZ" sz="33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sz="2300" dirty="0">
                <a:latin typeface="Calibri" panose="020F0502020204030204" pitchFamily="34" charset="0"/>
                <a:cs typeface="Calibri" panose="020F0502020204030204" pitchFamily="34" charset="0"/>
              </a:rPr>
              <a:t>a) ZŠ V Rybníčkách, Praha 10 – Mgr. Ljuba </a:t>
            </a:r>
            <a:r>
              <a:rPr lang="cs-CZ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Avramivičová</a:t>
            </a:r>
            <a:r>
              <a:rPr lang="cs-CZ" sz="23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cs-CZ" sz="23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ljubov.avramovicova@zs-vrybnickach.cz</a:t>
            </a:r>
            <a:r>
              <a:rPr lang="cs-CZ" sz="23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 </a:t>
            </a:r>
            <a:endParaRPr lang="cs-CZ" sz="23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300" dirty="0">
                <a:latin typeface="Calibri" panose="020F0502020204030204" pitchFamily="34" charset="0"/>
                <a:cs typeface="Calibri" panose="020F0502020204030204" pitchFamily="34" charset="0"/>
              </a:rPr>
              <a:t>	b) </a:t>
            </a:r>
            <a:r>
              <a:rPr lang="cs-CZ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Gymnázium a Hotelová škola Radlická, Radlická 115, Praha 5: Ing. Martina Michalová: </a:t>
            </a:r>
            <a:r>
              <a:rPr lang="cs-CZ" sz="23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michalova-m@hs-radlicka.cz</a:t>
            </a:r>
            <a:r>
              <a:rPr lang="cs-CZ" sz="23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marL="0" indent="0">
              <a:buNone/>
            </a:pPr>
            <a:r>
              <a:rPr lang="cs-CZ" sz="2300" dirty="0">
                <a:latin typeface="Calibri" panose="020F0502020204030204" pitchFamily="34" charset="0"/>
                <a:cs typeface="Calibri" panose="020F0502020204030204" pitchFamily="34" charset="0"/>
              </a:rPr>
              <a:t>	c</a:t>
            </a:r>
            <a:r>
              <a:rPr lang="cs-CZ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cs-CZ" sz="2300" dirty="0">
                <a:latin typeface="Calibri" panose="020F0502020204030204" pitchFamily="34" charset="0"/>
                <a:cs typeface="Calibri" panose="020F0502020204030204" pitchFamily="34" charset="0"/>
              </a:rPr>
              <a:t>Gymnázium </a:t>
            </a:r>
            <a:r>
              <a:rPr lang="cs-CZ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cs-CZ" sz="23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SOŠ</a:t>
            </a:r>
            <a:r>
              <a:rPr lang="cs-CZ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 pro </a:t>
            </a:r>
            <a:r>
              <a:rPr lang="cs-CZ" sz="2300" dirty="0">
                <a:latin typeface="Calibri" panose="020F0502020204030204" pitchFamily="34" charset="0"/>
                <a:cs typeface="Calibri" panose="020F0502020204030204" pitchFamily="34" charset="0"/>
              </a:rPr>
              <a:t>zrakově postižené, Radlická 115, Praha 5  – </a:t>
            </a:r>
            <a:r>
              <a:rPr lang="cs-CZ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klara.eliaskova@pedf.cuni.cz</a:t>
            </a:r>
            <a:endParaRPr lang="cs-CZ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354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176464"/>
            <a:ext cx="8596668" cy="593557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Orientační praxe ve škole </a:t>
            </a:r>
            <a:r>
              <a:rPr lang="cs-CZ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první skupina (8:55)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1227222"/>
            <a:ext cx="10523621" cy="5189620"/>
          </a:xfrm>
        </p:spPr>
        <p:txBody>
          <a:bodyPr>
            <a:normAutofit lnSpcReduction="10000"/>
          </a:bodyPr>
          <a:lstStyle/>
          <a:p>
            <a:r>
              <a:rPr lang="cs-CZ" sz="33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22.3. – Gymnázium a </a:t>
            </a:r>
            <a:r>
              <a:rPr lang="cs-CZ" sz="33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SOŠ</a:t>
            </a:r>
            <a:r>
              <a:rPr lang="cs-CZ" sz="33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pro zrakově postižené</a:t>
            </a:r>
            <a:endParaRPr lang="cs-CZ" sz="33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33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sraz v 7:50 před kanceláří pí zástupkyně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sz="3300" dirty="0">
                <a:latin typeface="Calibri" panose="020F0502020204030204" pitchFamily="34" charset="0"/>
                <a:cs typeface="Calibri" panose="020F0502020204030204" pitchFamily="34" charset="0"/>
              </a:rPr>
              <a:t>			</a:t>
            </a:r>
            <a:endParaRPr lang="cs-CZ" sz="33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33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29.3. – ZŠ V Rybníčkách</a:t>
            </a:r>
            <a:endParaRPr lang="cs-CZ" sz="33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33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33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sraz v 7:50 před kanceláří pí zástupkyně</a:t>
            </a:r>
            <a:r>
              <a:rPr lang="cs-CZ" sz="3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cs-CZ" sz="33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33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5.4. – Gymnázium a Hotelová škola Radlická</a:t>
            </a:r>
          </a:p>
          <a:p>
            <a:pPr marL="0" indent="0">
              <a:buNone/>
            </a:pPr>
            <a:r>
              <a:rPr lang="cs-CZ" sz="33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sraz v 7:50 před kanceláří pí zástupkyně</a:t>
            </a:r>
            <a:r>
              <a:rPr lang="cs-CZ" sz="3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cs-CZ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33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endParaRPr lang="cs-CZ" sz="33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Reflexivní seminář od 12:35 – 14:05</a:t>
            </a:r>
            <a:r>
              <a:rPr 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Gymnázium pro zrakově postižené</a:t>
            </a:r>
          </a:p>
          <a:p>
            <a:pPr marL="0" indent="0">
              <a:buNone/>
            </a:pPr>
            <a:r>
              <a:rPr 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- sraz ve 12:30 u pí ředitelky</a:t>
            </a: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036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3" y="176464"/>
            <a:ext cx="9541487" cy="593557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Orientační praxe ve škole </a:t>
            </a:r>
            <a:r>
              <a:rPr lang="cs-CZ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druhá skupina (10:45)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7304" y="978568"/>
            <a:ext cx="11077075" cy="5398170"/>
          </a:xfrm>
        </p:spPr>
        <p:txBody>
          <a:bodyPr>
            <a:normAutofit/>
          </a:bodyPr>
          <a:lstStyle/>
          <a:p>
            <a:r>
              <a:rPr lang="cs-CZ" sz="33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24.3. </a:t>
            </a:r>
            <a:r>
              <a:rPr lang="cs-CZ" sz="3300" b="1" dirty="0">
                <a:latin typeface="Calibri" panose="020F0502020204030204" pitchFamily="34" charset="0"/>
                <a:cs typeface="Calibri" panose="020F0502020204030204" pitchFamily="34" charset="0"/>
              </a:rPr>
              <a:t>– Gymnázium a Hotelová škola Radlická</a:t>
            </a:r>
          </a:p>
          <a:p>
            <a:pPr marL="0" indent="0">
              <a:buNone/>
            </a:pPr>
            <a:r>
              <a:rPr lang="cs-CZ" sz="33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sraz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v 7:50 před kanceláří pí zástupkyně</a:t>
            </a:r>
            <a:r>
              <a:rPr lang="cs-CZ" sz="3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sz="3300" dirty="0">
                <a:latin typeface="Calibri" panose="020F0502020204030204" pitchFamily="34" charset="0"/>
                <a:cs typeface="Calibri" panose="020F0502020204030204" pitchFamily="34" charset="0"/>
              </a:rPr>
              <a:t>			</a:t>
            </a:r>
            <a:endParaRPr lang="cs-CZ" sz="33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33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31.3. – ZŠ V Rybníčkách</a:t>
            </a:r>
            <a:endParaRPr lang="cs-CZ" sz="33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33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33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sraz v 7:50 před kanceláří pí zástupkyně</a:t>
            </a:r>
            <a:r>
              <a:rPr lang="cs-CZ" sz="3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cs-CZ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33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3.4. </a:t>
            </a:r>
            <a:r>
              <a:rPr lang="cs-CZ" sz="3300" b="1" dirty="0">
                <a:latin typeface="Calibri" panose="020F0502020204030204" pitchFamily="34" charset="0"/>
                <a:cs typeface="Calibri" panose="020F0502020204030204" pitchFamily="34" charset="0"/>
              </a:rPr>
              <a:t>- Gymnázium a </a:t>
            </a:r>
            <a:r>
              <a:rPr lang="cs-CZ" sz="3300" b="1" dirty="0" err="1">
                <a:latin typeface="Calibri" panose="020F0502020204030204" pitchFamily="34" charset="0"/>
                <a:cs typeface="Calibri" panose="020F0502020204030204" pitchFamily="34" charset="0"/>
              </a:rPr>
              <a:t>SOŠ</a:t>
            </a:r>
            <a:r>
              <a:rPr lang="cs-CZ" sz="3300" b="1" dirty="0">
                <a:latin typeface="Calibri" panose="020F0502020204030204" pitchFamily="34" charset="0"/>
                <a:cs typeface="Calibri" panose="020F0502020204030204" pitchFamily="34" charset="0"/>
              </a:rPr>
              <a:t> pro zrakově postižené</a:t>
            </a:r>
          </a:p>
          <a:p>
            <a:pPr marL="0" indent="0">
              <a:buNone/>
            </a:pPr>
            <a:r>
              <a:rPr lang="cs-CZ" sz="33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sraz v 7:50 před kanceláří pí zástupkyně	</a:t>
            </a:r>
          </a:p>
          <a:p>
            <a:pPr marL="0" indent="0">
              <a:buNone/>
            </a:pPr>
            <a:endParaRPr lang="cs-CZ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400" b="1" dirty="0">
                <a:latin typeface="Calibri" panose="020F0502020204030204" pitchFamily="34" charset="0"/>
                <a:cs typeface="Calibri" panose="020F0502020204030204" pitchFamily="34" charset="0"/>
              </a:rPr>
              <a:t>Reflexivní seminář od </a:t>
            </a:r>
            <a:r>
              <a:rPr lang="cs-CZ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14:25 </a:t>
            </a:r>
            <a:r>
              <a:rPr lang="cs-CZ" sz="2400" b="1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cs-CZ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15:55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: Gymnázium pro zrakově </a:t>
            </a:r>
            <a:r>
              <a:rPr 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postižené, Praha 5</a:t>
            </a: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- sraz ve </a:t>
            </a:r>
            <a:r>
              <a:rPr 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14:20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u pí ředitelky</a:t>
            </a:r>
          </a:p>
          <a:p>
            <a:pPr marL="0" indent="0">
              <a:buNone/>
            </a:pP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943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22421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Co ve škole sledujeme…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467853"/>
            <a:ext cx="9501382" cy="4573509"/>
          </a:xfrm>
        </p:spPr>
        <p:txBody>
          <a:bodyPr>
            <a:normAutofit/>
          </a:bodyPr>
          <a:lstStyle/>
          <a:p>
            <a:r>
              <a:rPr lang="cs-CZ" dirty="0" smtClean="0"/>
              <a:t>Průběh vyučovací hodiny, příprava učitele a žáka na hodinu</a:t>
            </a:r>
          </a:p>
          <a:p>
            <a:r>
              <a:rPr lang="cs-CZ" dirty="0" smtClean="0"/>
              <a:t>Motivaci žáků k učení a výuce</a:t>
            </a:r>
          </a:p>
          <a:p>
            <a:r>
              <a:rPr lang="cs-CZ" dirty="0" smtClean="0"/>
              <a:t>Způsoby hodnocení v hodině</a:t>
            </a:r>
          </a:p>
          <a:p>
            <a:r>
              <a:rPr lang="cs-CZ" dirty="0" smtClean="0"/>
              <a:t>Způsoby zpětné vazby v průběhu hodiny</a:t>
            </a:r>
          </a:p>
          <a:p>
            <a:r>
              <a:rPr lang="cs-CZ" dirty="0" smtClean="0"/>
              <a:t>Didaktické metody a způsoby didaktické transformace učiva</a:t>
            </a:r>
          </a:p>
          <a:p>
            <a:r>
              <a:rPr lang="cs-CZ" dirty="0" smtClean="0"/>
              <a:t>Aktivita žáků a jejich podíl na výkladu a průběhu hodiny</a:t>
            </a:r>
          </a:p>
          <a:p>
            <a:r>
              <a:rPr lang="cs-CZ" dirty="0" err="1" smtClean="0"/>
              <a:t>Mezipředmětovost</a:t>
            </a:r>
            <a:endParaRPr lang="cs-CZ" dirty="0" smtClean="0"/>
          </a:p>
          <a:p>
            <a:r>
              <a:rPr lang="cs-CZ" dirty="0" smtClean="0"/>
              <a:t>Přístupy vyučujících k žákům (respekt, nadřazenost, kooperace, individualizace aj.)</a:t>
            </a:r>
          </a:p>
          <a:p>
            <a:r>
              <a:rPr lang="cs-CZ" dirty="0" smtClean="0"/>
              <a:t>Celková atmosféra třídy</a:t>
            </a:r>
          </a:p>
          <a:p>
            <a:r>
              <a:rPr lang="cs-CZ" dirty="0" smtClean="0"/>
              <a:t>Celková atmosféra školy</a:t>
            </a:r>
          </a:p>
          <a:p>
            <a:r>
              <a:rPr lang="cs-CZ" dirty="0"/>
              <a:t>J</a:t>
            </a:r>
            <a:r>
              <a:rPr lang="cs-CZ" dirty="0" smtClean="0"/>
              <a:t>akékoli zajímavé podněty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9140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556952"/>
            <a:ext cx="8596668" cy="1064029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cs-CZ" sz="27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Orientační praxe ve škole </a:t>
            </a:r>
            <a:endParaRPr lang="cs-CZ" sz="27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5536" y="1526795"/>
            <a:ext cx="8945139" cy="4833899"/>
          </a:xfrm>
        </p:spPr>
        <p:txBody>
          <a:bodyPr>
            <a:noAutofit/>
          </a:bodyPr>
          <a:lstStyle/>
          <a:p>
            <a:r>
              <a:rPr lang="cs-CZ" b="1" dirty="0">
                <a:latin typeface="Calibri" panose="020F0502020204030204" pitchFamily="34" charset="0"/>
                <a:cs typeface="Calibri" panose="020F0502020204030204" pitchFamily="34" charset="0"/>
              </a:rPr>
              <a:t>Před zahájením praxe nezapomeňte na odevzdání osvědčení o absolvování kurzu bezpečnostního a právního minima. </a:t>
            </a:r>
          </a:p>
          <a:p>
            <a:r>
              <a:rPr lang="cs-CZ" b="1" dirty="0">
                <a:latin typeface="Calibri" panose="020F0502020204030204" pitchFamily="34" charset="0"/>
                <a:cs typeface="Calibri" panose="020F0502020204030204" pitchFamily="34" charset="0"/>
              </a:rPr>
              <a:t>Vstup do kurzu najdete na stránkách Střediska pedagogické praxe </a:t>
            </a:r>
          </a:p>
          <a:p>
            <a:r>
              <a:rPr lang="cs-CZ" b="1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https://pages.pedf.cuni.cz/spp/proskoleni-pred-praxemi/</a:t>
            </a:r>
            <a:endParaRPr lang="cs-CZ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b="1" u="sng" dirty="0">
                <a:latin typeface="Calibri" panose="020F0502020204030204" pitchFamily="34" charset="0"/>
                <a:cs typeface="Calibri" panose="020F0502020204030204" pitchFamily="34" charset="0"/>
              </a:rPr>
              <a:t>Neučitelské obory – Bc. studium</a:t>
            </a:r>
          </a:p>
          <a:p>
            <a:r>
              <a:rPr lang="cs-CZ" b="1" dirty="0">
                <a:latin typeface="Calibri" panose="020F0502020204030204" pitchFamily="34" charset="0"/>
                <a:cs typeface="Calibri" panose="020F0502020204030204" pitchFamily="34" charset="0"/>
              </a:rPr>
              <a:t>Osvědčení mi ukažte před zahájením Vašich náslechů. </a:t>
            </a:r>
            <a:endParaRPr lang="cs-CZ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 škole reprezentujeme univerzitu!</a:t>
            </a:r>
          </a:p>
          <a:p>
            <a:pPr marL="0" indent="0">
              <a:buNone/>
            </a:pPr>
            <a:r>
              <a:rPr lang="cs-CZ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Žákům jsme představeni jako budoucí učitelé, prosím, buďte jim vhodným příkladem!</a:t>
            </a:r>
            <a:endParaRPr lang="cs-CZ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7577342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281</TotalTime>
  <Words>639</Words>
  <Application>Microsoft Office PowerPoint</Application>
  <PresentationFormat>Širokoúhlá obrazovka</PresentationFormat>
  <Paragraphs>73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 3</vt:lpstr>
      <vt:lpstr>Faseta</vt:lpstr>
      <vt:lpstr>Orientační praxe ve škole 3. ročníky – Bc. studium prezenční studium akademický rok 2022/23</vt:lpstr>
      <vt:lpstr>  Orientační praxe ve škole - SIS</vt:lpstr>
      <vt:lpstr>    Orientační praxe ve škole - SIS</vt:lpstr>
      <vt:lpstr>    Orientační praxe ve škole – první skupina (8:55)</vt:lpstr>
      <vt:lpstr>    Orientační praxe ve škole – druhá skupina (10:45)</vt:lpstr>
      <vt:lpstr>Co ve škole sledujeme…</vt:lpstr>
      <vt:lpstr>   Orientační praxe ve škole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Orientační praxe ve škole 3. ročníky – Bc. studium akademický rok 2019/20</dc:title>
  <dc:creator>Martin Blažek</dc:creator>
  <cp:lastModifiedBy>Eliášková Klára</cp:lastModifiedBy>
  <cp:revision>35</cp:revision>
  <dcterms:created xsi:type="dcterms:W3CDTF">2019-10-16T12:57:07Z</dcterms:created>
  <dcterms:modified xsi:type="dcterms:W3CDTF">2023-03-09T13:13:23Z</dcterms:modified>
</cp:coreProperties>
</file>