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0"/>
  </p:notesMasterIdLst>
  <p:sldIdLst>
    <p:sldId id="256" r:id="rId2"/>
    <p:sldId id="367" r:id="rId3"/>
    <p:sldId id="258" r:id="rId4"/>
    <p:sldId id="261" r:id="rId5"/>
    <p:sldId id="262" r:id="rId6"/>
    <p:sldId id="263" r:id="rId7"/>
    <p:sldId id="257" r:id="rId8"/>
    <p:sldId id="259" r:id="rId9"/>
    <p:sldId id="265" r:id="rId10"/>
    <p:sldId id="264" r:id="rId11"/>
    <p:sldId id="266" r:id="rId12"/>
    <p:sldId id="267" r:id="rId13"/>
    <p:sldId id="269" r:id="rId14"/>
    <p:sldId id="270" r:id="rId15"/>
    <p:sldId id="344" r:id="rId16"/>
    <p:sldId id="345" r:id="rId17"/>
    <p:sldId id="260" r:id="rId18"/>
    <p:sldId id="268" r:id="rId19"/>
    <p:sldId id="359" r:id="rId20"/>
    <p:sldId id="350" r:id="rId21"/>
    <p:sldId id="351" r:id="rId22"/>
    <p:sldId id="352" r:id="rId23"/>
    <p:sldId id="346" r:id="rId24"/>
    <p:sldId id="347" r:id="rId25"/>
    <p:sldId id="349" r:id="rId26"/>
    <p:sldId id="355" r:id="rId27"/>
    <p:sldId id="348" r:id="rId28"/>
    <p:sldId id="356" r:id="rId29"/>
    <p:sldId id="353" r:id="rId30"/>
    <p:sldId id="360" r:id="rId31"/>
    <p:sldId id="358" r:id="rId32"/>
    <p:sldId id="361" r:id="rId33"/>
    <p:sldId id="357" r:id="rId34"/>
    <p:sldId id="362" r:id="rId35"/>
    <p:sldId id="363" r:id="rId36"/>
    <p:sldId id="364" r:id="rId37"/>
    <p:sldId id="365" r:id="rId38"/>
    <p:sldId id="366"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26"/>
    <p:restoredTop sz="94807"/>
  </p:normalViewPr>
  <p:slideViewPr>
    <p:cSldViewPr snapToGrid="0" snapToObjects="1">
      <p:cViewPr varScale="1">
        <p:scale>
          <a:sx n="97" d="100"/>
          <a:sy n="97" d="100"/>
        </p:scale>
        <p:origin x="142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DEFBAF-640F-8147-BE52-60A2BC2BC7DE}" type="datetimeFigureOut">
              <a:rPr lang="en-US" smtClean="0"/>
              <a:t>12/17/19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E202F9-0765-874C-BC60-9FFAEF6C96DB}" type="slidenum">
              <a:rPr lang="en-US" smtClean="0"/>
              <a:t>‹#›</a:t>
            </a:fld>
            <a:endParaRPr lang="en-US"/>
          </a:p>
        </p:txBody>
      </p:sp>
    </p:spTree>
    <p:extLst>
      <p:ext uri="{BB962C8B-B14F-4D97-AF65-F5344CB8AC3E}">
        <p14:creationId xmlns:p14="http://schemas.microsoft.com/office/powerpoint/2010/main" val="2585753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library.sacredheart.edu/c.php?g=29803&amp;p=185919"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https://library.sacredheart.edu/c.php?g=29803&amp;p=185919</a:t>
            </a:r>
            <a:endParaRPr lang="en-US" dirty="0"/>
          </a:p>
        </p:txBody>
      </p:sp>
      <p:sp>
        <p:nvSpPr>
          <p:cNvPr id="4" name="Slide Number Placeholder 3"/>
          <p:cNvSpPr>
            <a:spLocks noGrp="1"/>
          </p:cNvSpPr>
          <p:nvPr>
            <p:ph type="sldNum" sz="quarter" idx="5"/>
          </p:nvPr>
        </p:nvSpPr>
        <p:spPr/>
        <p:txBody>
          <a:bodyPr/>
          <a:lstStyle/>
          <a:p>
            <a:fld id="{7BE202F9-0765-874C-BC60-9FFAEF6C96DB}" type="slidenum">
              <a:rPr lang="en-US" smtClean="0"/>
              <a:t>29</a:t>
            </a:fld>
            <a:endParaRPr lang="en-US"/>
          </a:p>
        </p:txBody>
      </p:sp>
    </p:spTree>
    <p:extLst>
      <p:ext uri="{BB962C8B-B14F-4D97-AF65-F5344CB8AC3E}">
        <p14:creationId xmlns:p14="http://schemas.microsoft.com/office/powerpoint/2010/main" val="2163442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E202F9-0765-874C-BC60-9FFAEF6C96DB}" type="slidenum">
              <a:rPr lang="en-US" smtClean="0"/>
              <a:t>33</a:t>
            </a:fld>
            <a:endParaRPr lang="en-US"/>
          </a:p>
        </p:txBody>
      </p:sp>
    </p:spTree>
    <p:extLst>
      <p:ext uri="{BB962C8B-B14F-4D97-AF65-F5344CB8AC3E}">
        <p14:creationId xmlns:p14="http://schemas.microsoft.com/office/powerpoint/2010/main" val="2137034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F2BC340B-F489-6B46-A46A-3F38E58EC70E}" type="datetimeFigureOut">
              <a:rPr lang="en-US" smtClean="0"/>
              <a:t>12/17/19</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49022EC6-5314-5446-96F8-AD1F1FCE3EED}"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25791953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BC340B-F489-6B46-A46A-3F38E58EC70E}" type="datetimeFigureOut">
              <a:rPr lang="en-US" smtClean="0"/>
              <a:t>12/17/19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022EC6-5314-5446-96F8-AD1F1FCE3EED}" type="slidenum">
              <a:rPr lang="en-US" smtClean="0"/>
              <a:t>‹#›</a:t>
            </a:fld>
            <a:endParaRPr lang="en-US"/>
          </a:p>
        </p:txBody>
      </p:sp>
    </p:spTree>
    <p:extLst>
      <p:ext uri="{BB962C8B-B14F-4D97-AF65-F5344CB8AC3E}">
        <p14:creationId xmlns:p14="http://schemas.microsoft.com/office/powerpoint/2010/main" val="1721991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BC340B-F489-6B46-A46A-3F38E58EC70E}" type="datetimeFigureOut">
              <a:rPr lang="en-US" smtClean="0"/>
              <a:t>12/17/19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022EC6-5314-5446-96F8-AD1F1FCE3EED}" type="slidenum">
              <a:rPr lang="en-US" smtClean="0"/>
              <a:t>‹#›</a:t>
            </a:fld>
            <a:endParaRPr lang="en-US"/>
          </a:p>
        </p:txBody>
      </p:sp>
    </p:spTree>
    <p:extLst>
      <p:ext uri="{BB962C8B-B14F-4D97-AF65-F5344CB8AC3E}">
        <p14:creationId xmlns:p14="http://schemas.microsoft.com/office/powerpoint/2010/main" val="15498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BC340B-F489-6B46-A46A-3F38E58EC70E}" type="datetimeFigureOut">
              <a:rPr lang="en-US" smtClean="0"/>
              <a:t>12/17/19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022EC6-5314-5446-96F8-AD1F1FCE3EED}" type="slidenum">
              <a:rPr lang="en-US" smtClean="0"/>
              <a:t>‹#›</a:t>
            </a:fld>
            <a:endParaRPr lang="en-US"/>
          </a:p>
        </p:txBody>
      </p:sp>
    </p:spTree>
    <p:extLst>
      <p:ext uri="{BB962C8B-B14F-4D97-AF65-F5344CB8AC3E}">
        <p14:creationId xmlns:p14="http://schemas.microsoft.com/office/powerpoint/2010/main" val="3586133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F2BC340B-F489-6B46-A46A-3F38E58EC70E}" type="datetimeFigureOut">
              <a:rPr lang="en-US" smtClean="0"/>
              <a:t>12/17/19</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49022EC6-5314-5446-96F8-AD1F1FCE3EED}"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2812062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2BC340B-F489-6B46-A46A-3F38E58EC70E}" type="datetimeFigureOut">
              <a:rPr lang="en-US" smtClean="0"/>
              <a:t>12/17/19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022EC6-5314-5446-96F8-AD1F1FCE3EED}" type="slidenum">
              <a:rPr lang="en-US" smtClean="0"/>
              <a:t>‹#›</a:t>
            </a:fld>
            <a:endParaRPr lang="en-US"/>
          </a:p>
        </p:txBody>
      </p:sp>
    </p:spTree>
    <p:extLst>
      <p:ext uri="{BB962C8B-B14F-4D97-AF65-F5344CB8AC3E}">
        <p14:creationId xmlns:p14="http://schemas.microsoft.com/office/powerpoint/2010/main" val="3715896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2BC340B-F489-6B46-A46A-3F38E58EC70E}" type="datetimeFigureOut">
              <a:rPr lang="en-US" smtClean="0"/>
              <a:t>12/17/19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022EC6-5314-5446-96F8-AD1F1FCE3EED}" type="slidenum">
              <a:rPr lang="en-US" smtClean="0"/>
              <a:t>‹#›</a:t>
            </a:fld>
            <a:endParaRPr lang="en-US"/>
          </a:p>
        </p:txBody>
      </p:sp>
    </p:spTree>
    <p:extLst>
      <p:ext uri="{BB962C8B-B14F-4D97-AF65-F5344CB8AC3E}">
        <p14:creationId xmlns:p14="http://schemas.microsoft.com/office/powerpoint/2010/main" val="2058030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BC340B-F489-6B46-A46A-3F38E58EC70E}" type="datetimeFigureOut">
              <a:rPr lang="en-US" smtClean="0"/>
              <a:t>12/17/19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022EC6-5314-5446-96F8-AD1F1FCE3EED}" type="slidenum">
              <a:rPr lang="en-US" smtClean="0"/>
              <a:t>‹#›</a:t>
            </a:fld>
            <a:endParaRPr lang="en-US"/>
          </a:p>
        </p:txBody>
      </p:sp>
    </p:spTree>
    <p:extLst>
      <p:ext uri="{BB962C8B-B14F-4D97-AF65-F5344CB8AC3E}">
        <p14:creationId xmlns:p14="http://schemas.microsoft.com/office/powerpoint/2010/main" val="3816656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BC340B-F489-6B46-A46A-3F38E58EC70E}" type="datetimeFigureOut">
              <a:rPr lang="en-US" smtClean="0"/>
              <a:t>12/17/19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022EC6-5314-5446-96F8-AD1F1FCE3EED}" type="slidenum">
              <a:rPr lang="en-US" smtClean="0"/>
              <a:t>‹#›</a:t>
            </a:fld>
            <a:endParaRPr lang="en-US"/>
          </a:p>
        </p:txBody>
      </p:sp>
    </p:spTree>
    <p:extLst>
      <p:ext uri="{BB962C8B-B14F-4D97-AF65-F5344CB8AC3E}">
        <p14:creationId xmlns:p14="http://schemas.microsoft.com/office/powerpoint/2010/main" val="1390797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2BC340B-F489-6B46-A46A-3F38E58EC70E}" type="datetimeFigureOut">
              <a:rPr lang="en-US" smtClean="0"/>
              <a:t>12/17/19</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9022EC6-5314-5446-96F8-AD1F1FCE3EED}"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82587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2BC340B-F489-6B46-A46A-3F38E58EC70E}" type="datetimeFigureOut">
              <a:rPr lang="en-US" smtClean="0"/>
              <a:t>12/17/19</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9022EC6-5314-5446-96F8-AD1F1FCE3EED}"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17632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F2BC340B-F489-6B46-A46A-3F38E58EC70E}" type="datetimeFigureOut">
              <a:rPr lang="en-US" smtClean="0"/>
              <a:t>12/17/19</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49022EC6-5314-5446-96F8-AD1F1FCE3EED}"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3700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elsevier.com/about/open-access/open-access-journals" TargetMode="External"/><Relationship Id="rId2" Type="http://schemas.openxmlformats.org/officeDocument/2006/relationships/hyperlink" Target="http://doaj.org/" TargetMode="External"/><Relationship Id="rId1" Type="http://schemas.openxmlformats.org/officeDocument/2006/relationships/slideLayout" Target="../slideLayouts/slideLayout2.xml"/><Relationship Id="rId4" Type="http://schemas.openxmlformats.org/officeDocument/2006/relationships/hyperlink" Target="http://scholarlyoa.com/publisher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simplyeducate.me/2012/10/22/what-are-examples-of-variables-in-research/"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simplyeducate.me/2012/12/24/what-is-the-difference-between-theory-testing-and-theory-building/"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uk.sagepub.com/en-gb/eur/developing-effective-research-proposals/book245416" TargetMode="External"/><Relationship Id="rId2" Type="http://schemas.openxmlformats.org/officeDocument/2006/relationships/hyperlink" Target="https://books.google.cz/books/about/Research_Design_in_Political_Science.html?id=5KLhjgEACAAJ&amp;redir_esc=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fhi360.org/sites/default/files/media/documents/Qualitative%20Research%20Methods%20-%20A%20Data%20Collector's%20Field%20Guide.pdf" TargetMode="External"/><Relationship Id="rId2" Type="http://schemas.openxmlformats.org/officeDocument/2006/relationships/hyperlink" Target="https://is.cuni.cz/studium/predmety/index.php?do=download&amp;did=53831&amp;kod=JMM003"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libguides.usc.edu/writingguide/abstrac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61989-7DA2-DB4B-881A-2D0E33A20643}"/>
              </a:ext>
            </a:extLst>
          </p:cNvPr>
          <p:cNvSpPr>
            <a:spLocks noGrp="1"/>
          </p:cNvSpPr>
          <p:nvPr>
            <p:ph type="ctrTitle"/>
          </p:nvPr>
        </p:nvSpPr>
        <p:spPr/>
        <p:txBody>
          <a:bodyPr/>
          <a:lstStyle/>
          <a:p>
            <a:r>
              <a:rPr lang="en-US" sz="4800" dirty="0"/>
              <a:t>Research Proposal/Thesis Structure</a:t>
            </a:r>
          </a:p>
        </p:txBody>
      </p:sp>
      <p:sp>
        <p:nvSpPr>
          <p:cNvPr id="3" name="Subtitle 2">
            <a:extLst>
              <a:ext uri="{FF2B5EF4-FFF2-40B4-BE49-F238E27FC236}">
                <a16:creationId xmlns:a16="http://schemas.microsoft.com/office/drawing/2014/main" id="{041F988B-BB83-324F-A43D-23CCF54E55FF}"/>
              </a:ext>
            </a:extLst>
          </p:cNvPr>
          <p:cNvSpPr>
            <a:spLocks noGrp="1"/>
          </p:cNvSpPr>
          <p:nvPr>
            <p:ph type="subTitle" idx="1"/>
          </p:nvPr>
        </p:nvSpPr>
        <p:spPr/>
        <p:txBody>
          <a:bodyPr/>
          <a:lstStyle/>
          <a:p>
            <a:r>
              <a:rPr lang="en-US" dirty="0"/>
              <a:t>Dina Abdelhafez</a:t>
            </a:r>
          </a:p>
        </p:txBody>
      </p:sp>
    </p:spTree>
    <p:extLst>
      <p:ext uri="{BB962C8B-B14F-4D97-AF65-F5344CB8AC3E}">
        <p14:creationId xmlns:p14="http://schemas.microsoft.com/office/powerpoint/2010/main" val="3001161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2DF68-F684-CB42-A5F2-9733F1D5F040}"/>
              </a:ext>
            </a:extLst>
          </p:cNvPr>
          <p:cNvSpPr>
            <a:spLocks noGrp="1"/>
          </p:cNvSpPr>
          <p:nvPr>
            <p:ph type="title"/>
          </p:nvPr>
        </p:nvSpPr>
        <p:spPr>
          <a:xfrm>
            <a:off x="1371600" y="685800"/>
            <a:ext cx="9601200" cy="652670"/>
          </a:xfrm>
        </p:spPr>
        <p:txBody>
          <a:bodyPr>
            <a:normAutofit fontScale="90000"/>
          </a:bodyPr>
          <a:lstStyle/>
          <a:p>
            <a:r>
              <a:rPr lang="en-US" dirty="0">
                <a:latin typeface="Times New Roman" pitchFamily="18" charset="0"/>
                <a:cs typeface="Times New Roman" pitchFamily="18" charset="0"/>
              </a:rPr>
              <a:t>The Research Question to be answered</a:t>
            </a:r>
            <a:endParaRPr lang="en-US" dirty="0"/>
          </a:p>
        </p:txBody>
      </p:sp>
      <p:sp>
        <p:nvSpPr>
          <p:cNvPr id="3" name="Content Placeholder 2">
            <a:extLst>
              <a:ext uri="{FF2B5EF4-FFF2-40B4-BE49-F238E27FC236}">
                <a16:creationId xmlns:a16="http://schemas.microsoft.com/office/drawing/2014/main" id="{30700EC0-FF8E-8C48-B440-5BBD13C87FFF}"/>
              </a:ext>
            </a:extLst>
          </p:cNvPr>
          <p:cNvSpPr>
            <a:spLocks noGrp="1"/>
          </p:cNvSpPr>
          <p:nvPr>
            <p:ph idx="1"/>
          </p:nvPr>
        </p:nvSpPr>
        <p:spPr>
          <a:xfrm>
            <a:off x="1371600" y="2285999"/>
            <a:ext cx="9601200" cy="4154557"/>
          </a:xfrm>
        </p:spPr>
        <p:txBody>
          <a:bodyPr>
            <a:normAutofit lnSpcReduction="10000"/>
          </a:bodyPr>
          <a:lstStyle/>
          <a:p>
            <a:r>
              <a:rPr lang="en-US" dirty="0">
                <a:latin typeface="Times" pitchFamily="2" charset="0"/>
              </a:rPr>
              <a:t>a specific and well-defined research question (RQ) which the thesis will seek to answer.</a:t>
            </a:r>
          </a:p>
          <a:p>
            <a:r>
              <a:rPr lang="en-US" dirty="0">
                <a:latin typeface="Times" pitchFamily="2" charset="0"/>
              </a:rPr>
              <a:t>Research questions in policy studies</a:t>
            </a:r>
          </a:p>
          <a:p>
            <a:pPr marL="457200" lvl="1" indent="0">
              <a:buNone/>
            </a:pPr>
            <a:r>
              <a:rPr lang="en-US" dirty="0">
                <a:latin typeface="Times" pitchFamily="2" charset="0"/>
              </a:rPr>
              <a:t>•Descriptive question: </a:t>
            </a:r>
            <a:r>
              <a:rPr lang="en-US" dirty="0" err="1">
                <a:latin typeface="Times" pitchFamily="2" charset="0"/>
              </a:rPr>
              <a:t>Whatis</a:t>
            </a:r>
            <a:r>
              <a:rPr lang="en-US" dirty="0">
                <a:latin typeface="Times" pitchFamily="2" charset="0"/>
              </a:rPr>
              <a:t> going on?</a:t>
            </a:r>
          </a:p>
          <a:p>
            <a:pPr marL="457200" lvl="1" indent="0">
              <a:buNone/>
            </a:pPr>
            <a:r>
              <a:rPr lang="en-US" dirty="0">
                <a:latin typeface="Times" pitchFamily="2" charset="0"/>
              </a:rPr>
              <a:t>•Explanatory question: </a:t>
            </a:r>
            <a:r>
              <a:rPr lang="en-US" dirty="0" err="1">
                <a:latin typeface="Times" pitchFamily="2" charset="0"/>
              </a:rPr>
              <a:t>Whyis</a:t>
            </a:r>
            <a:r>
              <a:rPr lang="en-US" dirty="0">
                <a:latin typeface="Times" pitchFamily="2" charset="0"/>
              </a:rPr>
              <a:t> it going on?</a:t>
            </a:r>
          </a:p>
          <a:p>
            <a:pPr marL="457200" lvl="1" indent="0">
              <a:buNone/>
            </a:pPr>
            <a:r>
              <a:rPr lang="en-US" dirty="0">
                <a:latin typeface="Times" pitchFamily="2" charset="0"/>
              </a:rPr>
              <a:t>•Normative question: What should be done?</a:t>
            </a:r>
          </a:p>
          <a:p>
            <a:r>
              <a:rPr lang="en-US" dirty="0">
                <a:latin typeface="Times" pitchFamily="2" charset="0"/>
              </a:rPr>
              <a:t>Role of research questions</a:t>
            </a:r>
          </a:p>
          <a:p>
            <a:pPr marL="457200" lvl="1" indent="0">
              <a:buNone/>
            </a:pPr>
            <a:r>
              <a:rPr lang="en-US" dirty="0">
                <a:latin typeface="Times" pitchFamily="2" charset="0"/>
              </a:rPr>
              <a:t>•organization, direction and coherence</a:t>
            </a:r>
          </a:p>
          <a:p>
            <a:pPr marL="457200" lvl="1" indent="0">
              <a:buNone/>
            </a:pPr>
            <a:r>
              <a:rPr lang="en-US" dirty="0">
                <a:latin typeface="Times" pitchFamily="2" charset="0"/>
              </a:rPr>
              <a:t>•boundaries</a:t>
            </a:r>
          </a:p>
          <a:p>
            <a:pPr marL="457200" lvl="1" indent="0">
              <a:buNone/>
            </a:pPr>
            <a:r>
              <a:rPr lang="en-US" dirty="0">
                <a:latin typeface="Times" pitchFamily="2" charset="0"/>
              </a:rPr>
              <a:t>•focus</a:t>
            </a:r>
          </a:p>
          <a:p>
            <a:pPr marL="457200" lvl="1" indent="0">
              <a:buNone/>
            </a:pPr>
            <a:r>
              <a:rPr lang="en-US" dirty="0">
                <a:latin typeface="Times" pitchFamily="2" charset="0"/>
              </a:rPr>
              <a:t>•framework </a:t>
            </a:r>
          </a:p>
          <a:p>
            <a:pPr marL="457200" lvl="1" indent="0">
              <a:buNone/>
            </a:pPr>
            <a:r>
              <a:rPr lang="en-US" dirty="0">
                <a:latin typeface="Times" pitchFamily="2" charset="0"/>
              </a:rPr>
              <a:t>•link with needed methods and data </a:t>
            </a:r>
          </a:p>
          <a:p>
            <a:pPr marL="457200" lvl="1" indent="0">
              <a:buNone/>
            </a:pPr>
            <a:endParaRPr lang="en-US" dirty="0">
              <a:latin typeface="Times" pitchFamily="2" charset="0"/>
            </a:endParaRPr>
          </a:p>
        </p:txBody>
      </p:sp>
    </p:spTree>
    <p:extLst>
      <p:ext uri="{BB962C8B-B14F-4D97-AF65-F5344CB8AC3E}">
        <p14:creationId xmlns:p14="http://schemas.microsoft.com/office/powerpoint/2010/main" val="2771399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4C4D3-23EA-2F49-8E9B-63FEA226BDB5}"/>
              </a:ext>
            </a:extLst>
          </p:cNvPr>
          <p:cNvSpPr>
            <a:spLocks noGrp="1"/>
          </p:cNvSpPr>
          <p:nvPr>
            <p:ph type="title"/>
          </p:nvPr>
        </p:nvSpPr>
        <p:spPr>
          <a:xfrm>
            <a:off x="1371600" y="685800"/>
            <a:ext cx="9601200" cy="904461"/>
          </a:xfrm>
        </p:spPr>
        <p:txBody>
          <a:bodyPr/>
          <a:lstStyle/>
          <a:p>
            <a:r>
              <a:rPr lang="en-US" dirty="0">
                <a:latin typeface="Times New Roman" pitchFamily="18" charset="0"/>
                <a:cs typeface="Times New Roman" pitchFamily="18" charset="0"/>
              </a:rPr>
              <a:t>The Research Question</a:t>
            </a:r>
            <a:endParaRPr lang="en-US" dirty="0"/>
          </a:p>
        </p:txBody>
      </p:sp>
      <p:sp>
        <p:nvSpPr>
          <p:cNvPr id="3" name="Content Placeholder 2">
            <a:extLst>
              <a:ext uri="{FF2B5EF4-FFF2-40B4-BE49-F238E27FC236}">
                <a16:creationId xmlns:a16="http://schemas.microsoft.com/office/drawing/2014/main" id="{32EE9532-BC4A-054B-96EA-028E1DAABD77}"/>
              </a:ext>
            </a:extLst>
          </p:cNvPr>
          <p:cNvSpPr>
            <a:spLocks noGrp="1"/>
          </p:cNvSpPr>
          <p:nvPr>
            <p:ph idx="1"/>
          </p:nvPr>
        </p:nvSpPr>
        <p:spPr>
          <a:xfrm>
            <a:off x="1371600" y="2286000"/>
            <a:ext cx="9601200" cy="4260574"/>
          </a:xfrm>
        </p:spPr>
        <p:txBody>
          <a:bodyPr>
            <a:normAutofit fontScale="92500" lnSpcReduction="10000"/>
          </a:bodyPr>
          <a:lstStyle/>
          <a:p>
            <a:pPr marL="0" indent="0">
              <a:buNone/>
            </a:pPr>
            <a:r>
              <a:rPr lang="en-US" sz="2400" dirty="0">
                <a:latin typeface="Times" pitchFamily="2" charset="0"/>
              </a:rPr>
              <a:t>•Criteria of good research questions</a:t>
            </a:r>
          </a:p>
          <a:p>
            <a:pPr lvl="1"/>
            <a:r>
              <a:rPr lang="en-US" sz="2400" dirty="0">
                <a:latin typeface="Times" pitchFamily="2" charset="0"/>
              </a:rPr>
              <a:t>clear</a:t>
            </a:r>
          </a:p>
          <a:p>
            <a:pPr marL="457200" lvl="1" indent="0">
              <a:buNone/>
            </a:pPr>
            <a:r>
              <a:rPr lang="en-US" sz="2400" dirty="0">
                <a:latin typeface="Times" pitchFamily="2" charset="0"/>
              </a:rPr>
              <a:t>•answerability</a:t>
            </a:r>
          </a:p>
          <a:p>
            <a:pPr marL="457200" lvl="1" indent="0">
              <a:buNone/>
            </a:pPr>
            <a:r>
              <a:rPr lang="en-US" sz="2400" dirty="0">
                <a:latin typeface="Times" pitchFamily="2" charset="0"/>
              </a:rPr>
              <a:t>•interconnectedness</a:t>
            </a:r>
          </a:p>
          <a:p>
            <a:pPr marL="457200" lvl="1" indent="0">
              <a:buNone/>
            </a:pPr>
            <a:r>
              <a:rPr lang="en-US" sz="2400" dirty="0">
                <a:latin typeface="Times" pitchFamily="2" charset="0"/>
              </a:rPr>
              <a:t>•substantially relevant</a:t>
            </a:r>
          </a:p>
          <a:p>
            <a:r>
              <a:rPr lang="en-US" sz="2400" dirty="0">
                <a:latin typeface="Times" pitchFamily="2" charset="0"/>
              </a:rPr>
              <a:t>Most common problems</a:t>
            </a:r>
          </a:p>
          <a:p>
            <a:pPr marL="457200" lvl="1" indent="0">
              <a:buNone/>
            </a:pPr>
            <a:r>
              <a:rPr lang="en-US" sz="2400" dirty="0">
                <a:latin typeface="Times" pitchFamily="2" charset="0"/>
              </a:rPr>
              <a:t>•Usage of not clear concepts, vague formulation, complicated wording</a:t>
            </a:r>
          </a:p>
          <a:p>
            <a:pPr marL="457200" lvl="1" indent="0">
              <a:buNone/>
            </a:pPr>
            <a:r>
              <a:rPr lang="en-US" sz="2400" dirty="0">
                <a:latin typeface="Times" pitchFamily="2" charset="0"/>
              </a:rPr>
              <a:t>•Attempt to capture many things in one sentence </a:t>
            </a:r>
          </a:p>
          <a:p>
            <a:pPr marL="457200" lvl="1" indent="0">
              <a:buNone/>
            </a:pPr>
            <a:r>
              <a:rPr lang="en-US" sz="2400" dirty="0">
                <a:latin typeface="Times" pitchFamily="2" charset="0"/>
              </a:rPr>
              <a:t>•Emphasis on normative questions at the expense of descriptive and especially explanatory questions</a:t>
            </a:r>
          </a:p>
          <a:p>
            <a:pPr marL="457200" lvl="1" indent="0">
              <a:buNone/>
            </a:pPr>
            <a:r>
              <a:rPr lang="en-US" sz="2400" dirty="0">
                <a:latin typeface="Times" pitchFamily="2" charset="0"/>
              </a:rPr>
              <a:t>•Combination of descriptive and normative question.</a:t>
            </a:r>
          </a:p>
          <a:p>
            <a:pPr marL="0" indent="0">
              <a:buNone/>
            </a:pPr>
            <a:endParaRPr lang="en-US" sz="2400" dirty="0">
              <a:latin typeface="Times" pitchFamily="2" charset="0"/>
            </a:endParaRPr>
          </a:p>
          <a:p>
            <a:pPr marL="0" indent="0">
              <a:buNone/>
            </a:pPr>
            <a:endParaRPr lang="en-US" sz="2400" dirty="0">
              <a:latin typeface="Times" pitchFamily="2" charset="0"/>
            </a:endParaRPr>
          </a:p>
        </p:txBody>
      </p:sp>
    </p:spTree>
    <p:extLst>
      <p:ext uri="{BB962C8B-B14F-4D97-AF65-F5344CB8AC3E}">
        <p14:creationId xmlns:p14="http://schemas.microsoft.com/office/powerpoint/2010/main" val="1245585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0805B-1D3D-4742-AD38-0F2B8A079EEF}"/>
              </a:ext>
            </a:extLst>
          </p:cNvPr>
          <p:cNvSpPr>
            <a:spLocks noGrp="1"/>
          </p:cNvSpPr>
          <p:nvPr>
            <p:ph type="title"/>
          </p:nvPr>
        </p:nvSpPr>
        <p:spPr/>
        <p:txBody>
          <a:bodyPr/>
          <a:lstStyle/>
          <a:p>
            <a:r>
              <a:rPr lang="en-US" dirty="0">
                <a:latin typeface="Times New Roman" pitchFamily="18" charset="0"/>
                <a:cs typeface="Times New Roman" pitchFamily="18" charset="0"/>
              </a:rPr>
              <a:t>The Structure of the remaining of the thesis</a:t>
            </a:r>
            <a:endParaRPr lang="en-US" dirty="0"/>
          </a:p>
        </p:txBody>
      </p:sp>
      <p:sp>
        <p:nvSpPr>
          <p:cNvPr id="3" name="Content Placeholder 2">
            <a:extLst>
              <a:ext uri="{FF2B5EF4-FFF2-40B4-BE49-F238E27FC236}">
                <a16:creationId xmlns:a16="http://schemas.microsoft.com/office/drawing/2014/main" id="{6A79C9E6-D49B-FF4F-8DE7-1340421E8E6D}"/>
              </a:ext>
            </a:extLst>
          </p:cNvPr>
          <p:cNvSpPr>
            <a:spLocks noGrp="1"/>
          </p:cNvSpPr>
          <p:nvPr>
            <p:ph idx="1"/>
          </p:nvPr>
        </p:nvSpPr>
        <p:spPr/>
        <p:txBody>
          <a:bodyPr>
            <a:normAutofit/>
          </a:bodyPr>
          <a:lstStyle/>
          <a:p>
            <a:r>
              <a:rPr lang="en-US" sz="2400" dirty="0">
                <a:latin typeface="Times" pitchFamily="2" charset="0"/>
              </a:rPr>
              <a:t>What will be the structure of the thesis?</a:t>
            </a:r>
          </a:p>
          <a:p>
            <a:r>
              <a:rPr lang="en-US" sz="2400" dirty="0">
                <a:latin typeface="Times" pitchFamily="2" charset="0"/>
              </a:rPr>
              <a:t>What does each chapter cover?</a:t>
            </a:r>
          </a:p>
          <a:p>
            <a:pPr>
              <a:defRPr/>
            </a:pPr>
            <a:r>
              <a:rPr lang="en-US" sz="2400" dirty="0">
                <a:latin typeface="Times" pitchFamily="2" charset="0"/>
              </a:rPr>
              <a:t>What was done in the different sections?</a:t>
            </a:r>
          </a:p>
          <a:p>
            <a:pPr lvl="1">
              <a:defRPr/>
            </a:pPr>
            <a:r>
              <a:rPr lang="en-US" sz="2400" dirty="0">
                <a:latin typeface="Times" pitchFamily="2" charset="0"/>
              </a:rPr>
              <a:t>What is done in chapter/section 2?</a:t>
            </a:r>
          </a:p>
          <a:p>
            <a:pPr lvl="1">
              <a:defRPr/>
            </a:pPr>
            <a:r>
              <a:rPr lang="en-US" sz="2400" dirty="0">
                <a:latin typeface="Times" pitchFamily="2" charset="0"/>
              </a:rPr>
              <a:t>What is done in chapter/section 3?</a:t>
            </a:r>
          </a:p>
          <a:p>
            <a:r>
              <a:rPr lang="en-US" sz="2400" dirty="0">
                <a:latin typeface="Times" pitchFamily="2" charset="0"/>
              </a:rPr>
              <a:t>Summarize all this proceeding section in one paragraph.</a:t>
            </a:r>
          </a:p>
          <a:p>
            <a:pPr marL="0" indent="0">
              <a:buNone/>
            </a:pPr>
            <a:endParaRPr lang="en-US" sz="2400" dirty="0">
              <a:latin typeface="Times" pitchFamily="2" charset="0"/>
            </a:endParaRPr>
          </a:p>
          <a:p>
            <a:endParaRPr lang="en-US" sz="2400" dirty="0">
              <a:latin typeface="Times" pitchFamily="2" charset="0"/>
            </a:endParaRPr>
          </a:p>
        </p:txBody>
      </p:sp>
    </p:spTree>
    <p:extLst>
      <p:ext uri="{BB962C8B-B14F-4D97-AF65-F5344CB8AC3E}">
        <p14:creationId xmlns:p14="http://schemas.microsoft.com/office/powerpoint/2010/main" val="3182221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49C9E-67F4-B04B-9133-0B4F2849A27C}"/>
              </a:ext>
            </a:extLst>
          </p:cNvPr>
          <p:cNvSpPr>
            <a:spLocks noGrp="1"/>
          </p:cNvSpPr>
          <p:nvPr>
            <p:ph type="title"/>
          </p:nvPr>
        </p:nvSpPr>
        <p:spPr>
          <a:xfrm>
            <a:off x="1371600" y="685800"/>
            <a:ext cx="9601200" cy="679174"/>
          </a:xfrm>
        </p:spPr>
        <p:txBody>
          <a:bodyPr>
            <a:normAutofit fontScale="90000"/>
          </a:bodyPr>
          <a:lstStyle/>
          <a:p>
            <a:r>
              <a:rPr lang="en-US" dirty="0">
                <a:latin typeface="Times" pitchFamily="2" charset="0"/>
              </a:rPr>
              <a:t>Structure of Literature Review</a:t>
            </a:r>
          </a:p>
        </p:txBody>
      </p:sp>
      <p:sp>
        <p:nvSpPr>
          <p:cNvPr id="3" name="Content Placeholder 2">
            <a:extLst>
              <a:ext uri="{FF2B5EF4-FFF2-40B4-BE49-F238E27FC236}">
                <a16:creationId xmlns:a16="http://schemas.microsoft.com/office/drawing/2014/main" id="{1C9CC166-7FC0-814B-82A2-0A2E22D996B8}"/>
              </a:ext>
            </a:extLst>
          </p:cNvPr>
          <p:cNvSpPr>
            <a:spLocks noGrp="1"/>
          </p:cNvSpPr>
          <p:nvPr>
            <p:ph idx="1"/>
          </p:nvPr>
        </p:nvSpPr>
        <p:spPr/>
        <p:txBody>
          <a:bodyPr>
            <a:normAutofit/>
          </a:bodyPr>
          <a:lstStyle/>
          <a:p>
            <a:pPr>
              <a:defRPr/>
            </a:pPr>
            <a:r>
              <a:rPr lang="en-US" sz="2400" dirty="0">
                <a:latin typeface="Times" pitchFamily="2" charset="0"/>
              </a:rPr>
              <a:t>Embedding of research in theoretical and/or empirical tradition</a:t>
            </a:r>
          </a:p>
          <a:p>
            <a:pPr>
              <a:defRPr/>
            </a:pPr>
            <a:r>
              <a:rPr lang="en-US" sz="2400" dirty="0">
                <a:latin typeface="Times" pitchFamily="2" charset="0"/>
              </a:rPr>
              <a:t>Description of relevant theory/theories and previous research</a:t>
            </a:r>
          </a:p>
          <a:p>
            <a:pPr>
              <a:defRPr/>
            </a:pPr>
            <a:r>
              <a:rPr lang="en-US" sz="2400" dirty="0">
                <a:latin typeface="Times" pitchFamily="2" charset="0"/>
              </a:rPr>
              <a:t>Point to merits of theory/theories</a:t>
            </a:r>
          </a:p>
          <a:p>
            <a:pPr>
              <a:defRPr/>
            </a:pPr>
            <a:r>
              <a:rPr lang="en-US" sz="2400" dirty="0">
                <a:latin typeface="Times" pitchFamily="2" charset="0"/>
              </a:rPr>
              <a:t>Point to empirical corroboration of theory/theories</a:t>
            </a:r>
          </a:p>
          <a:p>
            <a:pPr>
              <a:defRPr/>
            </a:pPr>
            <a:r>
              <a:rPr lang="en-US" sz="2400" dirty="0">
                <a:latin typeface="Times" pitchFamily="2" charset="0"/>
              </a:rPr>
              <a:t>Point to inconsistencies, uncertainties, lacking knowledge or data</a:t>
            </a:r>
          </a:p>
          <a:p>
            <a:endParaRPr lang="en-US" sz="2400" dirty="0">
              <a:latin typeface="Times" pitchFamily="2" charset="0"/>
            </a:endParaRPr>
          </a:p>
        </p:txBody>
      </p:sp>
    </p:spTree>
    <p:extLst>
      <p:ext uri="{BB962C8B-B14F-4D97-AF65-F5344CB8AC3E}">
        <p14:creationId xmlns:p14="http://schemas.microsoft.com/office/powerpoint/2010/main" val="941832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0C74C-7E23-7B4F-AADF-113212E30311}"/>
              </a:ext>
            </a:extLst>
          </p:cNvPr>
          <p:cNvSpPr>
            <a:spLocks noGrp="1"/>
          </p:cNvSpPr>
          <p:nvPr>
            <p:ph type="title"/>
          </p:nvPr>
        </p:nvSpPr>
        <p:spPr>
          <a:xfrm>
            <a:off x="1371600" y="685800"/>
            <a:ext cx="9601200" cy="718930"/>
          </a:xfrm>
        </p:spPr>
        <p:txBody>
          <a:bodyPr/>
          <a:lstStyle/>
          <a:p>
            <a:r>
              <a:rPr lang="en-US" dirty="0"/>
              <a:t>Structure of Literature Review</a:t>
            </a:r>
          </a:p>
        </p:txBody>
      </p:sp>
      <p:sp>
        <p:nvSpPr>
          <p:cNvPr id="3" name="Content Placeholder 2">
            <a:extLst>
              <a:ext uri="{FF2B5EF4-FFF2-40B4-BE49-F238E27FC236}">
                <a16:creationId xmlns:a16="http://schemas.microsoft.com/office/drawing/2014/main" id="{E9642A85-DA33-7140-A10B-64B84C2B8ADA}"/>
              </a:ext>
            </a:extLst>
          </p:cNvPr>
          <p:cNvSpPr>
            <a:spLocks noGrp="1"/>
          </p:cNvSpPr>
          <p:nvPr>
            <p:ph idx="1"/>
          </p:nvPr>
        </p:nvSpPr>
        <p:spPr/>
        <p:txBody>
          <a:bodyPr>
            <a:noAutofit/>
          </a:bodyPr>
          <a:lstStyle/>
          <a:p>
            <a:pPr>
              <a:defRPr/>
            </a:pPr>
            <a:r>
              <a:rPr lang="en-US" dirty="0">
                <a:latin typeface="Times" pitchFamily="2" charset="0"/>
              </a:rPr>
              <a:t>Give a brief history of the theory with the names of the scholars, references and some quotes</a:t>
            </a:r>
          </a:p>
          <a:p>
            <a:pPr>
              <a:defRPr/>
            </a:pPr>
            <a:r>
              <a:rPr lang="en-US" dirty="0">
                <a:latin typeface="Times" pitchFamily="2" charset="0"/>
              </a:rPr>
              <a:t>Give the main purpose(s) of the theory</a:t>
            </a:r>
          </a:p>
          <a:p>
            <a:pPr>
              <a:defRPr/>
            </a:pPr>
            <a:r>
              <a:rPr lang="en-US" dirty="0">
                <a:latin typeface="Times" pitchFamily="2" charset="0"/>
              </a:rPr>
              <a:t>Define the main concept(s)</a:t>
            </a:r>
          </a:p>
          <a:p>
            <a:pPr>
              <a:defRPr/>
            </a:pPr>
            <a:r>
              <a:rPr lang="en-US" dirty="0">
                <a:latin typeface="Times" pitchFamily="2" charset="0"/>
              </a:rPr>
              <a:t>Distinguish and describe the dimensions</a:t>
            </a:r>
          </a:p>
          <a:p>
            <a:pPr>
              <a:defRPr/>
            </a:pPr>
            <a:r>
              <a:rPr lang="en-US" dirty="0">
                <a:latin typeface="Times" pitchFamily="2" charset="0"/>
              </a:rPr>
              <a:t>Give the causal model</a:t>
            </a:r>
          </a:p>
          <a:p>
            <a:pPr lvl="1">
              <a:defRPr/>
            </a:pPr>
            <a:r>
              <a:rPr lang="en-US" dirty="0">
                <a:latin typeface="Times" pitchFamily="2" charset="0"/>
              </a:rPr>
              <a:t>Consequences </a:t>
            </a:r>
          </a:p>
          <a:p>
            <a:pPr lvl="1">
              <a:defRPr/>
            </a:pPr>
            <a:r>
              <a:rPr lang="en-US" dirty="0">
                <a:latin typeface="Times" pitchFamily="2" charset="0"/>
              </a:rPr>
              <a:t>Explanations</a:t>
            </a:r>
          </a:p>
          <a:p>
            <a:pPr>
              <a:defRPr/>
            </a:pPr>
            <a:r>
              <a:rPr lang="en-US" dirty="0">
                <a:latin typeface="Times" pitchFamily="2" charset="0"/>
              </a:rPr>
              <a:t>Discuss how the theory developed and come up with some expectations/hypotheses. </a:t>
            </a:r>
          </a:p>
          <a:p>
            <a:endParaRPr lang="en-US" dirty="0">
              <a:latin typeface="Times" pitchFamily="2" charset="0"/>
            </a:endParaRPr>
          </a:p>
        </p:txBody>
      </p:sp>
    </p:spTree>
    <p:extLst>
      <p:ext uri="{BB962C8B-B14F-4D97-AF65-F5344CB8AC3E}">
        <p14:creationId xmlns:p14="http://schemas.microsoft.com/office/powerpoint/2010/main" val="2311498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74826" y="274638"/>
            <a:ext cx="8435975" cy="1143000"/>
          </a:xfrm>
        </p:spPr>
        <p:txBody>
          <a:bodyPr>
            <a:normAutofit fontScale="90000"/>
          </a:bodyPr>
          <a:lstStyle/>
          <a:p>
            <a:pPr>
              <a:defRPr/>
            </a:pPr>
            <a:r>
              <a:rPr lang="en-US" dirty="0"/>
              <a:t>Structuring a section about the issue</a:t>
            </a:r>
          </a:p>
        </p:txBody>
      </p:sp>
      <p:sp>
        <p:nvSpPr>
          <p:cNvPr id="3" name="Tijdelijke aanduiding voor inhoud 2"/>
          <p:cNvSpPr>
            <a:spLocks noGrp="1"/>
          </p:cNvSpPr>
          <p:nvPr>
            <p:ph idx="1"/>
          </p:nvPr>
        </p:nvSpPr>
        <p:spPr/>
        <p:txBody>
          <a:bodyPr>
            <a:normAutofit/>
          </a:bodyPr>
          <a:lstStyle/>
          <a:p>
            <a:pPr marL="514350" indent="-514350">
              <a:buFont typeface="+mj-lt"/>
              <a:buAutoNum type="arabicPeriod"/>
              <a:defRPr/>
            </a:pPr>
            <a:r>
              <a:rPr lang="en-US" sz="2800" dirty="0">
                <a:latin typeface="Times" pitchFamily="2" charset="0"/>
              </a:rPr>
              <a:t>Define the problem as difference between what you want/desire and what you see/expect to see</a:t>
            </a:r>
          </a:p>
          <a:p>
            <a:pPr marL="514350" indent="-514350">
              <a:buFont typeface="+mj-lt"/>
              <a:buAutoNum type="arabicPeriod"/>
              <a:defRPr/>
            </a:pPr>
            <a:r>
              <a:rPr lang="en-US" sz="2800" dirty="0">
                <a:latin typeface="Times" pitchFamily="2" charset="0"/>
              </a:rPr>
              <a:t>Give the dimensions of the problem</a:t>
            </a:r>
          </a:p>
          <a:p>
            <a:pPr marL="514350" indent="-514350">
              <a:buFont typeface="+mj-lt"/>
              <a:buAutoNum type="arabicPeriod"/>
              <a:defRPr/>
            </a:pPr>
            <a:r>
              <a:rPr lang="en-US" sz="2800" dirty="0">
                <a:latin typeface="Times" pitchFamily="2" charset="0"/>
              </a:rPr>
              <a:t>Give the consequences of the problem</a:t>
            </a:r>
          </a:p>
          <a:p>
            <a:pPr marL="514350" indent="-514350">
              <a:buFont typeface="+mj-lt"/>
              <a:buAutoNum type="arabicPeriod"/>
              <a:defRPr/>
            </a:pPr>
            <a:r>
              <a:rPr lang="en-US" sz="2800" dirty="0">
                <a:latin typeface="Times" pitchFamily="2" charset="0"/>
              </a:rPr>
              <a:t>Give a causal model around the problem</a:t>
            </a:r>
          </a:p>
        </p:txBody>
      </p:sp>
      <p:sp>
        <p:nvSpPr>
          <p:cNvPr id="4" name="Tijdelijke aanduiding voor dianummer 3"/>
          <p:cNvSpPr>
            <a:spLocks noGrp="1"/>
          </p:cNvSpPr>
          <p:nvPr>
            <p:ph type="sldNum" sz="quarter" idx="12"/>
          </p:nvPr>
        </p:nvSpPr>
        <p:spPr/>
        <p:txBody>
          <a:bodyPr/>
          <a:lstStyle/>
          <a:p>
            <a:pPr>
              <a:defRPr/>
            </a:pPr>
            <a:fld id="{BF72A4EF-459D-423A-925E-A1A83F78DDEA}" type="slidenum">
              <a:rPr lang="en-US" smtClean="0"/>
              <a:pPr>
                <a:defRPr/>
              </a:pPr>
              <a:t>15</a:t>
            </a:fld>
            <a:endParaRPr lang="en-US"/>
          </a:p>
        </p:txBody>
      </p:sp>
    </p:spTree>
    <p:extLst>
      <p:ext uri="{BB962C8B-B14F-4D97-AF65-F5344CB8AC3E}">
        <p14:creationId xmlns:p14="http://schemas.microsoft.com/office/powerpoint/2010/main" val="10085113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919289" y="-31750"/>
            <a:ext cx="8497887" cy="868363"/>
          </a:xfrm>
        </p:spPr>
        <p:txBody>
          <a:bodyPr/>
          <a:lstStyle/>
          <a:p>
            <a:pPr>
              <a:defRPr/>
            </a:pPr>
            <a:r>
              <a:rPr lang="en-US" dirty="0"/>
              <a:t>Structuring a problem or theory</a:t>
            </a:r>
          </a:p>
        </p:txBody>
      </p:sp>
      <p:sp>
        <p:nvSpPr>
          <p:cNvPr id="20" name="Tijdelijke aanduiding voor dianummer 19"/>
          <p:cNvSpPr>
            <a:spLocks noGrp="1"/>
          </p:cNvSpPr>
          <p:nvPr>
            <p:ph type="sldNum" sz="quarter" idx="12"/>
          </p:nvPr>
        </p:nvSpPr>
        <p:spPr/>
        <p:txBody>
          <a:bodyPr/>
          <a:lstStyle/>
          <a:p>
            <a:pPr>
              <a:defRPr/>
            </a:pPr>
            <a:fld id="{ED1CC0A2-FE87-420F-BEF8-19F85C255EA7}" type="slidenum">
              <a:rPr lang="en-US" smtClean="0"/>
              <a:pPr>
                <a:defRPr/>
              </a:pPr>
              <a:t>16</a:t>
            </a:fld>
            <a:endParaRPr lang="en-US"/>
          </a:p>
        </p:txBody>
      </p:sp>
      <p:sp>
        <p:nvSpPr>
          <p:cNvPr id="22531" name="Tekstvak 4"/>
          <p:cNvSpPr txBox="1">
            <a:spLocks noChangeArrowheads="1"/>
          </p:cNvSpPr>
          <p:nvPr/>
        </p:nvSpPr>
        <p:spPr bwMode="auto">
          <a:xfrm>
            <a:off x="3373439" y="3168651"/>
            <a:ext cx="2016125" cy="830997"/>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en-US" sz="1600" b="1" dirty="0"/>
              <a:t>Definition in terms of subjective and objective notions</a:t>
            </a:r>
          </a:p>
        </p:txBody>
      </p:sp>
      <p:sp>
        <p:nvSpPr>
          <p:cNvPr id="22532" name="Tekstvak 5"/>
          <p:cNvSpPr txBox="1">
            <a:spLocks noChangeArrowheads="1"/>
          </p:cNvSpPr>
          <p:nvPr/>
        </p:nvSpPr>
        <p:spPr bwMode="auto">
          <a:xfrm>
            <a:off x="7053264" y="2892426"/>
            <a:ext cx="2016125" cy="1476375"/>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r>
              <a:rPr lang="en-US" altLang="en-US" b="1"/>
              <a:t>Dimension 1</a:t>
            </a:r>
          </a:p>
          <a:p>
            <a:pPr algn="ctr" eaLnBrk="1" hangingPunct="1"/>
            <a:r>
              <a:rPr lang="en-US" altLang="en-US" b="1"/>
              <a:t>Dimension 2</a:t>
            </a:r>
          </a:p>
          <a:p>
            <a:pPr algn="ctr" eaLnBrk="1" hangingPunct="1"/>
            <a:r>
              <a:rPr lang="en-US" altLang="en-US" b="1"/>
              <a:t>Dimension 3</a:t>
            </a:r>
          </a:p>
          <a:p>
            <a:pPr algn="ctr" eaLnBrk="1" hangingPunct="1"/>
            <a:r>
              <a:rPr lang="en-US" altLang="en-US" b="1"/>
              <a:t>Dimension 4</a:t>
            </a:r>
          </a:p>
          <a:p>
            <a:pPr algn="ctr" eaLnBrk="1" hangingPunct="1"/>
            <a:r>
              <a:rPr lang="en-US" altLang="en-US" b="1"/>
              <a:t>Et cetera</a:t>
            </a:r>
          </a:p>
        </p:txBody>
      </p:sp>
      <p:sp>
        <p:nvSpPr>
          <p:cNvPr id="22533" name="Tekstvak 10"/>
          <p:cNvSpPr txBox="1">
            <a:spLocks noChangeArrowheads="1"/>
          </p:cNvSpPr>
          <p:nvPr/>
        </p:nvSpPr>
        <p:spPr bwMode="auto">
          <a:xfrm>
            <a:off x="3355976" y="5300663"/>
            <a:ext cx="2017713" cy="120015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r>
              <a:rPr lang="en-US" altLang="en-US" b="1"/>
              <a:t>Cause 1</a:t>
            </a:r>
          </a:p>
          <a:p>
            <a:pPr algn="ctr" eaLnBrk="1" hangingPunct="1"/>
            <a:r>
              <a:rPr lang="en-US" altLang="en-US" b="1"/>
              <a:t>Cause 2</a:t>
            </a:r>
          </a:p>
          <a:p>
            <a:pPr algn="ctr" eaLnBrk="1" hangingPunct="1"/>
            <a:r>
              <a:rPr lang="en-US" altLang="en-US" b="1"/>
              <a:t>Cause 3</a:t>
            </a:r>
          </a:p>
          <a:p>
            <a:pPr algn="ctr" eaLnBrk="1" hangingPunct="1"/>
            <a:r>
              <a:rPr lang="en-US" altLang="en-US" b="1"/>
              <a:t>Et cetera</a:t>
            </a:r>
          </a:p>
        </p:txBody>
      </p:sp>
      <p:sp>
        <p:nvSpPr>
          <p:cNvPr id="22534" name="Tekstvak 11"/>
          <p:cNvSpPr txBox="1">
            <a:spLocks noChangeArrowheads="1"/>
          </p:cNvSpPr>
          <p:nvPr/>
        </p:nvSpPr>
        <p:spPr bwMode="auto">
          <a:xfrm>
            <a:off x="3249614" y="973138"/>
            <a:ext cx="2016125" cy="120015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r>
              <a:rPr lang="en-US" altLang="en-US" b="1"/>
              <a:t>Consequence 1</a:t>
            </a:r>
          </a:p>
          <a:p>
            <a:pPr algn="ctr" eaLnBrk="1" hangingPunct="1"/>
            <a:r>
              <a:rPr lang="en-US" altLang="en-US" b="1"/>
              <a:t>Consequence 2</a:t>
            </a:r>
          </a:p>
          <a:p>
            <a:pPr algn="ctr" eaLnBrk="1" hangingPunct="1"/>
            <a:r>
              <a:rPr lang="en-US" altLang="en-US" b="1"/>
              <a:t>Consequence 3</a:t>
            </a:r>
          </a:p>
          <a:p>
            <a:pPr algn="ctr" eaLnBrk="1" hangingPunct="1"/>
            <a:r>
              <a:rPr lang="en-US" altLang="en-US" b="1"/>
              <a:t>Et cetera</a:t>
            </a:r>
          </a:p>
        </p:txBody>
      </p:sp>
      <p:sp>
        <p:nvSpPr>
          <p:cNvPr id="13" name="PIJL-RECHTS 12"/>
          <p:cNvSpPr/>
          <p:nvPr/>
        </p:nvSpPr>
        <p:spPr>
          <a:xfrm>
            <a:off x="5389563" y="3544888"/>
            <a:ext cx="1643062" cy="158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536" name="Tekstvak 13"/>
          <p:cNvSpPr txBox="1">
            <a:spLocks noChangeArrowheads="1"/>
          </p:cNvSpPr>
          <p:nvPr/>
        </p:nvSpPr>
        <p:spPr bwMode="auto">
          <a:xfrm>
            <a:off x="5735638" y="3260725"/>
            <a:ext cx="7921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en-US" b="1"/>
              <a:t>Step 2</a:t>
            </a:r>
          </a:p>
        </p:txBody>
      </p:sp>
      <p:sp>
        <p:nvSpPr>
          <p:cNvPr id="15" name="PIJL-OMHOOG 14"/>
          <p:cNvSpPr/>
          <p:nvPr/>
        </p:nvSpPr>
        <p:spPr>
          <a:xfrm>
            <a:off x="4151314" y="2173288"/>
            <a:ext cx="212725" cy="99536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538" name="Tekstvak 15"/>
          <p:cNvSpPr txBox="1">
            <a:spLocks noChangeArrowheads="1"/>
          </p:cNvSpPr>
          <p:nvPr/>
        </p:nvSpPr>
        <p:spPr bwMode="auto">
          <a:xfrm>
            <a:off x="4384676" y="4446589"/>
            <a:ext cx="7921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en-US" b="1"/>
              <a:t>Step 4</a:t>
            </a:r>
          </a:p>
        </p:txBody>
      </p:sp>
      <p:sp>
        <p:nvSpPr>
          <p:cNvPr id="22539" name="Tekstvak 16"/>
          <p:cNvSpPr txBox="1">
            <a:spLocks noChangeArrowheads="1"/>
          </p:cNvSpPr>
          <p:nvPr/>
        </p:nvSpPr>
        <p:spPr bwMode="auto">
          <a:xfrm>
            <a:off x="4333876" y="2486025"/>
            <a:ext cx="7921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en-US" b="1"/>
              <a:t>Step 3</a:t>
            </a:r>
          </a:p>
        </p:txBody>
      </p:sp>
      <p:sp>
        <p:nvSpPr>
          <p:cNvPr id="18" name="PIJL-OMLAAG 17"/>
          <p:cNvSpPr/>
          <p:nvPr/>
        </p:nvSpPr>
        <p:spPr>
          <a:xfrm>
            <a:off x="4257675" y="4092575"/>
            <a:ext cx="254000" cy="1208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541" name="Tekstvak 18"/>
          <p:cNvSpPr txBox="1">
            <a:spLocks noChangeArrowheads="1"/>
          </p:cNvSpPr>
          <p:nvPr/>
        </p:nvSpPr>
        <p:spPr bwMode="auto">
          <a:xfrm>
            <a:off x="2598738" y="3446463"/>
            <a:ext cx="7921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en-US" b="1"/>
              <a:t>Step 1</a:t>
            </a:r>
          </a:p>
        </p:txBody>
      </p:sp>
    </p:spTree>
    <p:extLst>
      <p:ext uri="{BB962C8B-B14F-4D97-AF65-F5344CB8AC3E}">
        <p14:creationId xmlns:p14="http://schemas.microsoft.com/office/powerpoint/2010/main" val="1606811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E4010-D57E-4D40-BE4C-A0017E90956F}"/>
              </a:ext>
            </a:extLst>
          </p:cNvPr>
          <p:cNvSpPr>
            <a:spLocks noGrp="1"/>
          </p:cNvSpPr>
          <p:nvPr>
            <p:ph type="title"/>
          </p:nvPr>
        </p:nvSpPr>
        <p:spPr>
          <a:xfrm>
            <a:off x="1162879" y="125896"/>
            <a:ext cx="9601200" cy="682487"/>
          </a:xfrm>
        </p:spPr>
        <p:txBody>
          <a:bodyPr>
            <a:normAutofit fontScale="90000"/>
          </a:bodyPr>
          <a:lstStyle/>
          <a:p>
            <a:r>
              <a:rPr lang="en-US" dirty="0"/>
              <a:t>Literature Review</a:t>
            </a:r>
          </a:p>
        </p:txBody>
      </p:sp>
      <p:sp>
        <p:nvSpPr>
          <p:cNvPr id="3" name="Content Placeholder 2">
            <a:extLst>
              <a:ext uri="{FF2B5EF4-FFF2-40B4-BE49-F238E27FC236}">
                <a16:creationId xmlns:a16="http://schemas.microsoft.com/office/drawing/2014/main" id="{BC4982A5-71BF-AA4B-93D1-41CC13CDAD5D}"/>
              </a:ext>
            </a:extLst>
          </p:cNvPr>
          <p:cNvSpPr>
            <a:spLocks noGrp="1"/>
          </p:cNvSpPr>
          <p:nvPr>
            <p:ph idx="1"/>
          </p:nvPr>
        </p:nvSpPr>
        <p:spPr>
          <a:xfrm>
            <a:off x="1371600" y="1325217"/>
            <a:ext cx="9601200" cy="4542183"/>
          </a:xfrm>
        </p:spPr>
        <p:txBody>
          <a:bodyPr>
            <a:normAutofit lnSpcReduction="10000"/>
          </a:bodyPr>
          <a:lstStyle/>
          <a:p>
            <a:r>
              <a:rPr lang="en-US" sz="2400" dirty="0">
                <a:latin typeface="Times" pitchFamily="2" charset="0"/>
              </a:rPr>
              <a:t>Background about the problem/Phenomenon.</a:t>
            </a:r>
          </a:p>
          <a:p>
            <a:pPr lvl="1"/>
            <a:r>
              <a:rPr lang="en-US" sz="2400" dirty="0">
                <a:latin typeface="Times" pitchFamily="2" charset="0"/>
              </a:rPr>
              <a:t>You need to summarize how this research problem is introduced in different academic literature</a:t>
            </a:r>
          </a:p>
          <a:p>
            <a:pPr lvl="1"/>
            <a:r>
              <a:rPr lang="en-US" sz="2400" dirty="0">
                <a:latin typeface="Times" pitchFamily="2" charset="0"/>
              </a:rPr>
              <a:t>Provide a brief review of key scholarly resources you will draw on in your thesis.</a:t>
            </a:r>
          </a:p>
          <a:p>
            <a:pPr lvl="1"/>
            <a:r>
              <a:rPr lang="en-US" sz="2400" dirty="0">
                <a:latin typeface="Times" pitchFamily="2" charset="0"/>
              </a:rPr>
              <a:t>summarize the key insights of academic papers/book/chapters that have been written or cover this topic by identifying the existing gap </a:t>
            </a:r>
          </a:p>
          <a:p>
            <a:pPr lvl="1"/>
            <a:r>
              <a:rPr lang="en-US" sz="2400" dirty="0">
                <a:latin typeface="Times" pitchFamily="2" charset="0"/>
              </a:rPr>
              <a:t>Example for literature gaps:</a:t>
            </a:r>
          </a:p>
          <a:p>
            <a:pPr lvl="2"/>
            <a:r>
              <a:rPr lang="en-US" sz="2000" dirty="0">
                <a:latin typeface="Times" pitchFamily="2" charset="0"/>
              </a:rPr>
              <a:t>what is not covered yet;</a:t>
            </a:r>
          </a:p>
          <a:p>
            <a:pPr lvl="2"/>
            <a:r>
              <a:rPr lang="en-US" sz="2000" dirty="0">
                <a:latin typeface="Times" pitchFamily="2" charset="0"/>
              </a:rPr>
              <a:t> if the theories used are not enough to explain the problem and you want to add new theory;</a:t>
            </a:r>
          </a:p>
          <a:p>
            <a:pPr lvl="2"/>
            <a:r>
              <a:rPr lang="en-US" sz="2000" dirty="0">
                <a:latin typeface="Times" pitchFamily="2" charset="0"/>
              </a:rPr>
              <a:t> or no one has writes or studies this topic in the country or region you want to study.</a:t>
            </a:r>
          </a:p>
          <a:p>
            <a:pPr lvl="1"/>
            <a:endParaRPr lang="en-US" sz="2400" dirty="0">
              <a:latin typeface="Times" pitchFamily="2" charset="0"/>
            </a:endParaRPr>
          </a:p>
        </p:txBody>
      </p:sp>
    </p:spTree>
    <p:extLst>
      <p:ext uri="{BB962C8B-B14F-4D97-AF65-F5344CB8AC3E}">
        <p14:creationId xmlns:p14="http://schemas.microsoft.com/office/powerpoint/2010/main" val="1261640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6EC99-CAC8-474E-8E4B-8105E265E910}"/>
              </a:ext>
            </a:extLst>
          </p:cNvPr>
          <p:cNvSpPr>
            <a:spLocks noGrp="1"/>
          </p:cNvSpPr>
          <p:nvPr>
            <p:ph type="title"/>
          </p:nvPr>
        </p:nvSpPr>
        <p:spPr>
          <a:xfrm>
            <a:off x="1371600" y="685800"/>
            <a:ext cx="9601200" cy="665922"/>
          </a:xfrm>
        </p:spPr>
        <p:txBody>
          <a:bodyPr>
            <a:normAutofit fontScale="90000"/>
          </a:bodyPr>
          <a:lstStyle/>
          <a:p>
            <a:r>
              <a:rPr lang="en-US" dirty="0"/>
              <a:t>Literature Review</a:t>
            </a:r>
          </a:p>
        </p:txBody>
      </p:sp>
      <p:sp>
        <p:nvSpPr>
          <p:cNvPr id="3" name="Content Placeholder 2">
            <a:extLst>
              <a:ext uri="{FF2B5EF4-FFF2-40B4-BE49-F238E27FC236}">
                <a16:creationId xmlns:a16="http://schemas.microsoft.com/office/drawing/2014/main" id="{FACFC2B7-0F16-A340-9465-0B79C2231436}"/>
              </a:ext>
            </a:extLst>
          </p:cNvPr>
          <p:cNvSpPr>
            <a:spLocks noGrp="1"/>
          </p:cNvSpPr>
          <p:nvPr>
            <p:ph idx="1"/>
          </p:nvPr>
        </p:nvSpPr>
        <p:spPr>
          <a:xfrm>
            <a:off x="1371600" y="1577009"/>
            <a:ext cx="9601200" cy="4290391"/>
          </a:xfrm>
        </p:spPr>
        <p:txBody>
          <a:bodyPr>
            <a:normAutofit fontScale="92500" lnSpcReduction="10000"/>
          </a:bodyPr>
          <a:lstStyle/>
          <a:p>
            <a:r>
              <a:rPr lang="en-US" sz="2400" dirty="0">
                <a:latin typeface="Times" pitchFamily="2" charset="0"/>
              </a:rPr>
              <a:t>Search online about academic papers/book/chapters that cover your topic and read their literature review and discover what theories they used to explain the problem</a:t>
            </a:r>
          </a:p>
          <a:p>
            <a:r>
              <a:rPr lang="en-US" sz="2400" dirty="0">
                <a:latin typeface="Times" pitchFamily="2" charset="0"/>
              </a:rPr>
              <a:t>Read more about these theories and summarize them and criticize them in a way that can help you to answer your research question.</a:t>
            </a:r>
          </a:p>
          <a:p>
            <a:r>
              <a:rPr lang="en-US" sz="2400" dirty="0">
                <a:latin typeface="Times" pitchFamily="2" charset="0"/>
              </a:rPr>
              <a:t>In the very exceptional cases in which no scholarly literature exists directly on the topic of the thesis, the project needs to elaborate on the scholarly literature that is closest and most relevant to the topic, even if it does not match it perfectly.</a:t>
            </a:r>
          </a:p>
          <a:p>
            <a:pPr lvl="1"/>
            <a:r>
              <a:rPr lang="en-US" sz="2400" dirty="0">
                <a:latin typeface="Times" pitchFamily="2" charset="0"/>
              </a:rPr>
              <a:t>So you can go for different discipline, for example, if you study non-profit organizations and you did not find studies about your topic, so go to study how this problem is covered in the literature of corporate and business companies.</a:t>
            </a:r>
          </a:p>
        </p:txBody>
      </p:sp>
    </p:spTree>
    <p:extLst>
      <p:ext uri="{BB962C8B-B14F-4D97-AF65-F5344CB8AC3E}">
        <p14:creationId xmlns:p14="http://schemas.microsoft.com/office/powerpoint/2010/main" val="2983330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C4764-C33B-2D40-B1D2-262CAE210ED3}"/>
              </a:ext>
            </a:extLst>
          </p:cNvPr>
          <p:cNvSpPr>
            <a:spLocks noGrp="1"/>
          </p:cNvSpPr>
          <p:nvPr>
            <p:ph type="title"/>
          </p:nvPr>
        </p:nvSpPr>
        <p:spPr/>
        <p:txBody>
          <a:bodyPr/>
          <a:lstStyle/>
          <a:p>
            <a:r>
              <a:rPr lang="en-US" dirty="0">
                <a:latin typeface="Times" pitchFamily="2" charset="0"/>
              </a:rPr>
              <a:t>Literature Review for Policy-oriented topics </a:t>
            </a:r>
          </a:p>
        </p:txBody>
      </p:sp>
      <p:sp>
        <p:nvSpPr>
          <p:cNvPr id="3" name="Content Placeholder 2">
            <a:extLst>
              <a:ext uri="{FF2B5EF4-FFF2-40B4-BE49-F238E27FC236}">
                <a16:creationId xmlns:a16="http://schemas.microsoft.com/office/drawing/2014/main" id="{3C668B66-A3BB-7E49-9FC2-FDD2F19EA688}"/>
              </a:ext>
            </a:extLst>
          </p:cNvPr>
          <p:cNvSpPr>
            <a:spLocks noGrp="1"/>
          </p:cNvSpPr>
          <p:nvPr>
            <p:ph idx="1"/>
          </p:nvPr>
        </p:nvSpPr>
        <p:spPr/>
        <p:txBody>
          <a:bodyPr>
            <a:normAutofit/>
          </a:bodyPr>
          <a:lstStyle/>
          <a:p>
            <a:r>
              <a:rPr lang="en-US" sz="2400" dirty="0">
                <a:latin typeface="Times" pitchFamily="2" charset="0"/>
              </a:rPr>
              <a:t>You should understand and make clear in their theses that underlying various policies and practical decision-making are implicit or explicit theories and models of what effects the policies and decisions are supposed to bring about.</a:t>
            </a:r>
          </a:p>
          <a:p>
            <a:r>
              <a:rPr lang="en-US" sz="2400" dirty="0">
                <a:latin typeface="Times" pitchFamily="2" charset="0"/>
              </a:rPr>
              <a:t> Such theoretical underpinnings of the policies and problems dealt with in the thesis, even if possibly quite eclectic, need to be explicitly discussed.</a:t>
            </a:r>
          </a:p>
          <a:p>
            <a:endParaRPr lang="en-US" sz="2400" dirty="0">
              <a:latin typeface="Times" pitchFamily="2" charset="0"/>
            </a:endParaRPr>
          </a:p>
        </p:txBody>
      </p:sp>
    </p:spTree>
    <p:extLst>
      <p:ext uri="{BB962C8B-B14F-4D97-AF65-F5344CB8AC3E}">
        <p14:creationId xmlns:p14="http://schemas.microsoft.com/office/powerpoint/2010/main" val="3817147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32D2C-7847-694F-8659-4F7A8135A0CD}"/>
              </a:ext>
            </a:extLst>
          </p:cNvPr>
          <p:cNvSpPr>
            <a:spLocks noGrp="1"/>
          </p:cNvSpPr>
          <p:nvPr>
            <p:ph type="title"/>
          </p:nvPr>
        </p:nvSpPr>
        <p:spPr>
          <a:xfrm>
            <a:off x="1371600" y="685800"/>
            <a:ext cx="9601200" cy="732183"/>
          </a:xfrm>
        </p:spPr>
        <p:txBody>
          <a:bodyPr/>
          <a:lstStyle/>
          <a:p>
            <a:r>
              <a:rPr lang="en-US" dirty="0">
                <a:latin typeface="Times" pitchFamily="2" charset="0"/>
              </a:rPr>
              <a:t>The Structure</a:t>
            </a:r>
          </a:p>
        </p:txBody>
      </p:sp>
      <p:sp>
        <p:nvSpPr>
          <p:cNvPr id="3" name="Content Placeholder 2">
            <a:extLst>
              <a:ext uri="{FF2B5EF4-FFF2-40B4-BE49-F238E27FC236}">
                <a16:creationId xmlns:a16="http://schemas.microsoft.com/office/drawing/2014/main" id="{3DD8BA4F-50B1-EE40-8D0C-4658D1ECBDAD}"/>
              </a:ext>
            </a:extLst>
          </p:cNvPr>
          <p:cNvSpPr>
            <a:spLocks noGrp="1"/>
          </p:cNvSpPr>
          <p:nvPr>
            <p:ph idx="1"/>
          </p:nvPr>
        </p:nvSpPr>
        <p:spPr/>
        <p:txBody>
          <a:bodyPr/>
          <a:lstStyle/>
          <a:p>
            <a:pPr marL="457200" indent="-457200">
              <a:buFont typeface="+mj-lt"/>
              <a:buAutoNum type="arabicPeriod"/>
            </a:pPr>
            <a:r>
              <a:rPr lang="en-US" dirty="0"/>
              <a:t>Introduction</a:t>
            </a:r>
          </a:p>
          <a:p>
            <a:pPr marL="457200" indent="-457200">
              <a:buFont typeface="+mj-lt"/>
              <a:buAutoNum type="arabicPeriod"/>
            </a:pPr>
            <a:r>
              <a:rPr lang="en-US" dirty="0"/>
              <a:t>Literature Review</a:t>
            </a:r>
          </a:p>
          <a:p>
            <a:pPr marL="457200" indent="-457200">
              <a:buFont typeface="+mj-lt"/>
              <a:buAutoNum type="arabicPeriod"/>
            </a:pPr>
            <a:r>
              <a:rPr lang="en-US" dirty="0"/>
              <a:t>Conceptual/theoretical framework</a:t>
            </a:r>
          </a:p>
          <a:p>
            <a:pPr marL="457200" indent="-457200">
              <a:buFont typeface="+mj-lt"/>
              <a:buAutoNum type="arabicPeriod"/>
            </a:pPr>
            <a:r>
              <a:rPr lang="en-US" dirty="0"/>
              <a:t>Research Method and Data Collection methods</a:t>
            </a:r>
          </a:p>
          <a:p>
            <a:pPr marL="457200" indent="-457200">
              <a:buFont typeface="+mj-lt"/>
              <a:buAutoNum type="arabicPeriod"/>
            </a:pPr>
            <a:r>
              <a:rPr lang="en-US" dirty="0"/>
              <a:t>Findings and Results (Empirical primary data or secondary data)</a:t>
            </a:r>
          </a:p>
          <a:p>
            <a:pPr marL="457200" indent="-457200">
              <a:buFont typeface="+mj-lt"/>
              <a:buAutoNum type="arabicPeriod"/>
            </a:pPr>
            <a:r>
              <a:rPr lang="en-US" dirty="0"/>
              <a:t>Discussion of the Findings (Empirical-analytical)</a:t>
            </a:r>
          </a:p>
          <a:p>
            <a:pPr marL="457200" indent="-457200">
              <a:buFont typeface="+mj-lt"/>
              <a:buAutoNum type="arabicPeriod"/>
            </a:pPr>
            <a:r>
              <a:rPr lang="en-US" dirty="0"/>
              <a:t>Conclusion</a:t>
            </a:r>
          </a:p>
        </p:txBody>
      </p:sp>
    </p:spTree>
    <p:extLst>
      <p:ext uri="{BB962C8B-B14F-4D97-AF65-F5344CB8AC3E}">
        <p14:creationId xmlns:p14="http://schemas.microsoft.com/office/powerpoint/2010/main" val="766924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27F4F-9B5C-8446-BDDF-46F5444DF596}"/>
              </a:ext>
            </a:extLst>
          </p:cNvPr>
          <p:cNvSpPr>
            <a:spLocks noGrp="1"/>
          </p:cNvSpPr>
          <p:nvPr>
            <p:ph type="title"/>
          </p:nvPr>
        </p:nvSpPr>
        <p:spPr/>
        <p:txBody>
          <a:bodyPr/>
          <a:lstStyle/>
          <a:p>
            <a:r>
              <a:rPr lang="en-US" b="1" dirty="0">
                <a:latin typeface="Times" pitchFamily="2" charset="0"/>
              </a:rPr>
              <a:t>Five Techniques to Review Literature</a:t>
            </a:r>
            <a:endParaRPr lang="en-US" dirty="0">
              <a:latin typeface="Times" pitchFamily="2" charset="0"/>
            </a:endParaRPr>
          </a:p>
        </p:txBody>
      </p:sp>
      <p:sp>
        <p:nvSpPr>
          <p:cNvPr id="3" name="Content Placeholder 2">
            <a:extLst>
              <a:ext uri="{FF2B5EF4-FFF2-40B4-BE49-F238E27FC236}">
                <a16:creationId xmlns:a16="http://schemas.microsoft.com/office/drawing/2014/main" id="{2A0054ED-81A4-C942-B261-6347AEE10372}"/>
              </a:ext>
            </a:extLst>
          </p:cNvPr>
          <p:cNvSpPr>
            <a:spLocks noGrp="1"/>
          </p:cNvSpPr>
          <p:nvPr>
            <p:ph idx="1"/>
          </p:nvPr>
        </p:nvSpPr>
        <p:spPr>
          <a:xfrm>
            <a:off x="1371600" y="2285999"/>
            <a:ext cx="9601200" cy="4061791"/>
          </a:xfrm>
        </p:spPr>
        <p:txBody>
          <a:bodyPr>
            <a:normAutofit/>
          </a:bodyPr>
          <a:lstStyle/>
          <a:p>
            <a:pPr marL="0" indent="0" fontAlgn="base">
              <a:buNone/>
            </a:pPr>
            <a:r>
              <a:rPr lang="en-US" b="1" dirty="0">
                <a:latin typeface="Times" pitchFamily="2" charset="0"/>
              </a:rPr>
              <a:t>1. Visit open access journals.</a:t>
            </a:r>
          </a:p>
          <a:p>
            <a:pPr lvl="1" fontAlgn="base"/>
            <a:r>
              <a:rPr lang="en-US" i="0" dirty="0">
                <a:latin typeface="Times" pitchFamily="2" charset="0"/>
              </a:rPr>
              <a:t>One of my favorite open access site where I can download literature on many topics in environmental science is </a:t>
            </a:r>
            <a:r>
              <a:rPr lang="en-US" i="0" u="sng" dirty="0">
                <a:latin typeface="Times" pitchFamily="2" charset="0"/>
                <a:hlinkClick r:id="rId2" tooltip="Directory of Open Access Journals"/>
              </a:rPr>
              <a:t>www.doaj.org</a:t>
            </a:r>
            <a:r>
              <a:rPr lang="en-US" i="0" dirty="0">
                <a:latin typeface="Times" pitchFamily="2" charset="0"/>
              </a:rPr>
              <a:t>. In this site, there are full papers available for free download. You just need to be patient as you browse the site using your keyword. Elsevier also has a list of open access journals </a:t>
            </a:r>
            <a:r>
              <a:rPr lang="en-US" i="0" u="sng" dirty="0">
                <a:latin typeface="Times" pitchFamily="2" charset="0"/>
                <a:hlinkClick r:id="rId3" tooltip="Elsevier List of Open Access Journals"/>
              </a:rPr>
              <a:t>here</a:t>
            </a:r>
            <a:r>
              <a:rPr lang="en-US" i="0" dirty="0">
                <a:latin typeface="Times" pitchFamily="2" charset="0"/>
              </a:rPr>
              <a:t>.</a:t>
            </a:r>
          </a:p>
          <a:p>
            <a:pPr lvl="1" fontAlgn="base"/>
            <a:r>
              <a:rPr lang="en-US" i="0" dirty="0">
                <a:latin typeface="Times" pitchFamily="2" charset="0"/>
              </a:rPr>
              <a:t>There are many other open access journals if you have the time and the patience to do surfing. While these may be free, you will notice that your choices are limited. And you also need to be aware that there are open access journals which are predatory, meaning, it seeks to exploit or oppress others. Beal provides a comprehensive </a:t>
            </a:r>
            <a:r>
              <a:rPr lang="en-US" i="0" u="sng" dirty="0">
                <a:latin typeface="Times" pitchFamily="2" charset="0"/>
                <a:hlinkClick r:id="rId4" tooltip="List of Predatory Journals"/>
              </a:rPr>
              <a:t>list of these questionable journals</a:t>
            </a:r>
            <a:r>
              <a:rPr lang="en-US" i="0" dirty="0">
                <a:latin typeface="Times" pitchFamily="2" charset="0"/>
              </a:rPr>
              <a:t>. It will always help if you read some reviews before spending your valuable time on those listed, especially if you intend to publish your research output.</a:t>
            </a:r>
          </a:p>
          <a:p>
            <a:pPr marL="0" indent="0">
              <a:buNone/>
            </a:pPr>
            <a:endParaRPr lang="en-US" dirty="0">
              <a:latin typeface="Times" pitchFamily="2" charset="0"/>
            </a:endParaRPr>
          </a:p>
        </p:txBody>
      </p:sp>
    </p:spTree>
    <p:extLst>
      <p:ext uri="{BB962C8B-B14F-4D97-AF65-F5344CB8AC3E}">
        <p14:creationId xmlns:p14="http://schemas.microsoft.com/office/powerpoint/2010/main" val="2002336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FC279-DB69-1946-ACFC-F183C2DF2179}"/>
              </a:ext>
            </a:extLst>
          </p:cNvPr>
          <p:cNvSpPr>
            <a:spLocks noGrp="1"/>
          </p:cNvSpPr>
          <p:nvPr>
            <p:ph type="title"/>
          </p:nvPr>
        </p:nvSpPr>
        <p:spPr/>
        <p:txBody>
          <a:bodyPr/>
          <a:lstStyle/>
          <a:p>
            <a:r>
              <a:rPr lang="en-US" b="1" dirty="0"/>
              <a:t>Five Techniques to Review Literature</a:t>
            </a:r>
            <a:endParaRPr lang="en-US" dirty="0"/>
          </a:p>
        </p:txBody>
      </p:sp>
      <p:sp>
        <p:nvSpPr>
          <p:cNvPr id="3" name="Content Placeholder 2">
            <a:extLst>
              <a:ext uri="{FF2B5EF4-FFF2-40B4-BE49-F238E27FC236}">
                <a16:creationId xmlns:a16="http://schemas.microsoft.com/office/drawing/2014/main" id="{CC60E1E7-7634-4E4C-AC88-F6D0772C06D2}"/>
              </a:ext>
            </a:extLst>
          </p:cNvPr>
          <p:cNvSpPr>
            <a:spLocks noGrp="1"/>
          </p:cNvSpPr>
          <p:nvPr>
            <p:ph idx="1"/>
          </p:nvPr>
        </p:nvSpPr>
        <p:spPr>
          <a:xfrm>
            <a:off x="1371600" y="2285999"/>
            <a:ext cx="9601200" cy="4313583"/>
          </a:xfrm>
        </p:spPr>
        <p:txBody>
          <a:bodyPr>
            <a:normAutofit lnSpcReduction="10000"/>
          </a:bodyPr>
          <a:lstStyle/>
          <a:p>
            <a:pPr marL="0" indent="0" fontAlgn="base">
              <a:buNone/>
            </a:pPr>
            <a:r>
              <a:rPr lang="en-US" sz="2400" b="1" dirty="0">
                <a:latin typeface="Times" pitchFamily="2" charset="0"/>
              </a:rPr>
              <a:t>2. Ask a professor for copies of their article collections.</a:t>
            </a:r>
          </a:p>
          <a:p>
            <a:pPr lvl="1" fontAlgn="base"/>
            <a:r>
              <a:rPr lang="en-US" sz="2400" i="0" dirty="0">
                <a:latin typeface="Times" pitchFamily="2" charset="0"/>
              </a:rPr>
              <a:t>Don’t hesitate to approach someone who might be working on something similar to your line of interest. Almost always, there’s a pile of literature he can share with you so you can quickly browse the topics.</a:t>
            </a:r>
          </a:p>
          <a:p>
            <a:pPr marL="0" indent="0" fontAlgn="base">
              <a:buNone/>
            </a:pPr>
            <a:r>
              <a:rPr lang="en-US" sz="2400" b="1" dirty="0">
                <a:latin typeface="Times" pitchFamily="2" charset="0"/>
              </a:rPr>
              <a:t>3. Join sites where scientific articles are shared.</a:t>
            </a:r>
          </a:p>
          <a:p>
            <a:pPr lvl="1" fontAlgn="base"/>
            <a:r>
              <a:rPr lang="en-US" sz="2400" i="0" dirty="0">
                <a:latin typeface="Times" pitchFamily="2" charset="0"/>
              </a:rPr>
              <a:t>One of the growing websites that many scientists join is </a:t>
            </a:r>
            <a:r>
              <a:rPr lang="en-US" sz="2400" i="0" dirty="0" err="1">
                <a:latin typeface="Times" pitchFamily="2" charset="0"/>
              </a:rPr>
              <a:t>academia.edu</a:t>
            </a:r>
            <a:r>
              <a:rPr lang="en-US" sz="2400" i="0" dirty="0">
                <a:latin typeface="Times" pitchFamily="2" charset="0"/>
              </a:rPr>
              <a:t>. A colleague reminded me that is a good source of scientific articles, because some generous scientists upload and share their articles for everyone to peek into and possibly include in their list of related literature. You may also write those scientists who might be interested in your proposed investigation.</a:t>
            </a:r>
          </a:p>
        </p:txBody>
      </p:sp>
    </p:spTree>
    <p:extLst>
      <p:ext uri="{BB962C8B-B14F-4D97-AF65-F5344CB8AC3E}">
        <p14:creationId xmlns:p14="http://schemas.microsoft.com/office/powerpoint/2010/main" val="28174240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59BFA-8DCC-1642-8B96-4CA1C41D6123}"/>
              </a:ext>
            </a:extLst>
          </p:cNvPr>
          <p:cNvSpPr>
            <a:spLocks noGrp="1"/>
          </p:cNvSpPr>
          <p:nvPr>
            <p:ph type="title"/>
          </p:nvPr>
        </p:nvSpPr>
        <p:spPr>
          <a:xfrm>
            <a:off x="1371600" y="685800"/>
            <a:ext cx="9601200" cy="745435"/>
          </a:xfrm>
        </p:spPr>
        <p:txBody>
          <a:bodyPr/>
          <a:lstStyle/>
          <a:p>
            <a:r>
              <a:rPr lang="en-US" b="1" dirty="0"/>
              <a:t>Five Techniques to Review Literature</a:t>
            </a:r>
            <a:endParaRPr lang="en-US" dirty="0"/>
          </a:p>
        </p:txBody>
      </p:sp>
      <p:sp>
        <p:nvSpPr>
          <p:cNvPr id="3" name="Content Placeholder 2">
            <a:extLst>
              <a:ext uri="{FF2B5EF4-FFF2-40B4-BE49-F238E27FC236}">
                <a16:creationId xmlns:a16="http://schemas.microsoft.com/office/drawing/2014/main" id="{140D895D-54EF-0F45-9086-8D33F8C6BE29}"/>
              </a:ext>
            </a:extLst>
          </p:cNvPr>
          <p:cNvSpPr>
            <a:spLocks noGrp="1"/>
          </p:cNvSpPr>
          <p:nvPr>
            <p:ph idx="1"/>
          </p:nvPr>
        </p:nvSpPr>
        <p:spPr>
          <a:xfrm>
            <a:off x="1371600" y="1550504"/>
            <a:ext cx="10038522" cy="4876800"/>
          </a:xfrm>
        </p:spPr>
        <p:txBody>
          <a:bodyPr>
            <a:normAutofit lnSpcReduction="10000"/>
          </a:bodyPr>
          <a:lstStyle/>
          <a:p>
            <a:pPr marL="0" indent="0" fontAlgn="base">
              <a:buNone/>
            </a:pPr>
            <a:r>
              <a:rPr lang="en-US" sz="1800" b="1" dirty="0">
                <a:latin typeface="Times" pitchFamily="2" charset="0"/>
              </a:rPr>
              <a:t>4. Visit relevant government offices.</a:t>
            </a:r>
          </a:p>
          <a:p>
            <a:pPr lvl="1" fontAlgn="base"/>
            <a:r>
              <a:rPr lang="en-US" sz="1800" i="0" dirty="0">
                <a:latin typeface="Times" pitchFamily="2" charset="0"/>
              </a:rPr>
              <a:t>A trip to government offices who usually have mini-libraries store information on office programs, projects, and activities plus other informative materials for public use can help you enhance the quality of information in your study area’s profile. Statistics on demographics, detailed maps, and recent public service initiatives are commonly found in these offices.</a:t>
            </a:r>
          </a:p>
          <a:p>
            <a:pPr lvl="1" fontAlgn="base"/>
            <a:r>
              <a:rPr lang="en-US" sz="1800" i="0" dirty="0">
                <a:latin typeface="Times" pitchFamily="2" charset="0"/>
              </a:rPr>
              <a:t>Research is meant to improve the quality of human life, and the government is tasked to provide welfare to the general public. Thus, you can orient your research to address issues and problems that were already identified in such government offices.</a:t>
            </a:r>
          </a:p>
          <a:p>
            <a:pPr lvl="1"/>
            <a:r>
              <a:rPr lang="en-US" sz="1800" i="0" dirty="0">
                <a:latin typeface="Times" pitchFamily="2" charset="0"/>
              </a:rPr>
              <a:t>If your study is about the environment, then the sensible choice is the environment agency of the government. You can help improve on or enhance current environmental policy using identified issues and concern on the environment as government employees interact directly with local communities. Surely, your research will be appreciated by policy makers.</a:t>
            </a:r>
          </a:p>
          <a:p>
            <a:pPr marL="0" indent="0">
              <a:buNone/>
            </a:pPr>
            <a:br>
              <a:rPr lang="en-US" sz="1800" b="1" dirty="0">
                <a:latin typeface="Times" pitchFamily="2" charset="0"/>
              </a:rPr>
            </a:br>
            <a:r>
              <a:rPr lang="en-US" sz="1800" b="1" dirty="0">
                <a:latin typeface="Times" pitchFamily="2" charset="0"/>
              </a:rPr>
              <a:t>5. Replicate yourself.</a:t>
            </a:r>
          </a:p>
          <a:p>
            <a:pPr lvl="1" fontAlgn="base"/>
            <a:r>
              <a:rPr lang="en-US" sz="1800" i="0" dirty="0">
                <a:latin typeface="Times" pitchFamily="2" charset="0"/>
              </a:rPr>
              <a:t>By reading articles done on the same policy issue in another country and use the same references. Use the research work that has been done by others to save time and narrow down your research topic.</a:t>
            </a:r>
          </a:p>
        </p:txBody>
      </p:sp>
    </p:spTree>
    <p:extLst>
      <p:ext uri="{BB962C8B-B14F-4D97-AF65-F5344CB8AC3E}">
        <p14:creationId xmlns:p14="http://schemas.microsoft.com/office/powerpoint/2010/main" val="17533555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90612-9754-7C4C-AF24-737317AC8212}"/>
              </a:ext>
            </a:extLst>
          </p:cNvPr>
          <p:cNvSpPr>
            <a:spLocks noGrp="1"/>
          </p:cNvSpPr>
          <p:nvPr>
            <p:ph type="title"/>
          </p:nvPr>
        </p:nvSpPr>
        <p:spPr/>
        <p:txBody>
          <a:bodyPr>
            <a:normAutofit/>
          </a:bodyPr>
          <a:lstStyle/>
          <a:p>
            <a:r>
              <a:rPr lang="en-US" dirty="0"/>
              <a:t>Conceptualization</a:t>
            </a:r>
          </a:p>
        </p:txBody>
      </p:sp>
      <p:sp>
        <p:nvSpPr>
          <p:cNvPr id="3" name="Content Placeholder 2">
            <a:extLst>
              <a:ext uri="{FF2B5EF4-FFF2-40B4-BE49-F238E27FC236}">
                <a16:creationId xmlns:a16="http://schemas.microsoft.com/office/drawing/2014/main" id="{98639F74-B764-9A4D-9A4C-177E5D29BF85}"/>
              </a:ext>
            </a:extLst>
          </p:cNvPr>
          <p:cNvSpPr>
            <a:spLocks noGrp="1"/>
          </p:cNvSpPr>
          <p:nvPr>
            <p:ph idx="1"/>
          </p:nvPr>
        </p:nvSpPr>
        <p:spPr>
          <a:xfrm>
            <a:off x="1371600" y="1656522"/>
            <a:ext cx="9601200" cy="4210878"/>
          </a:xfrm>
        </p:spPr>
        <p:txBody>
          <a:bodyPr>
            <a:normAutofit/>
          </a:bodyPr>
          <a:lstStyle/>
          <a:p>
            <a:pPr fontAlgn="base"/>
            <a:r>
              <a:rPr lang="en-US" b="1" dirty="0">
                <a:latin typeface="Times" pitchFamily="2" charset="0"/>
              </a:rPr>
              <a:t>Conceptualization</a:t>
            </a:r>
          </a:p>
          <a:p>
            <a:pPr lvl="1" fontAlgn="base"/>
            <a:r>
              <a:rPr lang="en-US" i="0" dirty="0">
                <a:latin typeface="Times" pitchFamily="2" charset="0"/>
              </a:rPr>
              <a:t>You should do some </a:t>
            </a:r>
            <a:r>
              <a:rPr lang="en-US" b="1" i="0" dirty="0">
                <a:latin typeface="Times" pitchFamily="2" charset="0"/>
              </a:rPr>
              <a:t>conceptualization</a:t>
            </a:r>
            <a:r>
              <a:rPr lang="en-US" i="0" dirty="0">
                <a:latin typeface="Times" pitchFamily="2" charset="0"/>
              </a:rPr>
              <a:t> based on the issue or concern at hand that you have introduced in the contextualization stage. Conceptualization is a product of reflective and analytical thinking. And thinking is best done when you have gained a lot of experience about the phenomenon you are trying to understand. The primary purpose at this stage is to point out the gap in knowledge about the event in question.</a:t>
            </a:r>
          </a:p>
          <a:p>
            <a:pPr lvl="1" fontAlgn="base"/>
            <a:r>
              <a:rPr lang="en-US" i="0" dirty="0">
                <a:latin typeface="Times" pitchFamily="2" charset="0"/>
              </a:rPr>
              <a:t>Further, notice that as you figure out the specific items in your study, there are many unknowns. Realize the limits of the mind. Many questions start to crop up in your head. There are many other important things to know.</a:t>
            </a:r>
          </a:p>
          <a:p>
            <a:pPr marL="0" indent="0">
              <a:buNone/>
            </a:pPr>
            <a:endParaRPr lang="en-US" dirty="0">
              <a:latin typeface="Times" pitchFamily="2" charset="0"/>
            </a:endParaRPr>
          </a:p>
        </p:txBody>
      </p:sp>
    </p:spTree>
    <p:extLst>
      <p:ext uri="{BB962C8B-B14F-4D97-AF65-F5344CB8AC3E}">
        <p14:creationId xmlns:p14="http://schemas.microsoft.com/office/powerpoint/2010/main" val="13742193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84333-B0A6-D34D-AD65-CD59D9D44AE0}"/>
              </a:ext>
            </a:extLst>
          </p:cNvPr>
          <p:cNvSpPr>
            <a:spLocks noGrp="1"/>
          </p:cNvSpPr>
          <p:nvPr>
            <p:ph type="title"/>
          </p:nvPr>
        </p:nvSpPr>
        <p:spPr/>
        <p:txBody>
          <a:bodyPr/>
          <a:lstStyle/>
          <a:p>
            <a:r>
              <a:rPr lang="en-US" dirty="0"/>
              <a:t>Conceptualization</a:t>
            </a:r>
          </a:p>
        </p:txBody>
      </p:sp>
      <p:sp>
        <p:nvSpPr>
          <p:cNvPr id="3" name="Content Placeholder 2">
            <a:extLst>
              <a:ext uri="{FF2B5EF4-FFF2-40B4-BE49-F238E27FC236}">
                <a16:creationId xmlns:a16="http://schemas.microsoft.com/office/drawing/2014/main" id="{A971CECC-FADB-1C48-9FDC-1E36994DE59D}"/>
              </a:ext>
            </a:extLst>
          </p:cNvPr>
          <p:cNvSpPr>
            <a:spLocks noGrp="1"/>
          </p:cNvSpPr>
          <p:nvPr>
            <p:ph idx="1"/>
          </p:nvPr>
        </p:nvSpPr>
        <p:spPr>
          <a:xfrm>
            <a:off x="1371600" y="1961322"/>
            <a:ext cx="9601200" cy="3906078"/>
          </a:xfrm>
        </p:spPr>
        <p:txBody>
          <a:bodyPr>
            <a:normAutofit/>
          </a:bodyPr>
          <a:lstStyle/>
          <a:p>
            <a:pPr fontAlgn="base"/>
            <a:r>
              <a:rPr lang="en-US" b="1" dirty="0">
                <a:latin typeface="Times" pitchFamily="2" charset="0"/>
              </a:rPr>
              <a:t>Some Questions to Clarify Issues</a:t>
            </a:r>
          </a:p>
          <a:p>
            <a:pPr lvl="0" fontAlgn="base"/>
            <a:r>
              <a:rPr lang="en-US" i="1" dirty="0">
                <a:latin typeface="Times" pitchFamily="2" charset="0"/>
              </a:rPr>
              <a:t>What things are already known about the phenomenon? </a:t>
            </a:r>
            <a:endParaRPr lang="en-US" dirty="0">
              <a:latin typeface="Times" pitchFamily="2" charset="0"/>
            </a:endParaRPr>
          </a:p>
          <a:p>
            <a:pPr lvl="0" fontAlgn="base"/>
            <a:r>
              <a:rPr lang="en-US" i="1" dirty="0">
                <a:latin typeface="Times" pitchFamily="2" charset="0"/>
              </a:rPr>
              <a:t>Where will I get more information about the phenomenon?</a:t>
            </a:r>
            <a:endParaRPr lang="en-US" dirty="0">
              <a:latin typeface="Times" pitchFamily="2" charset="0"/>
            </a:endParaRPr>
          </a:p>
          <a:p>
            <a:pPr lvl="0" fontAlgn="base"/>
            <a:r>
              <a:rPr lang="en-US" i="1" dirty="0">
                <a:latin typeface="Times" pitchFamily="2" charset="0"/>
              </a:rPr>
              <a:t>How will I ensure that I am not duplicating another person’s work?</a:t>
            </a:r>
            <a:endParaRPr lang="en-US" dirty="0">
              <a:latin typeface="Times" pitchFamily="2" charset="0"/>
            </a:endParaRPr>
          </a:p>
          <a:p>
            <a:pPr lvl="0" fontAlgn="base"/>
            <a:r>
              <a:rPr lang="en-US" i="1" dirty="0">
                <a:latin typeface="Times" pitchFamily="2" charset="0"/>
              </a:rPr>
              <a:t>Have I read enough?</a:t>
            </a:r>
            <a:endParaRPr lang="en-US" dirty="0">
              <a:latin typeface="Times" pitchFamily="2" charset="0"/>
            </a:endParaRPr>
          </a:p>
          <a:p>
            <a:pPr lvl="0" fontAlgn="base"/>
            <a:r>
              <a:rPr lang="en-US" i="1" dirty="0">
                <a:latin typeface="Times" pitchFamily="2" charset="0"/>
              </a:rPr>
              <a:t>Do I have enough experience to say I am already thoroughly familiar with the subject?</a:t>
            </a:r>
            <a:endParaRPr lang="en-US" dirty="0">
              <a:latin typeface="Times" pitchFamily="2" charset="0"/>
            </a:endParaRPr>
          </a:p>
        </p:txBody>
      </p:sp>
    </p:spTree>
    <p:extLst>
      <p:ext uri="{BB962C8B-B14F-4D97-AF65-F5344CB8AC3E}">
        <p14:creationId xmlns:p14="http://schemas.microsoft.com/office/powerpoint/2010/main" val="41503020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7E66E-F415-9E4F-9D05-7A3F3431194C}"/>
              </a:ext>
            </a:extLst>
          </p:cNvPr>
          <p:cNvSpPr>
            <a:spLocks noGrp="1"/>
          </p:cNvSpPr>
          <p:nvPr>
            <p:ph type="title"/>
          </p:nvPr>
        </p:nvSpPr>
        <p:spPr>
          <a:xfrm>
            <a:off x="821636" y="168965"/>
            <a:ext cx="9601200" cy="771939"/>
          </a:xfrm>
        </p:spPr>
        <p:txBody>
          <a:bodyPr/>
          <a:lstStyle/>
          <a:p>
            <a:r>
              <a:rPr lang="en-US" dirty="0"/>
              <a:t>Conceptual framework</a:t>
            </a:r>
          </a:p>
        </p:txBody>
      </p:sp>
      <p:sp>
        <p:nvSpPr>
          <p:cNvPr id="3" name="Content Placeholder 2">
            <a:extLst>
              <a:ext uri="{FF2B5EF4-FFF2-40B4-BE49-F238E27FC236}">
                <a16:creationId xmlns:a16="http://schemas.microsoft.com/office/drawing/2014/main" id="{1ABA445F-DA13-AB4E-9A10-6BB784D7CBA7}"/>
              </a:ext>
            </a:extLst>
          </p:cNvPr>
          <p:cNvSpPr>
            <a:spLocks noGrp="1"/>
          </p:cNvSpPr>
          <p:nvPr>
            <p:ph idx="1"/>
          </p:nvPr>
        </p:nvSpPr>
        <p:spPr>
          <a:xfrm>
            <a:off x="1219199" y="823291"/>
            <a:ext cx="10151165" cy="5763039"/>
          </a:xfrm>
        </p:spPr>
        <p:txBody>
          <a:bodyPr>
            <a:noAutofit/>
          </a:bodyPr>
          <a:lstStyle/>
          <a:p>
            <a:pPr marL="0" indent="0">
              <a:buNone/>
            </a:pPr>
            <a:endParaRPr lang="en-US" sz="1600" b="1" dirty="0">
              <a:latin typeface="Times" pitchFamily="2" charset="0"/>
            </a:endParaRPr>
          </a:p>
          <a:p>
            <a:r>
              <a:rPr lang="en-US" sz="1600" dirty="0">
                <a:latin typeface="Times" pitchFamily="2" charset="0"/>
              </a:rPr>
              <a:t>The conceptual framework serves as a “map” or “rudder” that will guide you towards realizing the objectives or intent of your study.</a:t>
            </a:r>
          </a:p>
          <a:p>
            <a:pPr fontAlgn="base"/>
            <a:r>
              <a:rPr lang="en-US" sz="1600" dirty="0">
                <a:latin typeface="Times" pitchFamily="2" charset="0"/>
              </a:rPr>
              <a:t>What is a conceptual framework in the context of empirical research?</a:t>
            </a:r>
            <a:br>
              <a:rPr lang="en-US" sz="1600" dirty="0">
                <a:latin typeface="Times" pitchFamily="2" charset="0"/>
              </a:rPr>
            </a:br>
            <a:br>
              <a:rPr lang="en-US" sz="1600" dirty="0">
                <a:latin typeface="Times" pitchFamily="2" charset="0"/>
              </a:rPr>
            </a:br>
            <a:r>
              <a:rPr lang="en-US" sz="1600" dirty="0">
                <a:latin typeface="Times" pitchFamily="2" charset="0"/>
              </a:rPr>
              <a:t>A conceptual framework represents the researcher’s synthesis of literature on how to explain a phenomenon. It maps out the actions required in the course of the study given his previous knowledge of other researchers’ point of view and his observations on the subject of research.</a:t>
            </a:r>
          </a:p>
          <a:p>
            <a:r>
              <a:rPr lang="en-US" sz="1600" dirty="0">
                <a:latin typeface="Times" pitchFamily="2" charset="0"/>
              </a:rPr>
              <a:t>In other words, the conceptual framework is the researcher’s understanding of how the particular </a:t>
            </a:r>
            <a:r>
              <a:rPr lang="en-US" sz="1600" dirty="0">
                <a:latin typeface="Times" pitchFamily="2" charset="0"/>
                <a:hlinkClick r:id="rId2" tooltip="What are Examples of Variables in Research?"/>
              </a:rPr>
              <a:t>variables</a:t>
            </a:r>
            <a:r>
              <a:rPr lang="en-US" sz="1600" dirty="0">
                <a:latin typeface="Times" pitchFamily="2" charset="0"/>
              </a:rPr>
              <a:t> in his study connect with each other. Thus, it identifies the variables required in the research investigation. It is the researcher’s “map” in pursuing the investigation.</a:t>
            </a:r>
          </a:p>
          <a:p>
            <a:r>
              <a:rPr lang="en-US" sz="1600" dirty="0">
                <a:latin typeface="Times" pitchFamily="2" charset="0"/>
              </a:rPr>
              <a:t> The problem statement of a thesis presents the context and the issues that caused the researcher to conduct the study.</a:t>
            </a:r>
            <a:br>
              <a:rPr lang="en-US" sz="1600" dirty="0">
                <a:latin typeface="Times" pitchFamily="2" charset="0"/>
              </a:rPr>
            </a:br>
            <a:endParaRPr lang="en-US" sz="1600" dirty="0">
              <a:latin typeface="Times" pitchFamily="2" charset="0"/>
            </a:endParaRPr>
          </a:p>
          <a:p>
            <a:r>
              <a:rPr lang="en-US" sz="1600" dirty="0">
                <a:latin typeface="Times" pitchFamily="2" charset="0"/>
              </a:rPr>
              <a:t>The conceptual framework lies within a much broader framework called theoretical framework. The latter draws support from time-tested theories that embody the findings of many researchers on why and how a particular phenomenon occurs.</a:t>
            </a:r>
            <a:br>
              <a:rPr lang="en-US" sz="1600" dirty="0">
                <a:latin typeface="Times" pitchFamily="2" charset="0"/>
              </a:rPr>
            </a:br>
            <a:endParaRPr lang="en-US" sz="1600" dirty="0">
              <a:latin typeface="Times" pitchFamily="2" charset="0"/>
            </a:endParaRPr>
          </a:p>
          <a:p>
            <a:r>
              <a:rPr lang="en-US" sz="1600" b="1" dirty="0">
                <a:latin typeface="Times" pitchFamily="2" charset="0"/>
              </a:rPr>
              <a:t>Generate the conceptual framework.</a:t>
            </a:r>
            <a:r>
              <a:rPr lang="en-US" sz="1600" dirty="0">
                <a:latin typeface="Times" pitchFamily="2" charset="0"/>
              </a:rPr>
              <a:t> Build your conceptual framework using your mix of the variables from the scientific articles you have read. Your problem statement serves as a reference in constructing the conceptual framework. In effect, your study will attempt to answer a question that other researchers have not explained yet. Your research should address a knowledge gap.</a:t>
            </a:r>
          </a:p>
        </p:txBody>
      </p:sp>
    </p:spTree>
    <p:extLst>
      <p:ext uri="{BB962C8B-B14F-4D97-AF65-F5344CB8AC3E}">
        <p14:creationId xmlns:p14="http://schemas.microsoft.com/office/powerpoint/2010/main" val="25254456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descr="A screenshot of a cell phone&#10;&#10;Description automatically generated">
            <a:extLst>
              <a:ext uri="{FF2B5EF4-FFF2-40B4-BE49-F238E27FC236}">
                <a16:creationId xmlns:a16="http://schemas.microsoft.com/office/drawing/2014/main" id="{46978660-1D06-3F43-86FF-0A6BEFFC7FB3}"/>
              </a:ext>
            </a:extLst>
          </p:cNvPr>
          <p:cNvPicPr>
            <a:picLocks noGrp="1" noChangeAspect="1"/>
          </p:cNvPicPr>
          <p:nvPr>
            <p:ph idx="1"/>
          </p:nvPr>
        </p:nvPicPr>
        <p:blipFill>
          <a:blip r:embed="rId2"/>
          <a:stretch>
            <a:fillRect/>
          </a:stretch>
        </p:blipFill>
        <p:spPr>
          <a:xfrm>
            <a:off x="2381955" y="643466"/>
            <a:ext cx="7428089" cy="5571067"/>
          </a:xfrm>
          <a:prstGeom prst="rect">
            <a:avLst/>
          </a:prstGeom>
        </p:spPr>
      </p:pic>
    </p:spTree>
    <p:extLst>
      <p:ext uri="{BB962C8B-B14F-4D97-AF65-F5344CB8AC3E}">
        <p14:creationId xmlns:p14="http://schemas.microsoft.com/office/powerpoint/2010/main" val="26788795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1EF32-18C3-1240-8339-D834D4FD4E38}"/>
              </a:ext>
            </a:extLst>
          </p:cNvPr>
          <p:cNvSpPr>
            <a:spLocks noGrp="1"/>
          </p:cNvSpPr>
          <p:nvPr>
            <p:ph type="title"/>
          </p:nvPr>
        </p:nvSpPr>
        <p:spPr>
          <a:xfrm>
            <a:off x="1295400" y="288235"/>
            <a:ext cx="9601200" cy="798443"/>
          </a:xfrm>
        </p:spPr>
        <p:txBody>
          <a:bodyPr/>
          <a:lstStyle/>
          <a:p>
            <a:r>
              <a:rPr lang="en-US" dirty="0"/>
              <a:t>Conceptual Framework</a:t>
            </a:r>
          </a:p>
        </p:txBody>
      </p:sp>
      <p:sp>
        <p:nvSpPr>
          <p:cNvPr id="3" name="Content Placeholder 2">
            <a:extLst>
              <a:ext uri="{FF2B5EF4-FFF2-40B4-BE49-F238E27FC236}">
                <a16:creationId xmlns:a16="http://schemas.microsoft.com/office/drawing/2014/main" id="{4595FCEC-2360-8242-9DF9-B3B5B8835892}"/>
              </a:ext>
            </a:extLst>
          </p:cNvPr>
          <p:cNvSpPr>
            <a:spLocks noGrp="1"/>
          </p:cNvSpPr>
          <p:nvPr>
            <p:ph idx="1"/>
          </p:nvPr>
        </p:nvSpPr>
        <p:spPr>
          <a:xfrm>
            <a:off x="1371600" y="1431235"/>
            <a:ext cx="9601200" cy="4436165"/>
          </a:xfrm>
        </p:spPr>
        <p:txBody>
          <a:bodyPr>
            <a:normAutofit/>
          </a:bodyPr>
          <a:lstStyle/>
          <a:p>
            <a:pPr fontAlgn="base"/>
            <a:r>
              <a:rPr lang="en-US" dirty="0"/>
              <a:t>Thus, it makes sense that many veteran researchers prefer or opt to write the introduction later, after a thorough review of the literature. Some researchers even defer writing the introduction at the end of the study.</a:t>
            </a:r>
          </a:p>
          <a:p>
            <a:pPr fontAlgn="base"/>
            <a:r>
              <a:rPr lang="en-US" dirty="0"/>
              <a:t>It is during the conceptualization stage that you attempt to explain the phenomenon by presenting your hypothesis – your thesis or main argument. The hypothesis reflects what you believe is the best explanation of the phenomenon based on what you have read so far and your own reflective, analytic thinking.</a:t>
            </a:r>
          </a:p>
          <a:p>
            <a:pPr fontAlgn="base"/>
            <a:r>
              <a:rPr lang="en-US" dirty="0"/>
              <a:t>Thus, the hypothesis is called an “educated guess.” It is here where </a:t>
            </a:r>
            <a:r>
              <a:rPr lang="en-US" u="sng" dirty="0">
                <a:hlinkClick r:id="rId2" tooltip="What is the Difference Between Theory Testing and Theory Building?"/>
              </a:rPr>
              <a:t>theories</a:t>
            </a:r>
            <a:r>
              <a:rPr lang="en-US" dirty="0"/>
              <a:t> as explanations of phenomenon come into play. You will need to be familiar with what plausible explanations there are available that you might want to adopt or modify.</a:t>
            </a:r>
          </a:p>
          <a:p>
            <a:pPr fontAlgn="base"/>
            <a:r>
              <a:rPr lang="en-US" dirty="0"/>
              <a:t>Hypothesis is your assumptions as some reasons and you want to test and it is sub-questions from your main Research question.</a:t>
            </a:r>
          </a:p>
          <a:p>
            <a:pPr marL="0" indent="0">
              <a:buNone/>
            </a:pPr>
            <a:endParaRPr lang="en-US" dirty="0"/>
          </a:p>
        </p:txBody>
      </p:sp>
    </p:spTree>
    <p:extLst>
      <p:ext uri="{BB962C8B-B14F-4D97-AF65-F5344CB8AC3E}">
        <p14:creationId xmlns:p14="http://schemas.microsoft.com/office/powerpoint/2010/main" val="30393062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D0EDF-D215-9842-83F7-BEF40F0CDC14}"/>
              </a:ext>
            </a:extLst>
          </p:cNvPr>
          <p:cNvSpPr>
            <a:spLocks noGrp="1"/>
          </p:cNvSpPr>
          <p:nvPr>
            <p:ph type="title"/>
          </p:nvPr>
        </p:nvSpPr>
        <p:spPr>
          <a:xfrm>
            <a:off x="868017" y="115956"/>
            <a:ext cx="9601200" cy="874644"/>
          </a:xfrm>
        </p:spPr>
        <p:txBody>
          <a:bodyPr/>
          <a:lstStyle/>
          <a:p>
            <a:r>
              <a:rPr lang="en-US" dirty="0"/>
              <a:t>Theoretical Framework</a:t>
            </a:r>
          </a:p>
        </p:txBody>
      </p:sp>
      <p:sp>
        <p:nvSpPr>
          <p:cNvPr id="3" name="Content Placeholder 2">
            <a:extLst>
              <a:ext uri="{FF2B5EF4-FFF2-40B4-BE49-F238E27FC236}">
                <a16:creationId xmlns:a16="http://schemas.microsoft.com/office/drawing/2014/main" id="{343EBDDA-803A-2C4F-BA83-768726E285BC}"/>
              </a:ext>
            </a:extLst>
          </p:cNvPr>
          <p:cNvSpPr>
            <a:spLocks noGrp="1"/>
          </p:cNvSpPr>
          <p:nvPr>
            <p:ph idx="1"/>
          </p:nvPr>
        </p:nvSpPr>
        <p:spPr/>
        <p:txBody>
          <a:bodyPr/>
          <a:lstStyle/>
          <a:p>
            <a:r>
              <a:rPr lang="en-US" dirty="0"/>
              <a:t>In other words, what are the theories and models that will guide you in your search for the answers to your research questions? In most cases, it is not suitable to stay on the most general level of the grand theories of international relations, but instead to use a more specific model, with corresponding mechanisms, from that given framework.</a:t>
            </a:r>
          </a:p>
          <a:p>
            <a:pPr marL="0" indent="0">
              <a:buNone/>
            </a:pPr>
            <a:endParaRPr lang="en-US" dirty="0"/>
          </a:p>
        </p:txBody>
      </p:sp>
    </p:spTree>
    <p:extLst>
      <p:ext uri="{BB962C8B-B14F-4D97-AF65-F5344CB8AC3E}">
        <p14:creationId xmlns:p14="http://schemas.microsoft.com/office/powerpoint/2010/main" val="5122920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69D22-F281-4141-A799-10F4FB75ED8F}"/>
              </a:ext>
            </a:extLst>
          </p:cNvPr>
          <p:cNvSpPr>
            <a:spLocks noGrp="1"/>
          </p:cNvSpPr>
          <p:nvPr>
            <p:ph type="title"/>
          </p:nvPr>
        </p:nvSpPr>
        <p:spPr>
          <a:xfrm>
            <a:off x="947530" y="274983"/>
            <a:ext cx="9601200" cy="573157"/>
          </a:xfrm>
        </p:spPr>
        <p:txBody>
          <a:bodyPr>
            <a:normAutofit fontScale="90000"/>
          </a:bodyPr>
          <a:lstStyle/>
          <a:p>
            <a:r>
              <a:rPr lang="en-US" dirty="0"/>
              <a:t>Theoretical framework</a:t>
            </a:r>
          </a:p>
        </p:txBody>
      </p:sp>
      <p:sp>
        <p:nvSpPr>
          <p:cNvPr id="3" name="Content Placeholder 2">
            <a:extLst>
              <a:ext uri="{FF2B5EF4-FFF2-40B4-BE49-F238E27FC236}">
                <a16:creationId xmlns:a16="http://schemas.microsoft.com/office/drawing/2014/main" id="{673658CA-5B69-0340-A6F2-512AB3B1897C}"/>
              </a:ext>
            </a:extLst>
          </p:cNvPr>
          <p:cNvSpPr>
            <a:spLocks noGrp="1"/>
          </p:cNvSpPr>
          <p:nvPr>
            <p:ph idx="1"/>
          </p:nvPr>
        </p:nvSpPr>
        <p:spPr>
          <a:xfrm>
            <a:off x="1371600" y="1139686"/>
            <a:ext cx="10383078" cy="5565913"/>
          </a:xfrm>
        </p:spPr>
        <p:txBody>
          <a:bodyPr>
            <a:normAutofit fontScale="92500" lnSpcReduction="20000"/>
          </a:bodyPr>
          <a:lstStyle/>
          <a:p>
            <a:r>
              <a:rPr lang="en-US" b="1" dirty="0"/>
              <a:t>A theoretical framework consists of concepts, together with their definitions, and existing theory/theories that are used for your particular study.</a:t>
            </a:r>
            <a:r>
              <a:rPr lang="en-US" dirty="0"/>
              <a:t> The theoretical framework must demonstrate an understanding of theories and concepts that are relevant to the topic of your  research paper and that will relate it to the broader fields of knowledge in the class you are taking.</a:t>
            </a:r>
          </a:p>
          <a:p>
            <a:r>
              <a:rPr lang="en-US" b="1" dirty="0"/>
              <a:t>The theoretical framework is not something that is found readily available in the literature</a:t>
            </a:r>
            <a:r>
              <a:rPr lang="en-US" dirty="0"/>
              <a:t>. You must review course readings and pertinent research literature for theories and analytic models that are relevant to the research problem you are investigating. The selection of a theory should depend on its appropriateness, ease of application, and explanatory power.</a:t>
            </a:r>
          </a:p>
          <a:p>
            <a:r>
              <a:rPr lang="en-US" b="1" dirty="0"/>
              <a:t>The theoretical framework strengthens the study in the following ways</a:t>
            </a:r>
            <a:r>
              <a:rPr lang="en-US" dirty="0"/>
              <a:t>.</a:t>
            </a:r>
          </a:p>
          <a:p>
            <a:r>
              <a:rPr lang="en-US" dirty="0"/>
              <a:t>An explicit statement of  theoretical assumptions permits the reader to evaluate them critically.</a:t>
            </a:r>
          </a:p>
          <a:p>
            <a:r>
              <a:rPr lang="en-US" dirty="0"/>
              <a:t>The theoretical framework connects the researcher to existing knowledge. Guided by a relevant theory, you are given a basis for your hypotheses and choice of research methods.</a:t>
            </a:r>
          </a:p>
          <a:p>
            <a:r>
              <a:rPr lang="en-US" dirty="0"/>
              <a:t>Articulating the theoretical assumptions of a research study forces you to address questions of why and how. It permits you to move from simply describing a phenomenon observed to generalizing about various aspects of that phenomenon.</a:t>
            </a:r>
          </a:p>
          <a:p>
            <a:r>
              <a:rPr lang="en-US" dirty="0"/>
              <a:t>Having a theory helps you to identify the limits to those generalizations. A theoretical framework specifies which key variables influence a phenomenon of interest. It alerts you to examine how those key variables might differ and under what circumstances.</a:t>
            </a:r>
          </a:p>
          <a:p>
            <a:pPr marL="228600" indent="-228600" algn="r" defTabSz="914400" rtl="1" eaLnBrk="1" latinLnBrk="0" hangingPunct="1">
              <a:lnSpc>
                <a:spcPct val="90000"/>
              </a:lnSpc>
              <a:spcBef>
                <a:spcPts val="1000"/>
              </a:spcBef>
              <a:buFont typeface="Arial" panose="020B0604020202020204" pitchFamily="34" charset="0"/>
              <a:buChar char="•"/>
            </a:pPr>
            <a:endParaRPr lang="en-US" dirty="0"/>
          </a:p>
        </p:txBody>
      </p:sp>
    </p:spTree>
    <p:extLst>
      <p:ext uri="{BB962C8B-B14F-4D97-AF65-F5344CB8AC3E}">
        <p14:creationId xmlns:p14="http://schemas.microsoft.com/office/powerpoint/2010/main" val="1110529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D8D97-9376-5640-AD31-FC8FB8495A2F}"/>
              </a:ext>
            </a:extLst>
          </p:cNvPr>
          <p:cNvSpPr>
            <a:spLocks noGrp="1"/>
          </p:cNvSpPr>
          <p:nvPr>
            <p:ph type="title"/>
          </p:nvPr>
        </p:nvSpPr>
        <p:spPr>
          <a:xfrm>
            <a:off x="1371600" y="685800"/>
            <a:ext cx="9601200" cy="786161"/>
          </a:xfrm>
        </p:spPr>
        <p:txBody>
          <a:bodyPr/>
          <a:lstStyle/>
          <a:p>
            <a:r>
              <a:rPr lang="en-US" dirty="0"/>
              <a:t>Proposal VS Thesis</a:t>
            </a:r>
          </a:p>
        </p:txBody>
      </p:sp>
      <p:sp>
        <p:nvSpPr>
          <p:cNvPr id="3" name="Content Placeholder 2">
            <a:extLst>
              <a:ext uri="{FF2B5EF4-FFF2-40B4-BE49-F238E27FC236}">
                <a16:creationId xmlns:a16="http://schemas.microsoft.com/office/drawing/2014/main" id="{86AA20DD-9DBA-FA4E-B25B-13C581DB3250}"/>
              </a:ext>
            </a:extLst>
          </p:cNvPr>
          <p:cNvSpPr>
            <a:spLocks noGrp="1"/>
          </p:cNvSpPr>
          <p:nvPr>
            <p:ph idx="1"/>
          </p:nvPr>
        </p:nvSpPr>
        <p:spPr>
          <a:xfrm>
            <a:off x="1371600" y="1694985"/>
            <a:ext cx="9601200" cy="4626302"/>
          </a:xfrm>
        </p:spPr>
        <p:txBody>
          <a:bodyPr>
            <a:normAutofit fontScale="92500" lnSpcReduction="10000"/>
          </a:bodyPr>
          <a:lstStyle/>
          <a:p>
            <a:r>
              <a:rPr lang="en-US" dirty="0">
                <a:latin typeface="Times" pitchFamily="2" charset="0"/>
              </a:rPr>
              <a:t>The proposal is covering the idea of your topic briefly in 5-7 pages.</a:t>
            </a:r>
          </a:p>
          <a:p>
            <a:r>
              <a:rPr lang="en-US" dirty="0">
                <a:latin typeface="Times" pitchFamily="2" charset="0"/>
              </a:rPr>
              <a:t>The proposal is the same as the Thesis, but it is the summary.</a:t>
            </a:r>
          </a:p>
          <a:p>
            <a:r>
              <a:rPr lang="en-US" dirty="0">
                <a:latin typeface="Times" pitchFamily="2" charset="0"/>
              </a:rPr>
              <a:t>Writing the thesis is a process of expanding the proposal parts in bigger content to cover every part in detail.</a:t>
            </a:r>
          </a:p>
          <a:p>
            <a:r>
              <a:rPr lang="en-US" dirty="0">
                <a:latin typeface="Times" pitchFamily="2" charset="0"/>
              </a:rPr>
              <a:t>Factors influencing choice of research topic</a:t>
            </a:r>
          </a:p>
          <a:p>
            <a:pPr marL="457200" lvl="1" indent="0">
              <a:buNone/>
            </a:pPr>
            <a:r>
              <a:rPr lang="en-US" dirty="0">
                <a:latin typeface="Times" pitchFamily="2" charset="0"/>
              </a:rPr>
              <a:t>•personal (curiosity &amp; career, taste &amp; training)</a:t>
            </a:r>
          </a:p>
          <a:p>
            <a:pPr marL="457200" lvl="1" indent="0">
              <a:buNone/>
            </a:pPr>
            <a:r>
              <a:rPr lang="en-US" dirty="0">
                <a:latin typeface="Times" pitchFamily="2" charset="0"/>
              </a:rPr>
              <a:t>•academic (literature, theory, models)</a:t>
            </a:r>
          </a:p>
          <a:p>
            <a:pPr marL="457200" lvl="1" indent="0">
              <a:buNone/>
            </a:pPr>
            <a:r>
              <a:rPr lang="en-US" dirty="0">
                <a:latin typeface="Times" pitchFamily="2" charset="0"/>
              </a:rPr>
              <a:t>•social (people, politics and policy)</a:t>
            </a:r>
          </a:p>
          <a:p>
            <a:r>
              <a:rPr lang="en-US" dirty="0">
                <a:latin typeface="Times" pitchFamily="2" charset="0"/>
              </a:rPr>
              <a:t>Books on this topic</a:t>
            </a:r>
          </a:p>
          <a:p>
            <a:pPr lvl="1"/>
            <a:r>
              <a:rPr lang="en-US" dirty="0">
                <a:latin typeface="Times" pitchFamily="2" charset="0"/>
              </a:rPr>
              <a:t>Research Design in Political Science by </a:t>
            </a:r>
            <a:r>
              <a:rPr lang="en-US" dirty="0" err="1">
                <a:latin typeface="Times" pitchFamily="2" charset="0"/>
              </a:rPr>
              <a:t>Dimiter</a:t>
            </a:r>
            <a:r>
              <a:rPr lang="en-US" dirty="0">
                <a:latin typeface="Times" pitchFamily="2" charset="0"/>
              </a:rPr>
              <a:t> </a:t>
            </a:r>
            <a:r>
              <a:rPr lang="en-US" dirty="0" err="1">
                <a:latin typeface="Times" pitchFamily="2" charset="0"/>
              </a:rPr>
              <a:t>Toshkov</a:t>
            </a:r>
            <a:br>
              <a:rPr lang="en-US" dirty="0">
                <a:latin typeface="Times" pitchFamily="2" charset="0"/>
              </a:rPr>
            </a:br>
            <a:r>
              <a:rPr lang="en-US" dirty="0">
                <a:latin typeface="Times" pitchFamily="2" charset="0"/>
                <a:hlinkClick r:id="rId2"/>
              </a:rPr>
              <a:t>https://books.google.cz/books/about/Research_Design_in_Political_Science.html?id=5KLhjgEACAAJ&amp;redir_esc=y</a:t>
            </a:r>
            <a:endParaRPr lang="en-US" dirty="0">
              <a:latin typeface="Times" pitchFamily="2" charset="0"/>
            </a:endParaRPr>
          </a:p>
          <a:p>
            <a:pPr lvl="1"/>
            <a:r>
              <a:rPr lang="en-US" dirty="0">
                <a:latin typeface="Times" pitchFamily="2" charset="0"/>
              </a:rPr>
              <a:t>Developing Effective Research Proposals, Punch </a:t>
            </a:r>
            <a:r>
              <a:rPr lang="en-US" dirty="0">
                <a:latin typeface="Times" pitchFamily="2" charset="0"/>
                <a:hlinkClick r:id="rId3"/>
              </a:rPr>
              <a:t>https://uk.sagepub.com/en-gb/eur/developing-effective-research-proposals/book245416</a:t>
            </a:r>
            <a:endParaRPr lang="en-US" dirty="0">
              <a:latin typeface="Times" pitchFamily="2" charset="0"/>
            </a:endParaRPr>
          </a:p>
          <a:p>
            <a:pPr marL="0" indent="0">
              <a:buNone/>
            </a:pPr>
            <a:endParaRPr lang="en-US" dirty="0">
              <a:latin typeface="Times" pitchFamily="2" charset="0"/>
            </a:endParaRPr>
          </a:p>
        </p:txBody>
      </p:sp>
    </p:spTree>
    <p:extLst>
      <p:ext uri="{BB962C8B-B14F-4D97-AF65-F5344CB8AC3E}">
        <p14:creationId xmlns:p14="http://schemas.microsoft.com/office/powerpoint/2010/main" val="29128161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B485E-F039-154C-A878-D9120969AAAE}"/>
              </a:ext>
            </a:extLst>
          </p:cNvPr>
          <p:cNvSpPr>
            <a:spLocks noGrp="1"/>
          </p:cNvSpPr>
          <p:nvPr>
            <p:ph type="title"/>
          </p:nvPr>
        </p:nvSpPr>
        <p:spPr>
          <a:xfrm>
            <a:off x="1371600" y="685800"/>
            <a:ext cx="9601200" cy="692426"/>
          </a:xfrm>
        </p:spPr>
        <p:txBody>
          <a:bodyPr/>
          <a:lstStyle/>
          <a:p>
            <a:r>
              <a:rPr lang="en-US" dirty="0"/>
              <a:t>Hypotheses</a:t>
            </a:r>
          </a:p>
        </p:txBody>
      </p:sp>
      <p:sp>
        <p:nvSpPr>
          <p:cNvPr id="3" name="Content Placeholder 2">
            <a:extLst>
              <a:ext uri="{FF2B5EF4-FFF2-40B4-BE49-F238E27FC236}">
                <a16:creationId xmlns:a16="http://schemas.microsoft.com/office/drawing/2014/main" id="{4F5C1746-4F7E-994F-A336-296AABF9931E}"/>
              </a:ext>
            </a:extLst>
          </p:cNvPr>
          <p:cNvSpPr>
            <a:spLocks noGrp="1"/>
          </p:cNvSpPr>
          <p:nvPr>
            <p:ph idx="1"/>
          </p:nvPr>
        </p:nvSpPr>
        <p:spPr/>
        <p:txBody>
          <a:bodyPr>
            <a:normAutofit/>
          </a:bodyPr>
          <a:lstStyle/>
          <a:p>
            <a:r>
              <a:rPr lang="en-US" dirty="0">
                <a:latin typeface="Times" pitchFamily="2" charset="0"/>
              </a:rPr>
              <a:t>Based on the outlined theoretical framework, on the literature presented in the literature review, and on your own reasoning, you should be able to formulate one or more research hypotheses, i.e. reasoned expected answers to your research questions. These can be descriptive (hypotheses of how things are) or explanatory (hypotheses of why things are the way they are). </a:t>
            </a:r>
          </a:p>
        </p:txBody>
      </p:sp>
    </p:spTree>
    <p:extLst>
      <p:ext uri="{BB962C8B-B14F-4D97-AF65-F5344CB8AC3E}">
        <p14:creationId xmlns:p14="http://schemas.microsoft.com/office/powerpoint/2010/main" val="12885824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0CCEF-D842-934F-B6F8-22754528FEE7}"/>
              </a:ext>
            </a:extLst>
          </p:cNvPr>
          <p:cNvSpPr>
            <a:spLocks noGrp="1"/>
          </p:cNvSpPr>
          <p:nvPr>
            <p:ph type="title"/>
          </p:nvPr>
        </p:nvSpPr>
        <p:spPr>
          <a:xfrm>
            <a:off x="907774" y="144117"/>
            <a:ext cx="9601200" cy="717274"/>
          </a:xfrm>
        </p:spPr>
        <p:txBody>
          <a:bodyPr/>
          <a:lstStyle/>
          <a:p>
            <a:r>
              <a:rPr lang="en-US" dirty="0"/>
              <a:t>Operationalization</a:t>
            </a:r>
          </a:p>
        </p:txBody>
      </p:sp>
      <p:sp>
        <p:nvSpPr>
          <p:cNvPr id="3" name="Content Placeholder 2">
            <a:extLst>
              <a:ext uri="{FF2B5EF4-FFF2-40B4-BE49-F238E27FC236}">
                <a16:creationId xmlns:a16="http://schemas.microsoft.com/office/drawing/2014/main" id="{2DEDF726-EA84-3C4F-821C-D183154A366C}"/>
              </a:ext>
            </a:extLst>
          </p:cNvPr>
          <p:cNvSpPr>
            <a:spLocks noGrp="1"/>
          </p:cNvSpPr>
          <p:nvPr>
            <p:ph idx="1"/>
          </p:nvPr>
        </p:nvSpPr>
        <p:spPr>
          <a:xfrm>
            <a:off x="1371600" y="1630017"/>
            <a:ext cx="9601200" cy="4237383"/>
          </a:xfrm>
        </p:spPr>
        <p:txBody>
          <a:bodyPr>
            <a:normAutofit/>
          </a:bodyPr>
          <a:lstStyle/>
          <a:p>
            <a:r>
              <a:rPr lang="en-US" sz="2400" b="1" dirty="0">
                <a:latin typeface="Times" pitchFamily="2" charset="0"/>
              </a:rPr>
              <a:t>Operational variables</a:t>
            </a:r>
            <a:r>
              <a:rPr lang="en-US" sz="2400" dirty="0">
                <a:latin typeface="Times" pitchFamily="2" charset="0"/>
              </a:rPr>
              <a:t> (or operationalizing definitions) refer to how you will define and measure a specific variable as it is used in your study.</a:t>
            </a:r>
          </a:p>
          <a:p>
            <a:r>
              <a:rPr lang="en-US" sz="2400" dirty="0">
                <a:latin typeface="Times" pitchFamily="2" charset="0"/>
              </a:rPr>
              <a:t>For example, if we are concerned with the effect of media violence on aggression, then we need to be very clear what we mean by the different terms. In this case, we must state what we mean by the terms “media violence” and “aggression” as we will study them.</a:t>
            </a:r>
          </a:p>
          <a:p>
            <a:r>
              <a:rPr lang="en-US" sz="2400" dirty="0">
                <a:latin typeface="Times" pitchFamily="2" charset="0"/>
              </a:rPr>
              <a:t>Therefore, you could state that “media violence” is operationally defined (in your experiment) as ‘exposure to a 15 minutes film showing scenes of physical assault’; “aggression” is operationally defined as ‘levels of electrical shocks administered to a second ‘participant’ in another room’.</a:t>
            </a:r>
          </a:p>
          <a:p>
            <a:endParaRPr lang="en-US" sz="2400" dirty="0">
              <a:latin typeface="Times" pitchFamily="2" charset="0"/>
            </a:endParaRPr>
          </a:p>
        </p:txBody>
      </p:sp>
    </p:spTree>
    <p:extLst>
      <p:ext uri="{BB962C8B-B14F-4D97-AF65-F5344CB8AC3E}">
        <p14:creationId xmlns:p14="http://schemas.microsoft.com/office/powerpoint/2010/main" val="40677512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03CF9-D831-7244-893D-10AE186F8350}"/>
              </a:ext>
            </a:extLst>
          </p:cNvPr>
          <p:cNvSpPr>
            <a:spLocks noGrp="1"/>
          </p:cNvSpPr>
          <p:nvPr>
            <p:ph type="title"/>
          </p:nvPr>
        </p:nvSpPr>
        <p:spPr>
          <a:xfrm>
            <a:off x="881269" y="351184"/>
            <a:ext cx="9601200" cy="732183"/>
          </a:xfrm>
        </p:spPr>
        <p:txBody>
          <a:bodyPr/>
          <a:lstStyle/>
          <a:p>
            <a:r>
              <a:rPr lang="en-US" dirty="0"/>
              <a:t>Research Methods</a:t>
            </a:r>
          </a:p>
        </p:txBody>
      </p:sp>
      <p:sp>
        <p:nvSpPr>
          <p:cNvPr id="3" name="Content Placeholder 2">
            <a:extLst>
              <a:ext uri="{FF2B5EF4-FFF2-40B4-BE49-F238E27FC236}">
                <a16:creationId xmlns:a16="http://schemas.microsoft.com/office/drawing/2014/main" id="{6182425A-95DB-A746-9CAE-925139A2F26E}"/>
              </a:ext>
            </a:extLst>
          </p:cNvPr>
          <p:cNvSpPr>
            <a:spLocks noGrp="1"/>
          </p:cNvSpPr>
          <p:nvPr>
            <p:ph idx="1"/>
          </p:nvPr>
        </p:nvSpPr>
        <p:spPr>
          <a:xfrm>
            <a:off x="1371600" y="1431235"/>
            <a:ext cx="9601200" cy="5075581"/>
          </a:xfrm>
        </p:spPr>
        <p:txBody>
          <a:bodyPr>
            <a:normAutofit/>
          </a:bodyPr>
          <a:lstStyle/>
          <a:p>
            <a:r>
              <a:rPr lang="en-US" sz="2400" dirty="0">
                <a:latin typeface="Times" pitchFamily="2" charset="0"/>
              </a:rPr>
              <a:t>To collect empirical data (primary data) either data Qualitative (interviews, focus groups, participant observations, or Quantitative (surveys), or mix of these two research methods.</a:t>
            </a:r>
          </a:p>
          <a:p>
            <a:r>
              <a:rPr lang="en-US" sz="3200" b="1" dirty="0">
                <a:latin typeface="Times" pitchFamily="2" charset="0"/>
              </a:rPr>
              <a:t>Essence of the methods section in a research paper</a:t>
            </a:r>
            <a:endParaRPr lang="en-US" sz="3200" dirty="0">
              <a:latin typeface="Times" pitchFamily="2" charset="0"/>
            </a:endParaRPr>
          </a:p>
          <a:p>
            <a:pPr lvl="1">
              <a:defRPr/>
            </a:pPr>
            <a:r>
              <a:rPr lang="en-US" dirty="0">
                <a:latin typeface="Times" pitchFamily="2" charset="0"/>
              </a:rPr>
              <a:t>Clarity about choices made by the author(s) in their research</a:t>
            </a:r>
          </a:p>
          <a:p>
            <a:pPr lvl="1">
              <a:defRPr/>
            </a:pPr>
            <a:r>
              <a:rPr lang="en-US" dirty="0">
                <a:latin typeface="Times" pitchFamily="2" charset="0"/>
              </a:rPr>
              <a:t>Provide specifics of data gathering and analysis/the research design</a:t>
            </a:r>
          </a:p>
          <a:p>
            <a:pPr lvl="1">
              <a:defRPr/>
            </a:pPr>
            <a:r>
              <a:rPr lang="en-US" dirty="0">
                <a:latin typeface="Times" pitchFamily="2" charset="0"/>
              </a:rPr>
              <a:t>Assessment of/reflection on the validity and reliability of the research</a:t>
            </a:r>
          </a:p>
          <a:p>
            <a:pPr lvl="1">
              <a:defRPr/>
            </a:pPr>
            <a:r>
              <a:rPr lang="en-US" dirty="0">
                <a:latin typeface="Times" pitchFamily="2" charset="0"/>
              </a:rPr>
              <a:t>Give information about the fit between research-design  and research question</a:t>
            </a:r>
          </a:p>
          <a:p>
            <a:pPr lvl="1">
              <a:defRPr/>
            </a:pPr>
            <a:r>
              <a:rPr lang="en-US" dirty="0">
                <a:latin typeface="Times" pitchFamily="2" charset="0"/>
              </a:rPr>
              <a:t>Convince the reader that the research is adequately conducted  </a:t>
            </a:r>
          </a:p>
        </p:txBody>
      </p:sp>
    </p:spTree>
    <p:extLst>
      <p:ext uri="{BB962C8B-B14F-4D97-AF65-F5344CB8AC3E}">
        <p14:creationId xmlns:p14="http://schemas.microsoft.com/office/powerpoint/2010/main" val="9794946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35DCF-27BB-8748-8EA0-175B8CB12270}"/>
              </a:ext>
            </a:extLst>
          </p:cNvPr>
          <p:cNvSpPr>
            <a:spLocks noGrp="1"/>
          </p:cNvSpPr>
          <p:nvPr>
            <p:ph type="title"/>
          </p:nvPr>
        </p:nvSpPr>
        <p:spPr>
          <a:xfrm>
            <a:off x="1040296" y="271670"/>
            <a:ext cx="9601200" cy="718930"/>
          </a:xfrm>
        </p:spPr>
        <p:txBody>
          <a:bodyPr/>
          <a:lstStyle/>
          <a:p>
            <a:r>
              <a:rPr lang="en-US" dirty="0"/>
              <a:t>Research Methods</a:t>
            </a:r>
          </a:p>
        </p:txBody>
      </p:sp>
      <p:sp>
        <p:nvSpPr>
          <p:cNvPr id="3" name="Content Placeholder 2">
            <a:extLst>
              <a:ext uri="{FF2B5EF4-FFF2-40B4-BE49-F238E27FC236}">
                <a16:creationId xmlns:a16="http://schemas.microsoft.com/office/drawing/2014/main" id="{F2E9F1E1-C851-2C40-AE34-9B34968043FD}"/>
              </a:ext>
            </a:extLst>
          </p:cNvPr>
          <p:cNvSpPr>
            <a:spLocks noGrp="1"/>
          </p:cNvSpPr>
          <p:nvPr>
            <p:ph idx="1"/>
          </p:nvPr>
        </p:nvSpPr>
        <p:spPr>
          <a:xfrm>
            <a:off x="1371600" y="1219200"/>
            <a:ext cx="9601200" cy="4648200"/>
          </a:xfrm>
        </p:spPr>
        <p:txBody>
          <a:bodyPr>
            <a:normAutofit/>
          </a:bodyPr>
          <a:lstStyle/>
          <a:p>
            <a:r>
              <a:rPr lang="en-US" dirty="0">
                <a:latin typeface="Times" pitchFamily="2" charset="0"/>
              </a:rPr>
              <a:t>Read books related to Research Methods and summarize what is the data Qualitative and how it is done (interviews, focus groups, participant observations, or what is Quantitative and how it is done (surveys).</a:t>
            </a:r>
          </a:p>
          <a:p>
            <a:r>
              <a:rPr lang="en-US" dirty="0">
                <a:latin typeface="Times" pitchFamily="2" charset="0"/>
              </a:rPr>
              <a:t>Write down the techniques you used to analyze the data you will collect as it is described by the books in each case either quantitative or qualitative.</a:t>
            </a:r>
          </a:p>
          <a:p>
            <a:r>
              <a:rPr lang="en-US" dirty="0">
                <a:latin typeface="Times" pitchFamily="2" charset="0"/>
              </a:rPr>
              <a:t>Write down the limits that faced you in data collection which is the problems that face every researcher in case of techniques you used to analyze the data you will collect as it is described by the books in each case either quantitative or qualitative and it is mentioned in many books.</a:t>
            </a:r>
          </a:p>
          <a:p>
            <a:r>
              <a:rPr lang="en-US" dirty="0">
                <a:latin typeface="Times" pitchFamily="2" charset="0"/>
              </a:rPr>
              <a:t>Write down the ethical conditions that you followed when collecting the data either techniques you used to analyze the data you will collect as it is described by the books for each case either quantitative or qualitative, it is mentioned in many books.</a:t>
            </a:r>
          </a:p>
          <a:p>
            <a:endParaRPr lang="en-US" dirty="0">
              <a:latin typeface="Times" pitchFamily="2" charset="0"/>
            </a:endParaRPr>
          </a:p>
        </p:txBody>
      </p:sp>
    </p:spTree>
    <p:extLst>
      <p:ext uri="{BB962C8B-B14F-4D97-AF65-F5344CB8AC3E}">
        <p14:creationId xmlns:p14="http://schemas.microsoft.com/office/powerpoint/2010/main" val="31560034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8E7D3-F34A-0D46-846D-86C8EBE95867}"/>
              </a:ext>
            </a:extLst>
          </p:cNvPr>
          <p:cNvSpPr>
            <a:spLocks noGrp="1"/>
          </p:cNvSpPr>
          <p:nvPr>
            <p:ph type="title"/>
          </p:nvPr>
        </p:nvSpPr>
        <p:spPr>
          <a:xfrm>
            <a:off x="1371600" y="685800"/>
            <a:ext cx="9601200" cy="798443"/>
          </a:xfrm>
        </p:spPr>
        <p:txBody>
          <a:bodyPr/>
          <a:lstStyle/>
          <a:p>
            <a:r>
              <a:rPr lang="en-US" dirty="0">
                <a:latin typeface="Times" pitchFamily="2" charset="0"/>
              </a:rPr>
              <a:t>Books for Research Methods</a:t>
            </a:r>
          </a:p>
        </p:txBody>
      </p:sp>
      <p:sp>
        <p:nvSpPr>
          <p:cNvPr id="3" name="Content Placeholder 2">
            <a:extLst>
              <a:ext uri="{FF2B5EF4-FFF2-40B4-BE49-F238E27FC236}">
                <a16:creationId xmlns:a16="http://schemas.microsoft.com/office/drawing/2014/main" id="{74A09C97-FAC8-0940-8BF3-D8F17A65EA45}"/>
              </a:ext>
            </a:extLst>
          </p:cNvPr>
          <p:cNvSpPr>
            <a:spLocks noGrp="1"/>
          </p:cNvSpPr>
          <p:nvPr>
            <p:ph idx="1"/>
          </p:nvPr>
        </p:nvSpPr>
        <p:spPr/>
        <p:txBody>
          <a:bodyPr/>
          <a:lstStyle/>
          <a:p>
            <a:r>
              <a:rPr lang="en-US" dirty="0"/>
              <a:t>The Craft of Research </a:t>
            </a:r>
            <a:br>
              <a:rPr lang="en-US" dirty="0"/>
            </a:br>
            <a:r>
              <a:rPr lang="en-US" dirty="0">
                <a:hlinkClick r:id="rId2"/>
              </a:rPr>
              <a:t>https://is.cuni.cz/studium/predmety/index.php?do=download&amp;did=53831&amp;kod=JMM003</a:t>
            </a:r>
            <a:endParaRPr lang="en-US" dirty="0"/>
          </a:p>
          <a:p>
            <a:r>
              <a:rPr lang="en-US" dirty="0"/>
              <a:t>Qualitative Research Methods: A Data Collector's Filed Guide</a:t>
            </a:r>
            <a:endParaRPr lang="en-US" dirty="0">
              <a:hlinkClick r:id="rId3">
                <a:extLst>
                  <a:ext uri="{A12FA001-AC4F-418D-AE19-62706E023703}">
                    <ahyp:hlinkClr xmlns:ahyp="http://schemas.microsoft.com/office/drawing/2018/hyperlinkcolor" val="tx"/>
                  </a:ext>
                </a:extLst>
              </a:hlinkClick>
            </a:endParaRPr>
          </a:p>
          <a:p>
            <a:pPr marL="0" indent="0">
              <a:buNone/>
            </a:pPr>
            <a:r>
              <a:rPr lang="en-US" dirty="0">
                <a:solidFill>
                  <a:schemeClr val="accent1"/>
                </a:solidFill>
                <a:hlinkClick r:id="rId3">
                  <a:extLst>
                    <a:ext uri="{A12FA001-AC4F-418D-AE19-62706E023703}">
                      <ahyp:hlinkClr xmlns:ahyp="http://schemas.microsoft.com/office/drawing/2018/hyperlinkcolor" val="tx"/>
                    </a:ext>
                  </a:extLst>
                </a:hlinkClick>
              </a:rPr>
              <a:t>https://www.fhi360.org/sites/default/files/media/documents/Qualitative%20Research%20Methods%20-%20A%20Data%20Collector's%20Field%20Guide.pdf</a:t>
            </a:r>
            <a:endParaRPr lang="en-US" dirty="0">
              <a:solidFill>
                <a:schemeClr val="accent1"/>
              </a:solidFill>
            </a:endParaRPr>
          </a:p>
          <a:p>
            <a:pPr marL="0" indent="0">
              <a:buNone/>
            </a:pPr>
            <a:endParaRPr lang="en-US" dirty="0">
              <a:solidFill>
                <a:schemeClr val="accent1"/>
              </a:solidFill>
            </a:endParaRPr>
          </a:p>
        </p:txBody>
      </p:sp>
    </p:spTree>
    <p:extLst>
      <p:ext uri="{BB962C8B-B14F-4D97-AF65-F5344CB8AC3E}">
        <p14:creationId xmlns:p14="http://schemas.microsoft.com/office/powerpoint/2010/main" val="28688711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443DA-BB39-6A42-A781-DEA17387A058}"/>
              </a:ext>
            </a:extLst>
          </p:cNvPr>
          <p:cNvSpPr>
            <a:spLocks noGrp="1"/>
          </p:cNvSpPr>
          <p:nvPr>
            <p:ph type="title"/>
          </p:nvPr>
        </p:nvSpPr>
        <p:spPr>
          <a:xfrm>
            <a:off x="1172817" y="247650"/>
            <a:ext cx="9601200" cy="998054"/>
          </a:xfrm>
        </p:spPr>
        <p:txBody>
          <a:bodyPr>
            <a:normAutofit/>
          </a:bodyPr>
          <a:lstStyle/>
          <a:p>
            <a:r>
              <a:rPr lang="en-US" dirty="0">
                <a:latin typeface="Times" pitchFamily="2" charset="0"/>
              </a:rPr>
              <a:t>For Primary and Secondary data Analysis</a:t>
            </a:r>
          </a:p>
        </p:txBody>
      </p:sp>
      <p:sp>
        <p:nvSpPr>
          <p:cNvPr id="3" name="Content Placeholder 2">
            <a:extLst>
              <a:ext uri="{FF2B5EF4-FFF2-40B4-BE49-F238E27FC236}">
                <a16:creationId xmlns:a16="http://schemas.microsoft.com/office/drawing/2014/main" id="{FB3C677B-2BAD-E44B-855D-833B9224EE39}"/>
              </a:ext>
            </a:extLst>
          </p:cNvPr>
          <p:cNvSpPr>
            <a:spLocks noGrp="1"/>
          </p:cNvSpPr>
          <p:nvPr>
            <p:ph idx="1"/>
          </p:nvPr>
        </p:nvSpPr>
        <p:spPr>
          <a:xfrm>
            <a:off x="1371600" y="1245704"/>
            <a:ext cx="9601200" cy="4621696"/>
          </a:xfrm>
        </p:spPr>
        <p:txBody>
          <a:bodyPr>
            <a:normAutofit/>
          </a:bodyPr>
          <a:lstStyle/>
          <a:p>
            <a:r>
              <a:rPr lang="en-US" dirty="0"/>
              <a:t>How did you </a:t>
            </a:r>
            <a:r>
              <a:rPr lang="en-US" dirty="0" err="1"/>
              <a:t>analyse</a:t>
            </a:r>
            <a:r>
              <a:rPr lang="en-US" dirty="0"/>
              <a:t> the data?</a:t>
            </a:r>
          </a:p>
          <a:p>
            <a:pPr lvl="1"/>
            <a:r>
              <a:rPr lang="en-US" dirty="0"/>
              <a:t>Content analysis (Secondary data from articles or political documents)</a:t>
            </a:r>
          </a:p>
          <a:p>
            <a:pPr lvl="1"/>
            <a:r>
              <a:rPr lang="en-US" dirty="0"/>
              <a:t>Regression-analysis </a:t>
            </a:r>
          </a:p>
          <a:p>
            <a:pPr lvl="1"/>
            <a:r>
              <a:rPr lang="en-US" dirty="0"/>
              <a:t>pre-post test significance analysis</a:t>
            </a:r>
          </a:p>
          <a:p>
            <a:pPr lvl="1"/>
            <a:r>
              <a:rPr lang="en-US" dirty="0"/>
              <a:t>Factor-analysis</a:t>
            </a:r>
          </a:p>
          <a:p>
            <a:pPr lvl="1"/>
            <a:r>
              <a:rPr lang="en-US" dirty="0"/>
              <a:t>Scale analysis</a:t>
            </a:r>
          </a:p>
          <a:p>
            <a:pPr lvl="1"/>
            <a:r>
              <a:rPr lang="en-US" dirty="0"/>
              <a:t>Cluster-analysis</a:t>
            </a:r>
          </a:p>
          <a:p>
            <a:pPr lvl="1"/>
            <a:r>
              <a:rPr lang="en-US" dirty="0"/>
              <a:t>Interpretative analysis</a:t>
            </a:r>
          </a:p>
          <a:p>
            <a:pPr lvl="1"/>
            <a:r>
              <a:rPr lang="en-US" dirty="0"/>
              <a:t>Comparative analysis</a:t>
            </a:r>
          </a:p>
          <a:p>
            <a:r>
              <a:rPr lang="en-US" dirty="0"/>
              <a:t>To understand more about each technique read some books.</a:t>
            </a:r>
          </a:p>
          <a:p>
            <a:pPr marL="0" indent="0">
              <a:buNone/>
            </a:pPr>
            <a:endParaRPr lang="en-US" dirty="0"/>
          </a:p>
        </p:txBody>
      </p:sp>
    </p:spTree>
    <p:extLst>
      <p:ext uri="{BB962C8B-B14F-4D97-AF65-F5344CB8AC3E}">
        <p14:creationId xmlns:p14="http://schemas.microsoft.com/office/powerpoint/2010/main" val="16633958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85410-76AD-D64F-9BCE-101BD4A828AB}"/>
              </a:ext>
            </a:extLst>
          </p:cNvPr>
          <p:cNvSpPr>
            <a:spLocks noGrp="1"/>
          </p:cNvSpPr>
          <p:nvPr>
            <p:ph type="title"/>
          </p:nvPr>
        </p:nvSpPr>
        <p:spPr>
          <a:xfrm>
            <a:off x="934279" y="258417"/>
            <a:ext cx="9601200" cy="732183"/>
          </a:xfrm>
        </p:spPr>
        <p:txBody>
          <a:bodyPr/>
          <a:lstStyle/>
          <a:p>
            <a:r>
              <a:rPr lang="en-US" dirty="0">
                <a:latin typeface="Times" pitchFamily="2" charset="0"/>
              </a:rPr>
              <a:t>Findings and Results of the data</a:t>
            </a:r>
          </a:p>
        </p:txBody>
      </p:sp>
      <p:sp>
        <p:nvSpPr>
          <p:cNvPr id="3" name="Content Placeholder 2">
            <a:extLst>
              <a:ext uri="{FF2B5EF4-FFF2-40B4-BE49-F238E27FC236}">
                <a16:creationId xmlns:a16="http://schemas.microsoft.com/office/drawing/2014/main" id="{2FFE7C1D-2EE8-CF48-B041-D178C2DE2C04}"/>
              </a:ext>
            </a:extLst>
          </p:cNvPr>
          <p:cNvSpPr>
            <a:spLocks noGrp="1"/>
          </p:cNvSpPr>
          <p:nvPr>
            <p:ph idx="1"/>
          </p:nvPr>
        </p:nvSpPr>
        <p:spPr>
          <a:xfrm>
            <a:off x="1371600" y="1775791"/>
            <a:ext cx="9601200" cy="4091609"/>
          </a:xfrm>
        </p:spPr>
        <p:txBody>
          <a:bodyPr>
            <a:normAutofit/>
          </a:bodyPr>
          <a:lstStyle/>
          <a:p>
            <a:pPr>
              <a:buFont typeface="Wingdings" pitchFamily="2" charset="2"/>
              <a:buNone/>
              <a:defRPr/>
            </a:pPr>
            <a:r>
              <a:rPr lang="en-US" sz="2400" b="1" dirty="0">
                <a:latin typeface="Times New Roman" pitchFamily="18" charset="0"/>
                <a:cs typeface="Times New Roman" pitchFamily="18" charset="0"/>
              </a:rPr>
              <a:t>Essence of analysis section</a:t>
            </a:r>
            <a:endParaRPr lang="en-US" sz="2400" dirty="0">
              <a:latin typeface="Times New Roman" pitchFamily="18" charset="0"/>
              <a:cs typeface="Times New Roman" pitchFamily="18" charset="0"/>
            </a:endParaRPr>
          </a:p>
          <a:p>
            <a:pPr>
              <a:defRPr/>
            </a:pPr>
            <a:r>
              <a:rPr lang="en-US" sz="2400" dirty="0">
                <a:latin typeface="Times New Roman" pitchFamily="18" charset="0"/>
                <a:cs typeface="Times New Roman" pitchFamily="18" charset="0"/>
              </a:rPr>
              <a:t>Give the outcomes of the research</a:t>
            </a:r>
          </a:p>
          <a:p>
            <a:pPr>
              <a:defRPr/>
            </a:pPr>
            <a:r>
              <a:rPr lang="en-US" sz="2400" dirty="0">
                <a:latin typeface="Times New Roman" pitchFamily="18" charset="0"/>
                <a:cs typeface="Times New Roman" pitchFamily="18" charset="0"/>
              </a:rPr>
              <a:t>Make it clear in the text how the contents of tables and figures are to be interpreted</a:t>
            </a:r>
          </a:p>
          <a:p>
            <a:pPr>
              <a:defRPr/>
            </a:pPr>
            <a:r>
              <a:rPr lang="en-US" sz="2400" dirty="0">
                <a:latin typeface="Times New Roman" pitchFamily="18" charset="0"/>
                <a:cs typeface="Times New Roman" pitchFamily="18" charset="0"/>
              </a:rPr>
              <a:t>Give the exact meaning of axes, dimensions, numbers, cells and figures</a:t>
            </a:r>
          </a:p>
          <a:p>
            <a:pPr>
              <a:defRPr/>
            </a:pPr>
            <a:r>
              <a:rPr lang="en-US" sz="2400" dirty="0">
                <a:latin typeface="Times New Roman" pitchFamily="18" charset="0"/>
                <a:cs typeface="Times New Roman" pitchFamily="18" charset="0"/>
              </a:rPr>
              <a:t>Explicate the interpretation of tables and figures in the text</a:t>
            </a:r>
          </a:p>
          <a:p>
            <a:pPr>
              <a:defRPr/>
            </a:pPr>
            <a:r>
              <a:rPr lang="en-US" sz="2400" dirty="0">
                <a:latin typeface="Times New Roman" pitchFamily="18" charset="0"/>
                <a:cs typeface="Times New Roman" pitchFamily="18" charset="0"/>
              </a:rPr>
              <a:t>Explicate the meaning of quotes in case of qualitative data and if possible their source</a:t>
            </a:r>
          </a:p>
          <a:p>
            <a:pPr marL="0" indent="0">
              <a:buNone/>
            </a:pPr>
            <a:endParaRPr lang="en-US" sz="2400" dirty="0"/>
          </a:p>
        </p:txBody>
      </p:sp>
    </p:spTree>
    <p:extLst>
      <p:ext uri="{BB962C8B-B14F-4D97-AF65-F5344CB8AC3E}">
        <p14:creationId xmlns:p14="http://schemas.microsoft.com/office/powerpoint/2010/main" val="18365791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B0D38-42BB-6B4D-8F14-9CAE97A22574}"/>
              </a:ext>
            </a:extLst>
          </p:cNvPr>
          <p:cNvSpPr>
            <a:spLocks noGrp="1"/>
          </p:cNvSpPr>
          <p:nvPr>
            <p:ph type="title"/>
          </p:nvPr>
        </p:nvSpPr>
        <p:spPr>
          <a:xfrm>
            <a:off x="960782" y="247650"/>
            <a:ext cx="9601200" cy="742950"/>
          </a:xfrm>
        </p:spPr>
        <p:txBody>
          <a:bodyPr/>
          <a:lstStyle/>
          <a:p>
            <a:r>
              <a:rPr lang="en-US" dirty="0">
                <a:latin typeface="Times" pitchFamily="2" charset="0"/>
              </a:rPr>
              <a:t>Discussion of the Findings</a:t>
            </a:r>
          </a:p>
        </p:txBody>
      </p:sp>
      <p:sp>
        <p:nvSpPr>
          <p:cNvPr id="3" name="Content Placeholder 2">
            <a:extLst>
              <a:ext uri="{FF2B5EF4-FFF2-40B4-BE49-F238E27FC236}">
                <a16:creationId xmlns:a16="http://schemas.microsoft.com/office/drawing/2014/main" id="{58556A39-39EF-6A43-A3A3-D0AF27786A66}"/>
              </a:ext>
            </a:extLst>
          </p:cNvPr>
          <p:cNvSpPr>
            <a:spLocks noGrp="1"/>
          </p:cNvSpPr>
          <p:nvPr>
            <p:ph idx="1"/>
          </p:nvPr>
        </p:nvSpPr>
        <p:spPr>
          <a:xfrm>
            <a:off x="1371600" y="1470991"/>
            <a:ext cx="9601200" cy="4396409"/>
          </a:xfrm>
        </p:spPr>
        <p:txBody>
          <a:bodyPr>
            <a:normAutofit/>
          </a:bodyPr>
          <a:lstStyle/>
          <a:p>
            <a:pPr>
              <a:defRPr/>
            </a:pPr>
            <a:r>
              <a:rPr lang="en-US" sz="2400" dirty="0">
                <a:latin typeface="Times New Roman" pitchFamily="18" charset="0"/>
                <a:cs typeface="Times New Roman" pitchFamily="18" charset="0"/>
              </a:rPr>
              <a:t>Relate the outcomes to the research question</a:t>
            </a:r>
          </a:p>
          <a:p>
            <a:pPr>
              <a:defRPr/>
            </a:pPr>
            <a:r>
              <a:rPr lang="en-US" sz="2400" dirty="0">
                <a:latin typeface="Times New Roman" pitchFamily="18" charset="0"/>
                <a:cs typeface="Times New Roman" pitchFamily="18" charset="0"/>
              </a:rPr>
              <a:t>Give a preliminary conclusion based on the findings</a:t>
            </a:r>
          </a:p>
          <a:p>
            <a:pPr>
              <a:defRPr/>
            </a:pPr>
            <a:r>
              <a:rPr lang="en-US" sz="2400" dirty="0">
                <a:latin typeface="Times New Roman" pitchFamily="18" charset="0"/>
                <a:cs typeface="Times New Roman" pitchFamily="18" charset="0"/>
              </a:rPr>
              <a:t>Reflect what you got from the findings on the literature review by answering questions related</a:t>
            </a:r>
          </a:p>
          <a:p>
            <a:pPr lvl="1">
              <a:defRPr/>
            </a:pPr>
            <a:r>
              <a:rPr lang="en-US" sz="2400" dirty="0">
                <a:latin typeface="Times New Roman" pitchFamily="18" charset="0"/>
                <a:cs typeface="Times New Roman" pitchFamily="18" charset="0"/>
              </a:rPr>
              <a:t>What my finding agree with what I mentioned in the literature review?</a:t>
            </a:r>
          </a:p>
          <a:p>
            <a:pPr lvl="1">
              <a:defRPr/>
            </a:pPr>
            <a:r>
              <a:rPr lang="en-US" sz="2400" dirty="0">
                <a:latin typeface="Times New Roman" pitchFamily="18" charset="0"/>
                <a:cs typeface="Times New Roman" pitchFamily="18" charset="0"/>
              </a:rPr>
              <a:t>What my finding disagree with what I mentioned in the literature review?</a:t>
            </a:r>
          </a:p>
          <a:p>
            <a:pPr lvl="1">
              <a:defRPr/>
            </a:pPr>
            <a:r>
              <a:rPr lang="en-US" sz="2400" dirty="0">
                <a:latin typeface="Times New Roman" pitchFamily="18" charset="0"/>
                <a:cs typeface="Times New Roman" pitchFamily="18" charset="0"/>
              </a:rPr>
              <a:t>How the data you collect answer each research question?</a:t>
            </a:r>
          </a:p>
          <a:p>
            <a:pPr lvl="1">
              <a:defRPr/>
            </a:pPr>
            <a:r>
              <a:rPr lang="en-US" sz="2400" dirty="0">
                <a:latin typeface="Times New Roman" pitchFamily="18" charset="0"/>
                <a:cs typeface="Times New Roman" pitchFamily="18" charset="0"/>
              </a:rPr>
              <a:t>How the data you collect answer each hypotheses?</a:t>
            </a:r>
          </a:p>
          <a:p>
            <a:endParaRPr lang="en-US" sz="2400" dirty="0"/>
          </a:p>
        </p:txBody>
      </p:sp>
    </p:spTree>
    <p:extLst>
      <p:ext uri="{BB962C8B-B14F-4D97-AF65-F5344CB8AC3E}">
        <p14:creationId xmlns:p14="http://schemas.microsoft.com/office/powerpoint/2010/main" val="35809081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59E96-088B-A34D-96C2-5029691E4D46}"/>
              </a:ext>
            </a:extLst>
          </p:cNvPr>
          <p:cNvSpPr>
            <a:spLocks noGrp="1"/>
          </p:cNvSpPr>
          <p:nvPr>
            <p:ph type="title"/>
          </p:nvPr>
        </p:nvSpPr>
        <p:spPr>
          <a:xfrm>
            <a:off x="960783" y="234176"/>
            <a:ext cx="9601200" cy="759737"/>
          </a:xfrm>
        </p:spPr>
        <p:txBody>
          <a:bodyPr/>
          <a:lstStyle/>
          <a:p>
            <a:r>
              <a:rPr lang="en-US" dirty="0">
                <a:latin typeface="Times" pitchFamily="2" charset="0"/>
              </a:rPr>
              <a:t>Conclusion</a:t>
            </a:r>
          </a:p>
        </p:txBody>
      </p:sp>
      <p:sp>
        <p:nvSpPr>
          <p:cNvPr id="3" name="Content Placeholder 2">
            <a:extLst>
              <a:ext uri="{FF2B5EF4-FFF2-40B4-BE49-F238E27FC236}">
                <a16:creationId xmlns:a16="http://schemas.microsoft.com/office/drawing/2014/main" id="{08E70EF2-D7F9-8641-82A4-6A4C71F0DDBA}"/>
              </a:ext>
            </a:extLst>
          </p:cNvPr>
          <p:cNvSpPr>
            <a:spLocks noGrp="1"/>
          </p:cNvSpPr>
          <p:nvPr>
            <p:ph idx="1"/>
          </p:nvPr>
        </p:nvSpPr>
        <p:spPr>
          <a:xfrm>
            <a:off x="1126435" y="1484243"/>
            <a:ext cx="9846365" cy="5139581"/>
          </a:xfrm>
        </p:spPr>
        <p:txBody>
          <a:bodyPr>
            <a:normAutofit/>
          </a:bodyPr>
          <a:lstStyle/>
          <a:p>
            <a:r>
              <a:rPr lang="en-US" dirty="0">
                <a:latin typeface="Times" pitchFamily="2" charset="0"/>
              </a:rPr>
              <a:t>Conclusions are mirror of the introduction.</a:t>
            </a:r>
          </a:p>
          <a:p>
            <a:pPr>
              <a:buFont typeface="Wingdings" pitchFamily="2" charset="2"/>
              <a:buNone/>
              <a:defRPr/>
            </a:pPr>
            <a:r>
              <a:rPr lang="en-US" b="1" dirty="0">
                <a:latin typeface="Times" pitchFamily="2" charset="0"/>
                <a:cs typeface="Times New Roman" pitchFamily="18" charset="0"/>
              </a:rPr>
              <a:t>Essence of the conclusions </a:t>
            </a:r>
          </a:p>
          <a:p>
            <a:pPr lvl="1">
              <a:defRPr/>
            </a:pPr>
            <a:r>
              <a:rPr lang="en-US" dirty="0">
                <a:latin typeface="Times" pitchFamily="2" charset="0"/>
                <a:cs typeface="Times New Roman" pitchFamily="18" charset="0"/>
              </a:rPr>
              <a:t>Summarize how the paper proceeded from the research question and sub-questions onwards </a:t>
            </a:r>
          </a:p>
          <a:p>
            <a:pPr lvl="1">
              <a:defRPr/>
            </a:pPr>
            <a:r>
              <a:rPr lang="en-US" dirty="0">
                <a:latin typeface="Times" pitchFamily="2" charset="0"/>
                <a:cs typeface="Times New Roman" pitchFamily="18" charset="0"/>
              </a:rPr>
              <a:t>Address the more general relevance of the outcome(s)</a:t>
            </a:r>
          </a:p>
          <a:p>
            <a:pPr lvl="1">
              <a:defRPr/>
            </a:pPr>
            <a:r>
              <a:rPr lang="en-US" dirty="0">
                <a:latin typeface="Times" pitchFamily="2" charset="0"/>
                <a:cs typeface="Times New Roman" pitchFamily="18" charset="0"/>
              </a:rPr>
              <a:t>Explicate the added value of the outcomes for the goal of the research, Reflect on the ifs and buts of the research, </a:t>
            </a:r>
            <a:r>
              <a:rPr lang="en-US" dirty="0">
                <a:latin typeface="Times" pitchFamily="2" charset="0"/>
              </a:rPr>
              <a:t>Point to the need of subsequent research</a:t>
            </a:r>
          </a:p>
          <a:p>
            <a:pPr lvl="1">
              <a:defRPr/>
            </a:pPr>
            <a:r>
              <a:rPr lang="en-US" dirty="0">
                <a:latin typeface="Times" pitchFamily="2" charset="0"/>
                <a:cs typeface="Times New Roman" pitchFamily="18" charset="0"/>
              </a:rPr>
              <a:t>Give the main answer to the research question</a:t>
            </a:r>
          </a:p>
          <a:p>
            <a:pPr lvl="1">
              <a:defRPr/>
            </a:pPr>
            <a:r>
              <a:rPr lang="en-US" dirty="0">
                <a:latin typeface="Times" pitchFamily="2" charset="0"/>
              </a:rPr>
              <a:t>Give a possible explanation for the outcomes of the presented research</a:t>
            </a:r>
          </a:p>
          <a:p>
            <a:pPr lvl="1">
              <a:defRPr/>
            </a:pPr>
            <a:r>
              <a:rPr lang="en-US" dirty="0">
                <a:latin typeface="Times" pitchFamily="2" charset="0"/>
                <a:cs typeface="Times New Roman" pitchFamily="18" charset="0"/>
              </a:rPr>
              <a:t>Convince the reader that the research was interesting and useful. </a:t>
            </a:r>
            <a:r>
              <a:rPr lang="en-US" dirty="0">
                <a:latin typeface="Times" pitchFamily="2" charset="0"/>
              </a:rPr>
              <a:t>Tell what has NOT been investigated and might nonetheless be relevant </a:t>
            </a:r>
          </a:p>
          <a:p>
            <a:pPr marL="0" indent="0">
              <a:buNone/>
            </a:pPr>
            <a:endParaRPr lang="en-US" dirty="0">
              <a:latin typeface="Times" pitchFamily="2" charset="0"/>
            </a:endParaRPr>
          </a:p>
        </p:txBody>
      </p:sp>
    </p:spTree>
    <p:extLst>
      <p:ext uri="{BB962C8B-B14F-4D97-AF65-F5344CB8AC3E}">
        <p14:creationId xmlns:p14="http://schemas.microsoft.com/office/powerpoint/2010/main" val="2966797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604A4-09E8-2340-88BB-BFF1F8DBC0B6}"/>
              </a:ext>
            </a:extLst>
          </p:cNvPr>
          <p:cNvSpPr>
            <a:spLocks noGrp="1"/>
          </p:cNvSpPr>
          <p:nvPr>
            <p:ph type="title"/>
          </p:nvPr>
        </p:nvSpPr>
        <p:spPr>
          <a:xfrm>
            <a:off x="1371600" y="685800"/>
            <a:ext cx="9601200" cy="851452"/>
          </a:xfrm>
        </p:spPr>
        <p:txBody>
          <a:bodyPr/>
          <a:lstStyle/>
          <a:p>
            <a:r>
              <a:rPr lang="en-US" dirty="0"/>
              <a:t>Abstract</a:t>
            </a:r>
          </a:p>
        </p:txBody>
      </p:sp>
      <p:sp>
        <p:nvSpPr>
          <p:cNvPr id="3" name="Content Placeholder 2">
            <a:extLst>
              <a:ext uri="{FF2B5EF4-FFF2-40B4-BE49-F238E27FC236}">
                <a16:creationId xmlns:a16="http://schemas.microsoft.com/office/drawing/2014/main" id="{43E877AF-BFA7-1445-8DBA-AB63AD01507E}"/>
              </a:ext>
            </a:extLst>
          </p:cNvPr>
          <p:cNvSpPr>
            <a:spLocks noGrp="1"/>
          </p:cNvSpPr>
          <p:nvPr>
            <p:ph idx="1"/>
          </p:nvPr>
        </p:nvSpPr>
        <p:spPr>
          <a:xfrm>
            <a:off x="1371600" y="1775791"/>
            <a:ext cx="9601200" cy="4091609"/>
          </a:xfrm>
        </p:spPr>
        <p:txBody>
          <a:bodyPr>
            <a:normAutofit fontScale="92500"/>
          </a:bodyPr>
          <a:lstStyle/>
          <a:p>
            <a:r>
              <a:rPr lang="en-US" sz="2400" dirty="0">
                <a:latin typeface="Times" pitchFamily="2" charset="0"/>
              </a:rPr>
              <a:t>An abstract summarizes, usually in one paragraph of 300 words or less, the major aspects of the entire paper in a prescribed sequence that includes: </a:t>
            </a:r>
          </a:p>
          <a:p>
            <a:pPr lvl="1"/>
            <a:r>
              <a:rPr lang="en-US" sz="2400" dirty="0">
                <a:latin typeface="Times" pitchFamily="2" charset="0"/>
              </a:rPr>
              <a:t>1) the overall purpose of the study and the research problem(s) you investigated;</a:t>
            </a:r>
          </a:p>
          <a:p>
            <a:pPr lvl="1"/>
            <a:r>
              <a:rPr lang="en-US" sz="2400" dirty="0">
                <a:latin typeface="Times" pitchFamily="2" charset="0"/>
              </a:rPr>
              <a:t> 2) the basic design of the study; How did you answer your research question? How you collected the data Qualitative (interviews, focus groups, participant observations, or Quantitative (surveys), or mix of these two research methods?</a:t>
            </a:r>
          </a:p>
          <a:p>
            <a:pPr lvl="1"/>
            <a:r>
              <a:rPr lang="en-US" sz="2400" dirty="0">
                <a:latin typeface="Times" pitchFamily="2" charset="0"/>
              </a:rPr>
              <a:t>3) major findings or results found in your analysis; and, </a:t>
            </a:r>
          </a:p>
          <a:p>
            <a:pPr lvl="1"/>
            <a:r>
              <a:rPr lang="en-US" sz="2400" dirty="0">
                <a:latin typeface="Times" pitchFamily="2" charset="0"/>
              </a:rPr>
              <a:t>4) a brief summary of your interpretations and conclusions.</a:t>
            </a:r>
          </a:p>
          <a:p>
            <a:r>
              <a:rPr lang="en-US" sz="2400" dirty="0">
                <a:latin typeface="Times" pitchFamily="2" charset="0"/>
              </a:rPr>
              <a:t>For more details </a:t>
            </a:r>
            <a:r>
              <a:rPr lang="en-US" sz="2400" dirty="0">
                <a:latin typeface="Times" pitchFamily="2" charset="0"/>
                <a:hlinkClick r:id="rId2"/>
              </a:rPr>
              <a:t>https://libguides.usc.edu/writingguide/abstract</a:t>
            </a:r>
            <a:endParaRPr lang="en-US" sz="2400" dirty="0">
              <a:latin typeface="Times" pitchFamily="2" charset="0"/>
            </a:endParaRPr>
          </a:p>
        </p:txBody>
      </p:sp>
    </p:spTree>
    <p:extLst>
      <p:ext uri="{BB962C8B-B14F-4D97-AF65-F5344CB8AC3E}">
        <p14:creationId xmlns:p14="http://schemas.microsoft.com/office/powerpoint/2010/main" val="993414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62E9F-A6F5-9D46-A5AA-504486972AA6}"/>
              </a:ext>
            </a:extLst>
          </p:cNvPr>
          <p:cNvSpPr>
            <a:spLocks noGrp="1"/>
          </p:cNvSpPr>
          <p:nvPr>
            <p:ph type="title"/>
          </p:nvPr>
        </p:nvSpPr>
        <p:spPr>
          <a:xfrm>
            <a:off x="1371600" y="685800"/>
            <a:ext cx="9601200" cy="745435"/>
          </a:xfrm>
        </p:spPr>
        <p:txBody>
          <a:bodyPr/>
          <a:lstStyle/>
          <a:p>
            <a:r>
              <a:rPr lang="en-US" dirty="0"/>
              <a:t>The structure of the Abstract</a:t>
            </a:r>
          </a:p>
        </p:txBody>
      </p:sp>
      <p:sp>
        <p:nvSpPr>
          <p:cNvPr id="3" name="Content Placeholder 2">
            <a:extLst>
              <a:ext uri="{FF2B5EF4-FFF2-40B4-BE49-F238E27FC236}">
                <a16:creationId xmlns:a16="http://schemas.microsoft.com/office/drawing/2014/main" id="{2EDDBE9C-8242-3049-B304-92853364FC21}"/>
              </a:ext>
            </a:extLst>
          </p:cNvPr>
          <p:cNvSpPr>
            <a:spLocks noGrp="1"/>
          </p:cNvSpPr>
          <p:nvPr>
            <p:ph idx="1"/>
          </p:nvPr>
        </p:nvSpPr>
        <p:spPr>
          <a:xfrm>
            <a:off x="1371600" y="1749287"/>
            <a:ext cx="9601200" cy="4118113"/>
          </a:xfrm>
        </p:spPr>
        <p:txBody>
          <a:bodyPr>
            <a:normAutofit/>
          </a:bodyPr>
          <a:lstStyle/>
          <a:p>
            <a:pPr>
              <a:defRPr/>
            </a:pPr>
            <a:r>
              <a:rPr lang="en-US" sz="2400" dirty="0">
                <a:latin typeface="Times" pitchFamily="2" charset="0"/>
              </a:rPr>
              <a:t>What is interesting about the paper?</a:t>
            </a:r>
          </a:p>
          <a:p>
            <a:pPr>
              <a:defRPr/>
            </a:pPr>
            <a:r>
              <a:rPr lang="en-US" sz="2400" dirty="0">
                <a:latin typeface="Times" pitchFamily="2" charset="0"/>
              </a:rPr>
              <a:t>A sentence about the idea/topic of the research</a:t>
            </a:r>
          </a:p>
          <a:p>
            <a:pPr>
              <a:defRPr/>
            </a:pPr>
            <a:r>
              <a:rPr lang="en-US" sz="2400" dirty="0">
                <a:latin typeface="Times" pitchFamily="2" charset="0"/>
              </a:rPr>
              <a:t>This paper describes/explores/explains/tests/ argues ….. </a:t>
            </a:r>
          </a:p>
          <a:p>
            <a:pPr>
              <a:defRPr/>
            </a:pPr>
            <a:r>
              <a:rPr lang="en-US" sz="2400" dirty="0">
                <a:latin typeface="Times" pitchFamily="2" charset="0"/>
              </a:rPr>
              <a:t>Existing research/theory pointed to….</a:t>
            </a:r>
          </a:p>
          <a:p>
            <a:pPr>
              <a:defRPr/>
            </a:pPr>
            <a:r>
              <a:rPr lang="en-US" sz="2400" dirty="0">
                <a:latin typeface="Times" pitchFamily="2" charset="0"/>
              </a:rPr>
              <a:t>Based on a case-study/ interviews with…/ document analysis/survey/reassessment of ….this paper concludes …..</a:t>
            </a:r>
          </a:p>
          <a:p>
            <a:pPr>
              <a:defRPr/>
            </a:pPr>
            <a:r>
              <a:rPr lang="en-US" sz="2400" dirty="0">
                <a:latin typeface="Times" pitchFamily="2" charset="0"/>
              </a:rPr>
              <a:t>The outcomes point to…. </a:t>
            </a:r>
          </a:p>
          <a:p>
            <a:pPr>
              <a:defRPr/>
            </a:pPr>
            <a:r>
              <a:rPr lang="en-US" sz="2400" dirty="0">
                <a:latin typeface="Times" pitchFamily="2" charset="0"/>
              </a:rPr>
              <a:t>This is relevant because ….</a:t>
            </a:r>
          </a:p>
          <a:p>
            <a:endParaRPr lang="en-US" sz="2400" dirty="0">
              <a:latin typeface="Times" pitchFamily="2" charset="0"/>
            </a:endParaRPr>
          </a:p>
        </p:txBody>
      </p:sp>
    </p:spTree>
    <p:extLst>
      <p:ext uri="{BB962C8B-B14F-4D97-AF65-F5344CB8AC3E}">
        <p14:creationId xmlns:p14="http://schemas.microsoft.com/office/powerpoint/2010/main" val="2798417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36DD8-732B-254E-9A54-59CB9B836FF3}"/>
              </a:ext>
            </a:extLst>
          </p:cNvPr>
          <p:cNvSpPr>
            <a:spLocks noGrp="1"/>
          </p:cNvSpPr>
          <p:nvPr>
            <p:ph type="title"/>
          </p:nvPr>
        </p:nvSpPr>
        <p:spPr>
          <a:xfrm>
            <a:off x="1371600" y="685800"/>
            <a:ext cx="9601200" cy="811696"/>
          </a:xfrm>
        </p:spPr>
        <p:txBody>
          <a:bodyPr/>
          <a:lstStyle/>
          <a:p>
            <a:r>
              <a:rPr lang="en-US" dirty="0"/>
              <a:t>The structure of the introduction</a:t>
            </a:r>
          </a:p>
        </p:txBody>
      </p:sp>
      <p:sp>
        <p:nvSpPr>
          <p:cNvPr id="3" name="Content Placeholder 2">
            <a:extLst>
              <a:ext uri="{FF2B5EF4-FFF2-40B4-BE49-F238E27FC236}">
                <a16:creationId xmlns:a16="http://schemas.microsoft.com/office/drawing/2014/main" id="{FDDDCA70-E1E2-794E-9D32-127F2F734BAB}"/>
              </a:ext>
            </a:extLst>
          </p:cNvPr>
          <p:cNvSpPr>
            <a:spLocks noGrp="1"/>
          </p:cNvSpPr>
          <p:nvPr>
            <p:ph idx="1"/>
          </p:nvPr>
        </p:nvSpPr>
        <p:spPr>
          <a:xfrm>
            <a:off x="1371600" y="2014330"/>
            <a:ext cx="9601200" cy="3853070"/>
          </a:xfrm>
        </p:spPr>
        <p:txBody>
          <a:bodyPr/>
          <a:lstStyle/>
          <a:p>
            <a:pPr>
              <a:buFont typeface="Wingdings" pitchFamily="2" charset="2"/>
              <a:buNone/>
              <a:defRPr/>
            </a:pPr>
            <a:r>
              <a:rPr lang="en-US" sz="3200" b="1" dirty="0">
                <a:latin typeface="Times New Roman" pitchFamily="18" charset="0"/>
                <a:cs typeface="Times New Roman" pitchFamily="18" charset="0"/>
              </a:rPr>
              <a:t>Essence of the introduction</a:t>
            </a:r>
            <a:endParaRPr lang="en-US" sz="3200" dirty="0">
              <a:latin typeface="Times New Roman" pitchFamily="18" charset="0"/>
              <a:cs typeface="Times New Roman" pitchFamily="18" charset="0"/>
            </a:endParaRPr>
          </a:p>
          <a:p>
            <a:pPr>
              <a:defRPr/>
            </a:pPr>
            <a:r>
              <a:rPr lang="en-US" dirty="0">
                <a:latin typeface="Times New Roman" pitchFamily="18" charset="0"/>
                <a:cs typeface="Times New Roman" pitchFamily="18" charset="0"/>
              </a:rPr>
              <a:t>The relevance of the research</a:t>
            </a:r>
          </a:p>
          <a:p>
            <a:pPr>
              <a:defRPr/>
            </a:pPr>
            <a:r>
              <a:rPr lang="en-US" dirty="0">
                <a:latin typeface="Times New Roman" pitchFamily="18" charset="0"/>
                <a:cs typeface="Times New Roman" pitchFamily="18" charset="0"/>
              </a:rPr>
              <a:t>The goal of the paper</a:t>
            </a:r>
          </a:p>
          <a:p>
            <a:pPr>
              <a:defRPr/>
            </a:pPr>
            <a:r>
              <a:rPr lang="en-US" dirty="0">
                <a:latin typeface="Times New Roman" pitchFamily="18" charset="0"/>
                <a:cs typeface="Times New Roman" pitchFamily="18" charset="0"/>
              </a:rPr>
              <a:t>The research question to be answered</a:t>
            </a:r>
          </a:p>
          <a:p>
            <a:pPr>
              <a:defRPr/>
            </a:pPr>
            <a:r>
              <a:rPr lang="en-US" dirty="0">
                <a:latin typeface="Times New Roman" pitchFamily="18" charset="0"/>
                <a:cs typeface="Times New Roman" pitchFamily="18" charset="0"/>
              </a:rPr>
              <a:t>The sub-questions</a:t>
            </a:r>
          </a:p>
          <a:p>
            <a:pPr>
              <a:defRPr/>
            </a:pPr>
            <a:r>
              <a:rPr lang="en-US" dirty="0">
                <a:latin typeface="Times New Roman" pitchFamily="18" charset="0"/>
                <a:cs typeface="Times New Roman" pitchFamily="18" charset="0"/>
              </a:rPr>
              <a:t>The structure of the remainder of the paper</a:t>
            </a:r>
          </a:p>
          <a:p>
            <a:pPr marL="0" indent="0">
              <a:buNone/>
            </a:pPr>
            <a:endParaRPr lang="en-US" dirty="0"/>
          </a:p>
        </p:txBody>
      </p:sp>
    </p:spTree>
    <p:extLst>
      <p:ext uri="{BB962C8B-B14F-4D97-AF65-F5344CB8AC3E}">
        <p14:creationId xmlns:p14="http://schemas.microsoft.com/office/powerpoint/2010/main" val="1560508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F71B0-FAFB-4A4C-B72E-32C6DD007434}"/>
              </a:ext>
            </a:extLst>
          </p:cNvPr>
          <p:cNvSpPr>
            <a:spLocks noGrp="1"/>
          </p:cNvSpPr>
          <p:nvPr>
            <p:ph type="title"/>
          </p:nvPr>
        </p:nvSpPr>
        <p:spPr>
          <a:xfrm>
            <a:off x="1371600" y="685800"/>
            <a:ext cx="9601200" cy="1182757"/>
          </a:xfrm>
        </p:spPr>
        <p:txBody>
          <a:bodyPr>
            <a:normAutofit fontScale="90000"/>
          </a:bodyPr>
          <a:lstStyle/>
          <a:p>
            <a:r>
              <a:rPr lang="en-US" dirty="0">
                <a:latin typeface="Times" pitchFamily="2" charset="0"/>
              </a:rPr>
              <a:t>The Problem and </a:t>
            </a:r>
            <a:r>
              <a:rPr lang="en-US" dirty="0">
                <a:latin typeface="Times" pitchFamily="2" charset="0"/>
                <a:cs typeface="Times New Roman" pitchFamily="18" charset="0"/>
              </a:rPr>
              <a:t>The Relevance of the Research</a:t>
            </a:r>
            <a:endParaRPr lang="en-US" dirty="0">
              <a:latin typeface="Times" pitchFamily="2" charset="0"/>
            </a:endParaRPr>
          </a:p>
        </p:txBody>
      </p:sp>
      <p:sp>
        <p:nvSpPr>
          <p:cNvPr id="3" name="Content Placeholder 2">
            <a:extLst>
              <a:ext uri="{FF2B5EF4-FFF2-40B4-BE49-F238E27FC236}">
                <a16:creationId xmlns:a16="http://schemas.microsoft.com/office/drawing/2014/main" id="{EEB52843-6E53-004D-B2E7-6BD16DFE8A40}"/>
              </a:ext>
            </a:extLst>
          </p:cNvPr>
          <p:cNvSpPr>
            <a:spLocks noGrp="1"/>
          </p:cNvSpPr>
          <p:nvPr>
            <p:ph idx="1"/>
          </p:nvPr>
        </p:nvSpPr>
        <p:spPr>
          <a:xfrm>
            <a:off x="1371600" y="2285999"/>
            <a:ext cx="9601200" cy="4234071"/>
          </a:xfrm>
        </p:spPr>
        <p:txBody>
          <a:bodyPr>
            <a:normAutofit lnSpcReduction="10000"/>
          </a:bodyPr>
          <a:lstStyle/>
          <a:p>
            <a:r>
              <a:rPr lang="en-US" sz="2400" dirty="0">
                <a:latin typeface="Times" pitchFamily="2" charset="0"/>
              </a:rPr>
              <a:t>Address the topic briefly in a paragraph.</a:t>
            </a:r>
          </a:p>
          <a:p>
            <a:r>
              <a:rPr lang="en-US" sz="2400" dirty="0">
                <a:latin typeface="Times" pitchFamily="2" charset="0"/>
              </a:rPr>
              <a:t>Write the political/social relevance including why it is important to study this topic.</a:t>
            </a:r>
          </a:p>
          <a:p>
            <a:r>
              <a:rPr lang="en-US" sz="2400" dirty="0">
                <a:latin typeface="Times" pitchFamily="2" charset="0"/>
              </a:rPr>
              <a:t>Write the research problem/phenomenon that you want to cover to answer the question of: What is the problem? </a:t>
            </a:r>
          </a:p>
          <a:p>
            <a:r>
              <a:rPr lang="en-US" sz="2400" dirty="0">
                <a:latin typeface="Times" pitchFamily="2" charset="0"/>
              </a:rPr>
              <a:t>The significance of the topic, to answer the question: Why you want to study this problem specifically and how this topic is unique or from your point of view that it is important to study it now.</a:t>
            </a:r>
          </a:p>
          <a:p>
            <a:pPr lvl="1"/>
            <a:r>
              <a:rPr lang="en-US" sz="2400" dirty="0">
                <a:latin typeface="Times" pitchFamily="2" charset="0"/>
              </a:rPr>
              <a:t>How your research on this topic will contribute to the knowledge or academic literature, maybe there is a research gap because no research has been done on this topic in this region/country/city.</a:t>
            </a:r>
          </a:p>
          <a:p>
            <a:endParaRPr lang="en-US" sz="2400" dirty="0">
              <a:latin typeface="Times" pitchFamily="2" charset="0"/>
            </a:endParaRPr>
          </a:p>
        </p:txBody>
      </p:sp>
    </p:spTree>
    <p:extLst>
      <p:ext uri="{BB962C8B-B14F-4D97-AF65-F5344CB8AC3E}">
        <p14:creationId xmlns:p14="http://schemas.microsoft.com/office/powerpoint/2010/main" val="1093104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CF377-480A-7A4E-8A82-FD51A949769A}"/>
              </a:ext>
            </a:extLst>
          </p:cNvPr>
          <p:cNvSpPr>
            <a:spLocks noGrp="1"/>
          </p:cNvSpPr>
          <p:nvPr>
            <p:ph type="title"/>
          </p:nvPr>
        </p:nvSpPr>
        <p:spPr>
          <a:xfrm>
            <a:off x="1371600" y="685800"/>
            <a:ext cx="9601200" cy="891209"/>
          </a:xfrm>
        </p:spPr>
        <p:txBody>
          <a:bodyPr/>
          <a:lstStyle/>
          <a:p>
            <a:pPr>
              <a:defRPr/>
            </a:pPr>
            <a:r>
              <a:rPr lang="en-US" dirty="0">
                <a:latin typeface="Times New Roman" pitchFamily="18" charset="0"/>
                <a:cs typeface="Times New Roman" pitchFamily="18" charset="0"/>
              </a:rPr>
              <a:t>The Goal of the Research</a:t>
            </a:r>
          </a:p>
        </p:txBody>
      </p:sp>
      <p:sp>
        <p:nvSpPr>
          <p:cNvPr id="3" name="Content Placeholder 2">
            <a:extLst>
              <a:ext uri="{FF2B5EF4-FFF2-40B4-BE49-F238E27FC236}">
                <a16:creationId xmlns:a16="http://schemas.microsoft.com/office/drawing/2014/main" id="{A263659A-CBEC-604B-94AE-B14C173AA48D}"/>
              </a:ext>
            </a:extLst>
          </p:cNvPr>
          <p:cNvSpPr>
            <a:spLocks noGrp="1"/>
          </p:cNvSpPr>
          <p:nvPr>
            <p:ph idx="1"/>
          </p:nvPr>
        </p:nvSpPr>
        <p:spPr>
          <a:xfrm>
            <a:off x="1371600" y="1789043"/>
            <a:ext cx="9601200" cy="4078357"/>
          </a:xfrm>
        </p:spPr>
        <p:txBody>
          <a:bodyPr/>
          <a:lstStyle/>
          <a:p>
            <a:r>
              <a:rPr lang="en-US" dirty="0">
                <a:latin typeface="Times" pitchFamily="2" charset="0"/>
              </a:rPr>
              <a:t>Research Target/ or Purpose</a:t>
            </a:r>
          </a:p>
          <a:p>
            <a:r>
              <a:rPr lang="en-US" dirty="0">
                <a:latin typeface="Times" pitchFamily="2" charset="0"/>
              </a:rPr>
              <a:t>Which goal of the 7 goals</a:t>
            </a:r>
            <a:r>
              <a:rPr lang="ar-SA" dirty="0">
                <a:latin typeface="Times" pitchFamily="2" charset="0"/>
              </a:rPr>
              <a:t> </a:t>
            </a:r>
            <a:r>
              <a:rPr lang="en-US" dirty="0">
                <a:latin typeface="Times" pitchFamily="2" charset="0"/>
              </a:rPr>
              <a:t> that we took is this thesis following.</a:t>
            </a:r>
          </a:p>
          <a:p>
            <a:r>
              <a:rPr lang="en-US" dirty="0">
                <a:latin typeface="Times" pitchFamily="2" charset="0"/>
              </a:rPr>
              <a:t>Which purpose we want to do </a:t>
            </a:r>
          </a:p>
          <a:p>
            <a:pPr lvl="1"/>
            <a:r>
              <a:rPr lang="en-US" dirty="0">
                <a:latin typeface="Times" pitchFamily="2" charset="0"/>
              </a:rPr>
              <a:t>To describes/explores the current problem in a country/region.</a:t>
            </a:r>
          </a:p>
          <a:p>
            <a:pPr lvl="1"/>
            <a:r>
              <a:rPr lang="en-US" dirty="0">
                <a:latin typeface="Times" pitchFamily="2" charset="0"/>
              </a:rPr>
              <a:t>Explains why this problem occurs in a certain country/region.</a:t>
            </a:r>
          </a:p>
          <a:p>
            <a:pPr lvl="1"/>
            <a:r>
              <a:rPr lang="en-US" dirty="0">
                <a:latin typeface="Times" pitchFamily="2" charset="0"/>
              </a:rPr>
              <a:t>tests/examine the problem for a certain country/region.</a:t>
            </a:r>
          </a:p>
          <a:p>
            <a:pPr lvl="1"/>
            <a:r>
              <a:rPr lang="en-US" dirty="0">
                <a:latin typeface="Times" pitchFamily="2" charset="0"/>
              </a:rPr>
              <a:t>Argues with the literature that </a:t>
            </a:r>
            <a:r>
              <a:rPr lang="en-US" dirty="0" err="1">
                <a:latin typeface="Times" pitchFamily="2" charset="0"/>
              </a:rPr>
              <a:t>t.his</a:t>
            </a:r>
            <a:r>
              <a:rPr lang="en-US" dirty="0">
                <a:latin typeface="Times" pitchFamily="2" charset="0"/>
              </a:rPr>
              <a:t> problem differs from in our case/country.</a:t>
            </a:r>
          </a:p>
        </p:txBody>
      </p:sp>
    </p:spTree>
    <p:extLst>
      <p:ext uri="{BB962C8B-B14F-4D97-AF65-F5344CB8AC3E}">
        <p14:creationId xmlns:p14="http://schemas.microsoft.com/office/powerpoint/2010/main" val="3916239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51975-78A7-A54D-849D-C47429C3144B}"/>
              </a:ext>
            </a:extLst>
          </p:cNvPr>
          <p:cNvSpPr>
            <a:spLocks noGrp="1"/>
          </p:cNvSpPr>
          <p:nvPr>
            <p:ph type="title"/>
          </p:nvPr>
        </p:nvSpPr>
        <p:spPr>
          <a:xfrm>
            <a:off x="1371600" y="685800"/>
            <a:ext cx="9601200" cy="891209"/>
          </a:xfrm>
        </p:spPr>
        <p:txBody>
          <a:bodyPr/>
          <a:lstStyle/>
          <a:p>
            <a:r>
              <a:rPr lang="en-US" dirty="0"/>
              <a:t>Research purpose…Cont’d</a:t>
            </a:r>
          </a:p>
        </p:txBody>
      </p:sp>
      <p:sp>
        <p:nvSpPr>
          <p:cNvPr id="3" name="Content Placeholder 2">
            <a:extLst>
              <a:ext uri="{FF2B5EF4-FFF2-40B4-BE49-F238E27FC236}">
                <a16:creationId xmlns:a16="http://schemas.microsoft.com/office/drawing/2014/main" id="{DB6E9AA1-DFDA-3F4E-B9A1-0E5FC7E8D0C2}"/>
              </a:ext>
            </a:extLst>
          </p:cNvPr>
          <p:cNvSpPr>
            <a:spLocks noGrp="1"/>
          </p:cNvSpPr>
          <p:nvPr>
            <p:ph idx="1"/>
          </p:nvPr>
        </p:nvSpPr>
        <p:spPr>
          <a:xfrm>
            <a:off x="1371600" y="1895061"/>
            <a:ext cx="9601200" cy="4664765"/>
          </a:xfrm>
        </p:spPr>
        <p:txBody>
          <a:bodyPr>
            <a:normAutofit lnSpcReduction="10000"/>
          </a:bodyPr>
          <a:lstStyle/>
          <a:p>
            <a:pPr marL="0" indent="0">
              <a:buNone/>
            </a:pPr>
            <a:r>
              <a:rPr lang="en-US" dirty="0">
                <a:latin typeface="Times" pitchFamily="2" charset="0"/>
              </a:rPr>
              <a:t>•To </a:t>
            </a:r>
            <a:r>
              <a:rPr lang="en-US" b="1" dirty="0">
                <a:latin typeface="Times" pitchFamily="2" charset="0"/>
              </a:rPr>
              <a:t>explore </a:t>
            </a:r>
            <a:r>
              <a:rPr lang="en-US" dirty="0">
                <a:latin typeface="Times" pitchFamily="2" charset="0"/>
              </a:rPr>
              <a:t>is to attempt to develop an initial, rough description of some social phenomenon</a:t>
            </a:r>
          </a:p>
          <a:p>
            <a:pPr marL="0" indent="0">
              <a:buNone/>
            </a:pPr>
            <a:r>
              <a:rPr lang="en-US" dirty="0">
                <a:latin typeface="Times" pitchFamily="2" charset="0"/>
              </a:rPr>
              <a:t>•To </a:t>
            </a:r>
            <a:r>
              <a:rPr lang="en-US" b="1" dirty="0">
                <a:latin typeface="Times" pitchFamily="2" charset="0"/>
              </a:rPr>
              <a:t>describe </a:t>
            </a:r>
            <a:r>
              <a:rPr lang="en-US" dirty="0">
                <a:latin typeface="Times" pitchFamily="2" charset="0"/>
              </a:rPr>
              <a:t>is to provide a detailed account or the precise measurement of phenomenon</a:t>
            </a:r>
          </a:p>
          <a:p>
            <a:pPr marL="0" indent="0">
              <a:buNone/>
            </a:pPr>
            <a:r>
              <a:rPr lang="en-US" dirty="0">
                <a:latin typeface="Times" pitchFamily="2" charset="0"/>
              </a:rPr>
              <a:t>•To </a:t>
            </a:r>
            <a:r>
              <a:rPr lang="en-US" b="1" dirty="0">
                <a:latin typeface="Times" pitchFamily="2" charset="0"/>
              </a:rPr>
              <a:t>explain </a:t>
            </a:r>
            <a:r>
              <a:rPr lang="en-US" dirty="0">
                <a:latin typeface="Times" pitchFamily="2" charset="0"/>
              </a:rPr>
              <a:t>is to establish the elements, factors or mechanisms that are responsible for producing the state of or regularities in a social phenomenon</a:t>
            </a:r>
          </a:p>
          <a:p>
            <a:pPr marL="0" indent="0">
              <a:buNone/>
            </a:pPr>
            <a:r>
              <a:rPr lang="en-US" dirty="0">
                <a:latin typeface="Times" pitchFamily="2" charset="0"/>
              </a:rPr>
              <a:t>•To </a:t>
            </a:r>
            <a:r>
              <a:rPr lang="en-US" b="1" dirty="0" err="1">
                <a:latin typeface="Times" pitchFamily="2" charset="0"/>
              </a:rPr>
              <a:t>understand</a:t>
            </a:r>
            <a:r>
              <a:rPr lang="en-US" dirty="0" err="1">
                <a:latin typeface="Times" pitchFamily="2" charset="0"/>
              </a:rPr>
              <a:t>is</a:t>
            </a:r>
            <a:r>
              <a:rPr lang="en-US" dirty="0">
                <a:latin typeface="Times" pitchFamily="2" charset="0"/>
              </a:rPr>
              <a:t> to establish reasons for particular social action, the occurrence of an event or the course of a social episode, these reasons being derived from the ones given by social actors.</a:t>
            </a:r>
          </a:p>
          <a:p>
            <a:pPr marL="0" indent="0">
              <a:buNone/>
            </a:pPr>
            <a:r>
              <a:rPr lang="en-US" dirty="0">
                <a:latin typeface="Times" pitchFamily="2" charset="0"/>
              </a:rPr>
              <a:t>•To </a:t>
            </a:r>
            <a:r>
              <a:rPr lang="en-US" b="1" dirty="0">
                <a:latin typeface="Times" pitchFamily="2" charset="0"/>
              </a:rPr>
              <a:t>predict </a:t>
            </a:r>
            <a:r>
              <a:rPr lang="en-US" dirty="0">
                <a:latin typeface="Times" pitchFamily="2" charset="0"/>
              </a:rPr>
              <a:t>is to use some established understanding or explanation of a phenomenon to postulate certain outcomes under particular conditions.</a:t>
            </a:r>
          </a:p>
          <a:p>
            <a:r>
              <a:rPr lang="en-US" dirty="0">
                <a:latin typeface="Times" pitchFamily="2" charset="0"/>
              </a:rPr>
              <a:t>Policy research </a:t>
            </a:r>
          </a:p>
          <a:p>
            <a:pPr marL="457200" lvl="1" indent="0">
              <a:buNone/>
            </a:pPr>
            <a:r>
              <a:rPr lang="en-US" dirty="0">
                <a:latin typeface="Times" pitchFamily="2" charset="0"/>
              </a:rPr>
              <a:t>•To </a:t>
            </a:r>
            <a:r>
              <a:rPr lang="en-US" b="1" dirty="0" err="1">
                <a:latin typeface="Times" pitchFamily="2" charset="0"/>
              </a:rPr>
              <a:t>recommend</a:t>
            </a:r>
            <a:r>
              <a:rPr lang="en-US" dirty="0" err="1">
                <a:latin typeface="Times" pitchFamily="2" charset="0"/>
              </a:rPr>
              <a:t>policy</a:t>
            </a:r>
            <a:r>
              <a:rPr lang="en-US" dirty="0">
                <a:latin typeface="Times" pitchFamily="2" charset="0"/>
              </a:rPr>
              <a:t> solutions</a:t>
            </a:r>
          </a:p>
          <a:p>
            <a:pPr marL="457200" lvl="1" indent="0">
              <a:buNone/>
            </a:pPr>
            <a:r>
              <a:rPr lang="en-US" dirty="0">
                <a:latin typeface="Times" pitchFamily="2" charset="0"/>
              </a:rPr>
              <a:t>•To </a:t>
            </a:r>
            <a:r>
              <a:rPr lang="en-US" b="1" dirty="0">
                <a:latin typeface="Times" pitchFamily="2" charset="0"/>
              </a:rPr>
              <a:t>evaluate </a:t>
            </a:r>
            <a:r>
              <a:rPr lang="en-US" dirty="0">
                <a:latin typeface="Times" pitchFamily="2" charset="0"/>
              </a:rPr>
              <a:t>is to monitor social intervention to assess whether they have achieved their desired outcomes</a:t>
            </a:r>
          </a:p>
          <a:p>
            <a:pPr marL="0" indent="0">
              <a:buNone/>
            </a:pPr>
            <a:endParaRPr lang="en-US" dirty="0">
              <a:latin typeface="Times" pitchFamily="2" charset="0"/>
            </a:endParaRPr>
          </a:p>
        </p:txBody>
      </p:sp>
    </p:spTree>
    <p:extLst>
      <p:ext uri="{BB962C8B-B14F-4D97-AF65-F5344CB8AC3E}">
        <p14:creationId xmlns:p14="http://schemas.microsoft.com/office/powerpoint/2010/main" val="2237495834"/>
      </p:ext>
    </p:extLst>
  </p:cSld>
  <p:clrMapOvr>
    <a:masterClrMapping/>
  </p:clrMapOvr>
</p:sld>
</file>

<file path=ppt/theme/theme1.xml><?xml version="1.0" encoding="utf-8"?>
<a:theme xmlns:a="http://schemas.openxmlformats.org/drawingml/2006/main" name="Crop">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{BE24456D-8456-9648-A514-524BE03F8B1F}tf10001072</Template>
  <TotalTime>61</TotalTime>
  <Words>3866</Words>
  <Application>Microsoft Macintosh PowerPoint</Application>
  <PresentationFormat>Widescreen</PresentationFormat>
  <Paragraphs>265</Paragraphs>
  <Slides>38</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vt:lpstr>
      <vt:lpstr>Calibri</vt:lpstr>
      <vt:lpstr>Franklin Gothic Book</vt:lpstr>
      <vt:lpstr>Times</vt:lpstr>
      <vt:lpstr>Times New Roman</vt:lpstr>
      <vt:lpstr>Wingdings</vt:lpstr>
      <vt:lpstr>Crop</vt:lpstr>
      <vt:lpstr>Research Proposal/Thesis Structure</vt:lpstr>
      <vt:lpstr>The Structure</vt:lpstr>
      <vt:lpstr>Proposal VS Thesis</vt:lpstr>
      <vt:lpstr>Abstract</vt:lpstr>
      <vt:lpstr>The structure of the Abstract</vt:lpstr>
      <vt:lpstr>The structure of the introduction</vt:lpstr>
      <vt:lpstr>The Problem and The Relevance of the Research</vt:lpstr>
      <vt:lpstr>The Goal of the Research</vt:lpstr>
      <vt:lpstr>Research purpose…Cont’d</vt:lpstr>
      <vt:lpstr>The Research Question to be answered</vt:lpstr>
      <vt:lpstr>The Research Question</vt:lpstr>
      <vt:lpstr>The Structure of the remaining of the thesis</vt:lpstr>
      <vt:lpstr>Structure of Literature Review</vt:lpstr>
      <vt:lpstr>Structure of Literature Review</vt:lpstr>
      <vt:lpstr>Structuring a section about the issue</vt:lpstr>
      <vt:lpstr>Structuring a problem or theory</vt:lpstr>
      <vt:lpstr>Literature Review</vt:lpstr>
      <vt:lpstr>Literature Review</vt:lpstr>
      <vt:lpstr>Literature Review for Policy-oriented topics </vt:lpstr>
      <vt:lpstr>Five Techniques to Review Literature</vt:lpstr>
      <vt:lpstr>Five Techniques to Review Literature</vt:lpstr>
      <vt:lpstr>Five Techniques to Review Literature</vt:lpstr>
      <vt:lpstr>Conceptualization</vt:lpstr>
      <vt:lpstr>Conceptualization</vt:lpstr>
      <vt:lpstr>Conceptual framework</vt:lpstr>
      <vt:lpstr>PowerPoint Presentation</vt:lpstr>
      <vt:lpstr>Conceptual Framework</vt:lpstr>
      <vt:lpstr>Theoretical Framework</vt:lpstr>
      <vt:lpstr>Theoretical framework</vt:lpstr>
      <vt:lpstr>Hypotheses</vt:lpstr>
      <vt:lpstr>Operationalization</vt:lpstr>
      <vt:lpstr>Research Methods</vt:lpstr>
      <vt:lpstr>Research Methods</vt:lpstr>
      <vt:lpstr>Books for Research Methods</vt:lpstr>
      <vt:lpstr>For Primary and Secondary data Analysis</vt:lpstr>
      <vt:lpstr>Findings and Results of the data</vt:lpstr>
      <vt:lpstr>Discussion of the Findings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Proposal/Thesis Structure</dc:title>
  <dc:creator>Microsoft Office User</dc:creator>
  <cp:lastModifiedBy>Microsoft Office User</cp:lastModifiedBy>
  <cp:revision>26</cp:revision>
  <dcterms:created xsi:type="dcterms:W3CDTF">2019-12-17T13:41:14Z</dcterms:created>
  <dcterms:modified xsi:type="dcterms:W3CDTF">2019-12-17T14:57:10Z</dcterms:modified>
</cp:coreProperties>
</file>