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0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D63F-5F0E-4362-9138-46509191DD91}" type="datetimeFigureOut">
              <a:rPr lang="cs-CZ" smtClean="0"/>
              <a:pPr/>
              <a:t>01.05.2024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6DC2-2FA0-48BF-9313-124E6251C3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84584" y="476672"/>
            <a:ext cx="6296744" cy="1065361"/>
          </a:xfrm>
        </p:spPr>
        <p:txBody>
          <a:bodyPr>
            <a:normAutofit fontScale="90000"/>
          </a:bodyPr>
          <a:lstStyle/>
          <a:p>
            <a:r>
              <a:rPr lang="cs-CZ" sz="4000" b="1" u="sng" dirty="0" err="1">
                <a:solidFill>
                  <a:srgbClr val="FF0000"/>
                </a:solidFill>
              </a:rPr>
              <a:t>Kuliš</a:t>
            </a:r>
            <a:r>
              <a:rPr lang="cs-CZ" sz="4000" b="1" u="sng" dirty="0">
                <a:solidFill>
                  <a:srgbClr val="FF0000"/>
                </a:solidFill>
              </a:rPr>
              <a:t> </a:t>
            </a:r>
            <a:r>
              <a:rPr lang="cs-CZ" sz="4000" b="1" u="sng" dirty="0" err="1">
                <a:solidFill>
                  <a:srgbClr val="FF0000"/>
                </a:solidFill>
              </a:rPr>
              <a:t>Pantelejmon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2700" dirty="0">
                <a:solidFill>
                  <a:srgbClr val="00B050"/>
                </a:solidFill>
              </a:rPr>
              <a:t>(1819-1897)</a:t>
            </a:r>
            <a:br>
              <a:rPr lang="cs-CZ" dirty="0"/>
            </a:br>
            <a:endParaRPr lang="cs-CZ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1340768"/>
            <a:ext cx="47692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Narodil se 7. 8. 1819 na </a:t>
            </a:r>
            <a:r>
              <a:rPr kumimoji="0" lang="cs-CZ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Černihovsku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6075" y="1842358"/>
            <a:ext cx="4784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 konce 30. let </a:t>
            </a:r>
            <a:r>
              <a:rPr kumimoji="0" lang="cs-CZ" sz="2000" b="1" i="0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Kuliš</a:t>
            </a:r>
            <a:r>
              <a:rPr kumimoji="0" lang="cs-CZ" sz="20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navštěvoval 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Kyjevskou univerzitu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(neoficiálně). </a:t>
            </a:r>
            <a:endParaRPr kumimoji="0" lang="cs-CZ" sz="2000" i="0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E8D30C-4086-4B34-934F-7D79FFD9FC4B}"/>
              </a:ext>
            </a:extLst>
          </p:cNvPr>
          <p:cNvSpPr txBox="1"/>
          <p:nvPr/>
        </p:nvSpPr>
        <p:spPr>
          <a:xfrm>
            <a:off x="216718" y="2850569"/>
            <a:ext cx="52193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8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 40. a 50. letech vystupoval převážně jako prozaik, méně jako básník.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Zpočátku psal rusky, postupně ukrajinsky.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1845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časopis </a:t>
            </a:r>
            <a:r>
              <a:rPr lang="uk-UA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Современник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začíná otiskovat první kapitoly románu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Чорна рада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B35F9F-2DA3-4475-B229-EA45A443492D}"/>
              </a:ext>
            </a:extLst>
          </p:cNvPr>
          <p:cNvSpPr txBox="1"/>
          <p:nvPr/>
        </p:nvSpPr>
        <p:spPr>
          <a:xfrm>
            <a:off x="218500" y="4826564"/>
            <a:ext cx="78116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1800" b="1" i="0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1845</a:t>
            </a:r>
            <a:r>
              <a:rPr kumimoji="0" lang="uk-UA" sz="18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cs-CZ" sz="1800" b="1" i="0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Petrohrad</a:t>
            </a:r>
          </a:p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Letní prázdniny – práce pro Kyjevskou </a:t>
            </a:r>
            <a:r>
              <a:rPr lang="cs-CZ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archeografickou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komisi</a:t>
            </a:r>
          </a:p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Cesta na Západ. </a:t>
            </a:r>
          </a:p>
          <a:p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1847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Svatba s </a:t>
            </a:r>
            <a:r>
              <a:rPr lang="cs-CZ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Oleksandrou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Bilozerskou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(Hannou </a:t>
            </a:r>
            <a:r>
              <a:rPr lang="cs-CZ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Barvinok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1852295A-CC3E-4F19-B5B0-00F9CEDF6B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7694390"/>
                  </p:ext>
                </p:extLst>
              </p:nvPr>
            </p:nvGraphicFramePr>
            <p:xfrm>
              <a:off x="-3766127" y="3942427"/>
              <a:ext cx="2286000" cy="1714500"/>
            </p:xfrm>
            <a:graphic>
              <a:graphicData uri="http://schemas.microsoft.com/office/powerpoint/2016/slidezoom">
                <pslz:sldZm>
                  <pslz:sldZmObj sldId="261" cId="2824417074">
                    <pslz:zmPr id="{2065570E-FBCC-498E-A01F-E2639F09B9D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Náhled snímku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852295A-CC3E-4F19-B5B0-00F9CEDF6B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766127" y="394242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Obrázek 9" descr="Kuliš - obrázek.jpg">
            <a:extLst>
              <a:ext uri="{FF2B5EF4-FFF2-40B4-BE49-F238E27FC236}">
                <a16:creationId xmlns:a16="http://schemas.microsoft.com/office/drawing/2014/main" id="{6079C303-3462-4D8C-8F15-E9F3B26D99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60648"/>
            <a:ext cx="3400070" cy="4349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FF2BFF0-9C87-438B-9C71-3C9642F1B60E}"/>
              </a:ext>
            </a:extLst>
          </p:cNvPr>
          <p:cNvSpPr txBox="1"/>
          <p:nvPr/>
        </p:nvSpPr>
        <p:spPr>
          <a:xfrm>
            <a:off x="251520" y="404664"/>
            <a:ext cx="496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Členství v </a:t>
            </a:r>
            <a:r>
              <a:rPr kumimoji="0" lang="cs-CZ" sz="1800" b="1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Cyrilo</a:t>
            </a:r>
            <a:r>
              <a:rPr kumimoji="0" lang="cs-CZ" sz="1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-metodějském bratrstvu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vyhnanství v Tule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píše prozaická díla, historické texty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studuje evropské jazyky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studuje světovou literaturu (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W. </a:t>
            </a:r>
            <a:r>
              <a:rPr lang="cs-CZ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Scott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Ch. Dickens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G.G. Byron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R. Chateaubriand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J. J. Rousseau</a:t>
            </a:r>
            <a:r>
              <a:rPr lang="cs-CZ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6DE1DE-19C9-4847-89CC-916F73656C62}"/>
              </a:ext>
            </a:extLst>
          </p:cNvPr>
          <p:cNvSpPr txBox="1"/>
          <p:nvPr/>
        </p:nvSpPr>
        <p:spPr>
          <a:xfrm>
            <a:off x="284826" y="2528322"/>
            <a:ext cx="4935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Návrat do Petrohradu</a:t>
            </a:r>
          </a:p>
          <a:p>
            <a:pPr algn="just"/>
            <a:r>
              <a:rPr lang="uk-UA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Записки о жизни Николая Васильевича Гоголя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A6C401F-7EBC-4646-A632-60B2A691265F}"/>
              </a:ext>
            </a:extLst>
          </p:cNvPr>
          <p:cNvSpPr txBox="1"/>
          <p:nvPr/>
        </p:nvSpPr>
        <p:spPr>
          <a:xfrm>
            <a:off x="284826" y="377568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56-1857</a:t>
            </a:r>
          </a:p>
          <a:p>
            <a:pPr algn="just"/>
            <a:r>
              <a:rPr lang="cs-CZ" dirty="0">
                <a:latin typeface="Arial" pitchFamily="34" charset="0"/>
                <a:cs typeface="Arial" pitchFamily="34" charset="0"/>
              </a:rPr>
              <a:t>Dvoudílní sbírka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foklorně</a:t>
            </a:r>
            <a:r>
              <a:rPr lang="cs-CZ" dirty="0">
                <a:latin typeface="Arial" pitchFamily="34" charset="0"/>
                <a:cs typeface="Arial" pitchFamily="34" charset="0"/>
              </a:rPr>
              <a:t>-historických a etnografických materiálů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Записки о Южной Руси</a:t>
            </a:r>
            <a:endParaRPr lang="cs-CZ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D180D6-6748-4EE0-8ED9-04A912E48E84}"/>
              </a:ext>
            </a:extLst>
          </p:cNvPr>
          <p:cNvSpPr txBox="1"/>
          <p:nvPr/>
        </p:nvSpPr>
        <p:spPr>
          <a:xfrm>
            <a:off x="323528" y="500055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Arial" pitchFamily="34" charset="0"/>
                <a:cs typeface="Arial" pitchFamily="34" charset="0"/>
              </a:rPr>
              <a:t>кулешівка</a:t>
            </a:r>
            <a:endParaRPr lang="cs-CZ" dirty="0"/>
          </a:p>
        </p:txBody>
      </p:sp>
      <p:pic>
        <p:nvPicPr>
          <p:cNvPr id="7" name="Picture 2" descr="kulish">
            <a:extLst>
              <a:ext uri="{FF2B5EF4-FFF2-40B4-BE49-F238E27FC236}">
                <a16:creationId xmlns:a16="http://schemas.microsoft.com/office/drawing/2014/main" id="{9DBB69C8-CADD-432B-B00B-6525E88D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5182"/>
            <a:ext cx="29887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5C6D0F2-F656-4ED9-9BE2-C537BB91A239}"/>
              </a:ext>
            </a:extLst>
          </p:cNvPr>
          <p:cNvSpPr txBox="1"/>
          <p:nvPr/>
        </p:nvSpPr>
        <p:spPr>
          <a:xfrm>
            <a:off x="179512" y="260648"/>
            <a:ext cx="5760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1857</a:t>
            </a:r>
          </a:p>
          <a:p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Чорна рада. Хроніка 1663 року</a:t>
            </a:r>
            <a:endParaRPr lang="cs-CZ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5E1F1AB-1B92-4A85-AC13-3D6B47F14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500586" cy="55892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BFC67-AC4F-41E4-9080-37F2F4E0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4" y="1340768"/>
            <a:ext cx="4248472" cy="51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4928D50-89A8-487C-B942-A68F536B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32656"/>
            <a:ext cx="4377520" cy="58052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E2A5E4D-E8F9-495A-8FF5-B7E2A9B793FA}"/>
              </a:ext>
            </a:extLst>
          </p:cNvPr>
          <p:cNvSpPr txBox="1"/>
          <p:nvPr/>
        </p:nvSpPr>
        <p:spPr>
          <a:xfrm>
            <a:off x="4355976" y="618679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Ескіз ілюстрації, намальований Пантелеймоном Кулішем, до його ж роману «Чорна рада». 1855‒1856 роки. Чернігівський обласний історичний музей імені Василя Тарновського</a:t>
            </a:r>
            <a:endParaRPr lang="cs-CZ" sz="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6558746-AEAC-44CC-A172-2658AB88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4" y="353260"/>
            <a:ext cx="3629534" cy="486916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C3E025E-7EC5-4973-A5CE-A141739F2737}"/>
              </a:ext>
            </a:extLst>
          </p:cNvPr>
          <p:cNvSpPr txBox="1"/>
          <p:nvPr/>
        </p:nvSpPr>
        <p:spPr>
          <a:xfrm>
            <a:off x="383686" y="5301208"/>
            <a:ext cx="365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Ескіз ілюстрації, намальований самим Пантелеймоном Кулішем, до його роману «Чорна рада». 1855‒1856 роки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150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6" descr="Ескіз ілюстрації Василя Кричевського до роману Пантелеймона Куліша «Чорна рада», 1949 рік. Музей книги і друкарства України">
            <a:extLst>
              <a:ext uri="{FF2B5EF4-FFF2-40B4-BE49-F238E27FC236}">
                <a16:creationId xmlns:a16="http://schemas.microsoft.com/office/drawing/2014/main" id="{C134109E-1E2F-4747-8636-DC8D85DCC0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176697" cy="59924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2423CA-7457-44FC-8117-AEA33F32BF2D}"/>
              </a:ext>
            </a:extLst>
          </p:cNvPr>
          <p:cNvSpPr txBox="1"/>
          <p:nvPr/>
        </p:nvSpPr>
        <p:spPr>
          <a:xfrm>
            <a:off x="2051720" y="6237312"/>
            <a:ext cx="4572000" cy="44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Ескіз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Василя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Кричевського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роману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Пантелеймона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1949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друкарства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cs-CZ" sz="1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6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0BB68-D5A1-4698-D399-055E2C6F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82" y="764704"/>
            <a:ext cx="3394720" cy="436910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1857</a:t>
            </a:r>
            <a:r>
              <a:rPr lang="uk-UA" sz="2400" dirty="0"/>
              <a:t>: </a:t>
            </a:r>
            <a:r>
              <a:rPr lang="cs-CZ" sz="2400" dirty="0"/>
              <a:t>založil vlastní tiskárnu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1860</a:t>
            </a:r>
            <a:r>
              <a:rPr lang="cs-CZ" sz="2400" dirty="0"/>
              <a:t>: časopis </a:t>
            </a:r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</a:rPr>
              <a:t>Основа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Zástupný obsah 4" descr="Obsah obrázku text, kniha, Písmo, rukopis&#10;&#10;Popis byl vytvořen automaticky">
            <a:extLst>
              <a:ext uri="{FF2B5EF4-FFF2-40B4-BE49-F238E27FC236}">
                <a16:creationId xmlns:a16="http://schemas.microsoft.com/office/drawing/2014/main" id="{1FCE34D2-878E-FF45-FB5D-FECB2D38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217149" cy="352501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D37723E-B542-1B96-97EF-39AAE72F16F1}"/>
              </a:ext>
            </a:extLst>
          </p:cNvPr>
          <p:cNvSpPr/>
          <p:nvPr/>
        </p:nvSpPr>
        <p:spPr>
          <a:xfrm>
            <a:off x="357390" y="1700808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cs-CZ" sz="2000" dirty="0"/>
              <a:t>první ukrajinský časopis v Ruském impériu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000" dirty="0"/>
              <a:t>Existoval 22 měsíců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837F319-BA8F-5A98-3234-AB239954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618" y="2492896"/>
            <a:ext cx="2279855" cy="38301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322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4FE4D02-C847-A274-C1D7-F82E3247B73E}"/>
              </a:ext>
            </a:extLst>
          </p:cNvPr>
          <p:cNvSpPr/>
          <p:nvPr/>
        </p:nvSpPr>
        <p:spPr>
          <a:xfrm>
            <a:off x="323528" y="476672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0070C0"/>
                </a:solidFill>
              </a:rPr>
              <a:t>Pobyt ve Varšavě </a:t>
            </a:r>
          </a:p>
          <a:p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1864–1868 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ředitel duchovních záležitostí a člen komise pro překlad polských zákonů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Začíná připravovat třídílné </a:t>
            </a:r>
            <a:r>
              <a:rPr lang="cs-CZ" sz="2400" dirty="0" err="1"/>
              <a:t>vydcání</a:t>
            </a:r>
            <a:r>
              <a:rPr lang="cs-CZ" sz="2400" dirty="0"/>
              <a:t> </a:t>
            </a:r>
            <a:r>
              <a:rPr lang="uk-UA" sz="2400" b="1" i="1" dirty="0" err="1">
                <a:solidFill>
                  <a:schemeClr val="accent3">
                    <a:lumMod val="75000"/>
                  </a:schemeClr>
                </a:solidFill>
              </a:rPr>
              <a:t>История</a:t>
            </a:r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400" b="1" i="1" dirty="0" err="1">
                <a:solidFill>
                  <a:schemeClr val="accent3">
                    <a:lumMod val="75000"/>
                  </a:schemeClr>
                </a:solidFill>
              </a:rPr>
              <a:t>воссоединения</a:t>
            </a:r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</a:rPr>
              <a:t> Руси</a:t>
            </a:r>
            <a:endParaRPr lang="cs-CZ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Obrázek 5" descr="Obsah obrázku oblečení, Lidská tvář, portrét, osoba&#10;&#10;Popis byl vytvořen automaticky">
            <a:extLst>
              <a:ext uri="{FF2B5EF4-FFF2-40B4-BE49-F238E27FC236}">
                <a16:creationId xmlns:a16="http://schemas.microsoft.com/office/drawing/2014/main" id="{8C259C3A-DEFF-D59E-DA02-3F46AAFA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3223884" cy="54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57166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 své 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původní tvorbě i v překladatelské činnosti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osvojoval motivy a obrazy 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antické a západoevropské kultury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snažil se 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vyvést ukrajinskou literaturu z omezeného okruhu venkovské tematiky, rozšířit lexikální základnu spisovného jazyka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2857496"/>
            <a:ext cx="5286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Bohužel tyto </a:t>
            </a:r>
            <a:r>
              <a:rPr lang="cs-CZ" sz="2000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Kulišovy</a:t>
            </a: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snahy ještě v polovině 19. století nenacházely podporu mezi ukrajinskými literáty, neboť převažoval </a:t>
            </a:r>
            <a:r>
              <a:rPr lang="cs-CZ" sz="2000" b="1" u="sng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etnograficko</a:t>
            </a:r>
            <a:r>
              <a:rPr lang="cs-CZ" sz="2000" b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cs-CZ" sz="2000" b="1" u="sng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narodnický</a:t>
            </a:r>
            <a:r>
              <a:rPr lang="cs-CZ" sz="2000" b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přístup k rozvoji  národní kultury</a:t>
            </a: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786322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Ukrajinojazyčná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 vzdělaná vrstva národa na území </a:t>
            </a:r>
            <a:r>
              <a:rPr kumimoji="0" lang="cs-CZ" sz="20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podruské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Ukrajiny na konci 19. století byla ještě málo početná a omezovala se převážně na prostředí umělců. </a:t>
            </a:r>
            <a:endParaRPr kumimoji="0" lang="cs-CZ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Tyto okolnosti podmiňovaly 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orientaci </a:t>
            </a:r>
            <a:r>
              <a:rPr kumimoji="0" lang="cs-CZ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literárů</a:t>
            </a: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na venkovské obyvatelstvo jako na hlavního čtenáře</a:t>
            </a:r>
            <a:r>
              <a:rPr kumimoji="0" lang="cs-CZ" sz="20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obrázek 1" descr="http://www.abc-people.com/data/kulish-p/pic-1s.jpg">
            <a:extLst>
              <a:ext uri="{FF2B5EF4-FFF2-40B4-BE49-F238E27FC236}">
                <a16:creationId xmlns:a16="http://schemas.microsoft.com/office/drawing/2014/main" id="{487479A5-C7A6-4083-BC23-E72A917D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0480"/>
            <a:ext cx="2775252" cy="41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 descr="Пантелеймон Куліш (1861 рік). Світлина С. Левицького ">
            <a:extLst>
              <a:ext uri="{FF2B5EF4-FFF2-40B4-BE49-F238E27FC236}">
                <a16:creationId xmlns:a16="http://schemas.microsoft.com/office/drawing/2014/main" id="{7ABCF75A-6D9E-4A6C-8CFF-B8A898CA92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20" y="688657"/>
            <a:ext cx="9743440" cy="5480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35CADFA-CBD2-464E-A3D3-BBD545F0AE7D}"/>
              </a:ext>
            </a:extLst>
          </p:cNvPr>
          <p:cNvSpPr txBox="1"/>
          <p:nvPr/>
        </p:nvSpPr>
        <p:spPr>
          <a:xfrm>
            <a:off x="1907704" y="6169342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Пантелеймон Куліш (1861 рік). Світлина С. Левицького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736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376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Motiv sady Office</vt:lpstr>
      <vt:lpstr>Kuliš Pantelejmon  (1819-1897) </vt:lpstr>
      <vt:lpstr>Prezentace aplikace PowerPoint</vt:lpstr>
      <vt:lpstr>Prezentace aplikace PowerPoint</vt:lpstr>
      <vt:lpstr>Prezentace aplikace PowerPoint</vt:lpstr>
      <vt:lpstr>Prezentace aplikace PowerPoint</vt:lpstr>
      <vt:lpstr>1857: založil vlastní tiskárnu  1860: časopis Основа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Kuliš Pantelejmon  (1819-1897)</dc:title>
  <dc:creator>Tereza Chlaňová</dc:creator>
  <cp:lastModifiedBy>Chlaňová, Tereza</cp:lastModifiedBy>
  <cp:revision>14</cp:revision>
  <dcterms:created xsi:type="dcterms:W3CDTF">2011-05-12T19:37:34Z</dcterms:created>
  <dcterms:modified xsi:type="dcterms:W3CDTF">2024-05-01T16:16:03Z</dcterms:modified>
</cp:coreProperties>
</file>