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33" r:id="rId4"/>
    <p:sldId id="258" r:id="rId5"/>
    <p:sldId id="260" r:id="rId6"/>
    <p:sldId id="261" r:id="rId7"/>
    <p:sldId id="262" r:id="rId8"/>
    <p:sldId id="271" r:id="rId9"/>
    <p:sldId id="339" r:id="rId10"/>
    <p:sldId id="338" r:id="rId11"/>
    <p:sldId id="321" r:id="rId12"/>
    <p:sldId id="323" r:id="rId13"/>
    <p:sldId id="324" r:id="rId14"/>
    <p:sldId id="320" r:id="rId15"/>
    <p:sldId id="322" r:id="rId16"/>
    <p:sldId id="335" r:id="rId17"/>
    <p:sldId id="334" r:id="rId18"/>
    <p:sldId id="337" r:id="rId19"/>
    <p:sldId id="336" r:id="rId20"/>
    <p:sldId id="331" r:id="rId21"/>
    <p:sldId id="317" r:id="rId22"/>
    <p:sldId id="325" r:id="rId23"/>
    <p:sldId id="332" r:id="rId24"/>
    <p:sldId id="326" r:id="rId25"/>
    <p:sldId id="313" r:id="rId26"/>
    <p:sldId id="319" r:id="rId27"/>
    <p:sldId id="329" r:id="rId28"/>
    <p:sldId id="330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C336-FB4F-41D5-AA2D-9F8789CD70FC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C6A44-0A99-41AE-BF3D-D3FF1409A9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74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71E6A-7F2B-4877-A9E7-F751FF53CC4F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67B49F-9D51-4359-AD0D-371FAAFFB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0932F-402A-44DC-8D12-D0AF21D3A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58D4F3-44B8-409D-B3B6-3FF06D03E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D01356-4327-47BA-AE8D-2E83162F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4A70697-A9EB-4F90-B704-7D501CA8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95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3FFC5-0B4A-4CEC-B41E-6DBC491D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38254-1E62-464B-87A9-9BA8CC620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59D20C-877E-45A3-8635-34246E93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66777-CEB1-4C77-B057-7E3FD30F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EE55F8-1BB9-4ECC-A715-3E50BCA4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91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371DDDE-FE5A-4C92-93F9-38201239CE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CF0AE5-8EFC-4E2D-8171-60BF6F1E5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0D1962-704D-40C7-969F-5C2B3D259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783CBB-6DD7-46B1-B035-63C37E0E7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ABABB0-45DE-4D60-B911-D8EAEB9D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77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FEA77-8EF3-4DA8-B183-8126CB30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917A81-E5A1-4EEC-B1FC-7325C4D56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6A3BF0-2809-4F34-AE8A-37A41737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13726D-FBB3-4FD1-A46B-177CD7F09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4E585C-62F1-4A53-B70B-7A63BD3B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32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58C85-1E8C-420C-89FB-1A6AF0A3A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BCF924-5CA4-4067-BBA8-875E3861B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05134B-646A-46E5-A6CF-F5C048E3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8935D9-6131-4458-9501-8810397CE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3F4231-C157-4911-B99F-DEFC5754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83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24E3A7-0B87-452B-AF5C-2A4EB466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67D1F9-5FBC-488D-8BC0-B83ADC699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6B4E90C-4504-41CE-B7BF-60C358414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B08BD9-2394-49EA-B142-02E0E08C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E4793E4-678B-4015-8F97-17B3F807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19E4F4-C4D2-4FC6-AD9E-F4841872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12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C2AD7-7BD6-42B5-BE21-775F0265D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D63A0F-A0AF-4039-9608-39437D1DB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5A72C9C-394D-4D51-9995-8DE849FF9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B548679-909A-4E59-BD38-354A59C2C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EEEBC65-115B-422A-B3AD-B18F12609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C68A041-6A19-4457-AA73-8333117A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8E0616-8158-44EA-ADAE-1D0118567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D540F8-92F7-410E-900D-A3313B9F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03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4F1BA-BFA8-4056-A2A6-D8EEFE4B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BA23AE7-C92F-4D72-A0AF-B76610F8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D7B33DB-61F1-49F4-8E9D-D185E842B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BEC622-98B8-44D0-BA5B-DA207A7E5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9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096AFA0-2740-40F8-AE55-669006AA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BB14D9-E0A8-447F-879A-8C668E42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D0D685-0B17-41E5-86B5-82BA2B8C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0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D9948-7215-4197-B1DA-EC22ED65D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9EDF2ED-3775-43A6-B1AC-4D94D0CA6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757EF5-C66B-476F-99F7-408A4FFE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660D66-92FF-4263-8013-422DC00A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5A9EEF-BB6E-4689-B591-3BD21ED5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517336-2BE4-40D9-9D4E-0596143C7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8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E8923-B8D7-4A15-9CB3-F88B74DC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400ABA8-0495-46F1-960D-C7AF94F60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94137D-EF62-4D32-AE6B-9AB548FC6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BD255F3-129B-4B56-A73F-A7F671EA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0B5D99-3F82-46DF-825D-6BAC16E5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67E397-8F1B-4CAA-93B8-5AA33A3E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7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351149-EF07-4C1E-A811-599EA50B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6A1E65-19FB-4718-94D4-0C5B4DF5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3B9BF43-09D0-4E67-A17E-91300B30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5B522-080F-428B-A878-B1ECAFD70043}" type="datetimeFigureOut">
              <a:rPr lang="cs-CZ" smtClean="0"/>
              <a:t>24.02.2025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D34363-45D2-49D9-8920-CA9C95AA2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BE372C-5BE9-47D0-9887-22403B9832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937C-5C40-4C75-90A3-9A3B991F47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aLi-rfj4Fj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29B01-7DF9-4157-890D-852C83CCEF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Učení, vzdělávání a vzdělávací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5BB0D-6BBE-45D0-8386-730B282AE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Vzdělávací politika</a:t>
            </a:r>
          </a:p>
          <a:p>
            <a:r>
              <a:rPr lang="cs-CZ" dirty="0"/>
              <a:t>Magdalena Mouralová</a:t>
            </a:r>
          </a:p>
          <a:p>
            <a:r>
              <a:rPr lang="cs-CZ" dirty="0"/>
              <a:t>26. 2. 2025</a:t>
            </a:r>
          </a:p>
        </p:txBody>
      </p:sp>
    </p:spTree>
    <p:extLst>
      <p:ext uri="{BB962C8B-B14F-4D97-AF65-F5344CB8AC3E}">
        <p14:creationId xmlns:p14="http://schemas.microsoft.com/office/powerpoint/2010/main" val="1190329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059BA-DB7D-6251-6980-D1A0EE304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E5A67-CA74-587C-94AB-B4B38F325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Co ovlivňuje vzdělávací výsledky žáků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65F16A27-5D15-A1DC-A200-8330226A3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405" y="1785684"/>
            <a:ext cx="5050901" cy="4351338"/>
          </a:xfrm>
        </p:spPr>
        <p:txBody>
          <a:bodyPr>
            <a:noAutofit/>
          </a:bodyPr>
          <a:lstStyle/>
          <a:p>
            <a:r>
              <a:rPr lang="cs-CZ" dirty="0"/>
              <a:t>Statistická </a:t>
            </a:r>
            <a:r>
              <a:rPr lang="cs-CZ" dirty="0" err="1"/>
              <a:t>metaanalýza</a:t>
            </a:r>
            <a:r>
              <a:rPr lang="cs-CZ" dirty="0"/>
              <a:t> vzdělávacích výsledků</a:t>
            </a:r>
          </a:p>
          <a:p>
            <a:r>
              <a:rPr lang="cs-CZ" dirty="0"/>
              <a:t>Procento vysvětlené variance:</a:t>
            </a:r>
          </a:p>
          <a:p>
            <a:pPr lvl="1"/>
            <a:r>
              <a:rPr lang="cs-CZ" dirty="0"/>
              <a:t>Studenti a jejich vlastnosti – 50 %</a:t>
            </a:r>
          </a:p>
          <a:p>
            <a:pPr lvl="1"/>
            <a:r>
              <a:rPr lang="cs-CZ" dirty="0"/>
              <a:t>Rodiče – 5–10 %</a:t>
            </a:r>
          </a:p>
          <a:p>
            <a:pPr lvl="1"/>
            <a:r>
              <a:rPr lang="cs-CZ" dirty="0"/>
              <a:t>Škola (a ředitelé) – 5–10 %</a:t>
            </a:r>
          </a:p>
          <a:p>
            <a:pPr lvl="1"/>
            <a:r>
              <a:rPr lang="cs-CZ" dirty="0"/>
              <a:t>Spolužáci a kamarádi – 5–10 %</a:t>
            </a:r>
          </a:p>
          <a:p>
            <a:pPr lvl="1"/>
            <a:r>
              <a:rPr lang="cs-CZ" dirty="0"/>
              <a:t>Učitelé – 30 %</a:t>
            </a:r>
          </a:p>
          <a:p>
            <a:pPr>
              <a:buNone/>
            </a:pPr>
            <a:r>
              <a:rPr lang="cs-CZ" sz="1600" dirty="0"/>
              <a:t>John </a:t>
            </a:r>
            <a:r>
              <a:rPr lang="cs-CZ" sz="1600" dirty="0" err="1"/>
              <a:t>Hattie</a:t>
            </a:r>
            <a:r>
              <a:rPr lang="cs-CZ" sz="1600" dirty="0"/>
              <a:t> (2003) Teachers </a:t>
            </a:r>
            <a:r>
              <a:rPr lang="cs-CZ" sz="1600" dirty="0" err="1"/>
              <a:t>Make</a:t>
            </a:r>
            <a:r>
              <a:rPr lang="cs-CZ" sz="1600" dirty="0"/>
              <a:t> a </a:t>
            </a:r>
            <a:r>
              <a:rPr lang="cs-CZ" sz="1600" dirty="0" err="1"/>
              <a:t>Difference</a:t>
            </a:r>
            <a:r>
              <a:rPr lang="cs-CZ" sz="1600" dirty="0"/>
              <a:t>. </a:t>
            </a:r>
            <a:r>
              <a:rPr lang="cs-CZ" sz="1600" dirty="0" err="1"/>
              <a:t>What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research</a:t>
            </a:r>
            <a:r>
              <a:rPr lang="cs-CZ" sz="1600" dirty="0"/>
              <a:t> evidence?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A18F2F-BDF0-98A5-8BAB-30F2BDC12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7" y="855405"/>
            <a:ext cx="6002595" cy="600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1AFD8-3405-3C13-02C7-340229A6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potřebujeme, abychom se učili?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DD690D-2960-3596-7130-78FE0A720F68}"/>
              </a:ext>
            </a:extLst>
          </p:cNvPr>
          <p:cNvSpPr txBox="1">
            <a:spLocks/>
          </p:cNvSpPr>
          <p:nvPr/>
        </p:nvSpPr>
        <p:spPr>
          <a:xfrm>
            <a:off x="933060" y="2035378"/>
            <a:ext cx="47866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/>
              <a:t>Podněty, stimuly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Zpětná vazba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Důvěra ve své možnosti (</a:t>
            </a:r>
            <a:r>
              <a:rPr lang="cs-CZ" dirty="0" err="1"/>
              <a:t>self-efficacy</a:t>
            </a:r>
            <a:r>
              <a:rPr lang="cs-CZ" dirty="0"/>
              <a:t>) a možnost sebeřízení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Pocit bezpečí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(zajištění základních potřeb)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61A5BD-4442-B6CB-8AC9-C3A6E17B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30E8EF-BB4C-444F-A82C-0B5ADAFFB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24" y="802432"/>
            <a:ext cx="5937396" cy="59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32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1AFD8-3405-3C13-02C7-340229A6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potřebujeme, abychom se učili?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DD690D-2960-3596-7130-78FE0A720F68}"/>
              </a:ext>
            </a:extLst>
          </p:cNvPr>
          <p:cNvSpPr txBox="1">
            <a:spLocks/>
          </p:cNvSpPr>
          <p:nvPr/>
        </p:nvSpPr>
        <p:spPr>
          <a:xfrm>
            <a:off x="933060" y="2035378"/>
            <a:ext cx="469174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Podněty, stimuly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Zpětná vazba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Důvěra ve své možnosti (</a:t>
            </a:r>
            <a:r>
              <a:rPr lang="cs-CZ" dirty="0" err="1"/>
              <a:t>self-efficacy</a:t>
            </a:r>
            <a:r>
              <a:rPr lang="cs-CZ" dirty="0"/>
              <a:t>) a možnost sebeřízení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Pocit bezpečí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Prostředí, zajištění základních potřeb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6" name="Picture 2" descr="Jak můžeme dosáhnout vynikající úrovně výuky? - Časopis Vesmír">
            <a:extLst>
              <a:ext uri="{FF2B5EF4-FFF2-40B4-BE49-F238E27FC236}">
                <a16:creationId xmlns:a16="http://schemas.microsoft.com/office/drawing/2014/main" id="{08029305-4399-C878-24B9-6D1E8BDF18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411" y="2523058"/>
            <a:ext cx="6987578" cy="35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3FCC078-127A-AAAA-0702-08C11058FD2D}"/>
              </a:ext>
            </a:extLst>
          </p:cNvPr>
          <p:cNvSpPr txBox="1"/>
          <p:nvPr/>
        </p:nvSpPr>
        <p:spPr>
          <a:xfrm rot="10800000" flipV="1">
            <a:off x="5308834" y="6044686"/>
            <a:ext cx="6995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https://vesmir.cz/cz/casopis/archiv-casopisu/2021/cislo-9/jak-muzeme-dosahnout-vynikajici-urovne-vyuky.html</a:t>
            </a:r>
          </a:p>
        </p:txBody>
      </p:sp>
      <p:sp>
        <p:nvSpPr>
          <p:cNvPr id="9" name="Nadpis 6">
            <a:extLst>
              <a:ext uri="{FF2B5EF4-FFF2-40B4-BE49-F238E27FC236}">
                <a16:creationId xmlns:a16="http://schemas.microsoft.com/office/drawing/2014/main" id="{FB293C9E-A512-F1FF-0046-61BBA391FF45}"/>
              </a:ext>
            </a:extLst>
          </p:cNvPr>
          <p:cNvSpPr txBox="1">
            <a:spLocks/>
          </p:cNvSpPr>
          <p:nvPr/>
        </p:nvSpPr>
        <p:spPr>
          <a:xfrm rot="10800000" flipV="1">
            <a:off x="6808860" y="1992001"/>
            <a:ext cx="4450080" cy="45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/>
              <a:t>Bloomova taxonomie vzdělávacích cílů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991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1AFD8-3405-3C13-02C7-340229A6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potřebujeme, abychom se učili?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0DD690D-2960-3596-7130-78FE0A720F68}"/>
              </a:ext>
            </a:extLst>
          </p:cNvPr>
          <p:cNvSpPr txBox="1">
            <a:spLocks/>
          </p:cNvSpPr>
          <p:nvPr/>
        </p:nvSpPr>
        <p:spPr>
          <a:xfrm>
            <a:off x="933060" y="2035378"/>
            <a:ext cx="484258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dirty="0"/>
              <a:t>Podněty, stimuly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Zpětná vazba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Důvěra ve své možnosti (</a:t>
            </a:r>
            <a:r>
              <a:rPr lang="cs-CZ" dirty="0" err="1"/>
              <a:t>self-efficacy</a:t>
            </a:r>
            <a:r>
              <a:rPr lang="cs-CZ" dirty="0"/>
              <a:t>) a možnost sebeřízení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Pocit bezpečí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(zajištění základních potřeb)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4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670685" y="2200094"/>
            <a:ext cx="12960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Přímá</a:t>
            </a:r>
          </a:p>
          <a:p>
            <a:r>
              <a:rPr lang="cs-CZ" dirty="0"/>
              <a:t>regulace</a:t>
            </a:r>
          </a:p>
        </p:txBody>
      </p:sp>
      <p:sp>
        <p:nvSpPr>
          <p:cNvPr id="5" name="Ovál 4"/>
          <p:cNvSpPr/>
          <p:nvPr/>
        </p:nvSpPr>
        <p:spPr>
          <a:xfrm>
            <a:off x="9217902" y="692696"/>
            <a:ext cx="1994520" cy="11304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Vnitřní motivace</a:t>
            </a:r>
          </a:p>
        </p:txBody>
      </p:sp>
      <p:sp>
        <p:nvSpPr>
          <p:cNvPr id="6" name="Ovál 5"/>
          <p:cNvSpPr/>
          <p:nvPr/>
        </p:nvSpPr>
        <p:spPr>
          <a:xfrm>
            <a:off x="4325433" y="402924"/>
            <a:ext cx="345638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</a:rPr>
              <a:t>Vnější motivace</a:t>
            </a:r>
          </a:p>
        </p:txBody>
      </p:sp>
      <p:sp>
        <p:nvSpPr>
          <p:cNvPr id="7" name="Ovál 6"/>
          <p:cNvSpPr/>
          <p:nvPr/>
        </p:nvSpPr>
        <p:spPr>
          <a:xfrm>
            <a:off x="1159068" y="764704"/>
            <a:ext cx="2304256" cy="10584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2"/>
                </a:solidFill>
              </a:rPr>
              <a:t>Amotivace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74744" y="2204865"/>
            <a:ext cx="12960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Sociální</a:t>
            </a:r>
          </a:p>
          <a:p>
            <a:r>
              <a:rPr lang="cs-CZ" dirty="0"/>
              <a:t>regulace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281196" y="2204865"/>
            <a:ext cx="12960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Rozpoznaná</a:t>
            </a:r>
          </a:p>
          <a:p>
            <a:r>
              <a:rPr lang="cs-CZ" dirty="0"/>
              <a:t>regulace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77196" y="2200094"/>
            <a:ext cx="129600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Zvnitřněná</a:t>
            </a:r>
          </a:p>
          <a:p>
            <a:r>
              <a:rPr lang="cs-CZ" dirty="0"/>
              <a:t>regulace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82825" y="3429000"/>
            <a:ext cx="1598881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Činnost přinese odměnu, uchrání mě před trestem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790937" y="3431679"/>
            <a:ext cx="1738162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Činnost mě uchrání před zahanbením nebo přinese uznání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539478" y="3426218"/>
            <a:ext cx="1296144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Činnost vede k něčemu, co považuji za důležité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846002" y="3428999"/>
            <a:ext cx="1512168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Činnost je v souladu s mými hodnotami a cíli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9663257" y="3429000"/>
            <a:ext cx="1080000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Mám radost z činnosti </a:t>
            </a:r>
          </a:p>
          <a:p>
            <a:r>
              <a:rPr lang="cs-CZ" sz="1600" dirty="0"/>
              <a:t>samotné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628042" y="3450176"/>
            <a:ext cx="1152128" cy="1080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/>
              <a:t>Nic mě nemotivuje</a:t>
            </a:r>
          </a:p>
        </p:txBody>
      </p:sp>
      <p:cxnSp>
        <p:nvCxnSpPr>
          <p:cNvPr id="22" name="Přímá spojovací čára 21"/>
          <p:cNvCxnSpPr>
            <a:cxnSpLocks/>
            <a:stCxn id="12" idx="0"/>
            <a:endCxn id="12" idx="0"/>
          </p:cNvCxnSpPr>
          <p:nvPr/>
        </p:nvCxnSpPr>
        <p:spPr>
          <a:xfrm>
            <a:off x="5660018" y="343167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>
            <a:stCxn id="9" idx="2"/>
            <a:endCxn id="13" idx="0"/>
          </p:cNvCxnSpPr>
          <p:nvPr/>
        </p:nvCxnSpPr>
        <p:spPr>
          <a:xfrm>
            <a:off x="6929196" y="2851196"/>
            <a:ext cx="258354" cy="5750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>
            <a:cxnSpLocks/>
            <a:stCxn id="10" idx="2"/>
            <a:endCxn id="14" idx="0"/>
          </p:cNvCxnSpPr>
          <p:nvPr/>
        </p:nvCxnSpPr>
        <p:spPr>
          <a:xfrm>
            <a:off x="8225196" y="2846425"/>
            <a:ext cx="376890" cy="582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cxnSpLocks/>
            <a:stCxn id="5" idx="4"/>
            <a:endCxn id="15" idx="0"/>
          </p:cNvCxnSpPr>
          <p:nvPr/>
        </p:nvCxnSpPr>
        <p:spPr>
          <a:xfrm flipH="1">
            <a:off x="10203257" y="1823120"/>
            <a:ext cx="11905" cy="1605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>
            <a:cxnSpLocks/>
            <a:stCxn id="8" idx="2"/>
            <a:endCxn id="12" idx="0"/>
          </p:cNvCxnSpPr>
          <p:nvPr/>
        </p:nvCxnSpPr>
        <p:spPr>
          <a:xfrm>
            <a:off x="5622744" y="2851196"/>
            <a:ext cx="37274" cy="580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cxnSpLocks/>
            <a:stCxn id="4" idx="2"/>
            <a:endCxn id="11" idx="0"/>
          </p:cNvCxnSpPr>
          <p:nvPr/>
        </p:nvCxnSpPr>
        <p:spPr>
          <a:xfrm flipH="1">
            <a:off x="3982266" y="2846425"/>
            <a:ext cx="336419" cy="582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>
            <a:stCxn id="7" idx="4"/>
            <a:endCxn id="16" idx="0"/>
          </p:cNvCxnSpPr>
          <p:nvPr/>
        </p:nvCxnSpPr>
        <p:spPr>
          <a:xfrm flipH="1">
            <a:off x="2204106" y="1823120"/>
            <a:ext cx="107090" cy="1627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420612" y="6528246"/>
            <a:ext cx="5771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Inspirováno v </a:t>
            </a:r>
            <a:r>
              <a:rPr lang="cs-CZ" sz="1400" dirty="0" err="1"/>
              <a:t>Ryan</a:t>
            </a:r>
            <a:r>
              <a:rPr lang="cs-CZ" sz="1400" dirty="0"/>
              <a:t> a Deci: Handbook 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Self</a:t>
            </a:r>
            <a:r>
              <a:rPr lang="cs-CZ" sz="1400" dirty="0"/>
              <a:t>-</a:t>
            </a:r>
            <a:r>
              <a:rPr lang="cs-CZ" sz="1400" dirty="0" err="1"/>
              <a:t>Determination</a:t>
            </a:r>
            <a:r>
              <a:rPr lang="cs-CZ" sz="1400" dirty="0"/>
              <a:t> </a:t>
            </a:r>
            <a:r>
              <a:rPr lang="cs-CZ" sz="1400" dirty="0" err="1"/>
              <a:t>Research</a:t>
            </a:r>
            <a:r>
              <a:rPr lang="cs-CZ" sz="1400" dirty="0"/>
              <a:t>, 2004  </a:t>
            </a:r>
          </a:p>
        </p:txBody>
      </p:sp>
    </p:spTree>
    <p:extLst>
      <p:ext uri="{BB962C8B-B14F-4D97-AF65-F5344CB8AC3E}">
        <p14:creationId xmlns:p14="http://schemas.microsoft.com/office/powerpoint/2010/main" val="370735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D081307-3D00-0EED-D996-47D027D239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Podněty, stimuly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Zpětná vazba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Motivace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Důvěra ve své možnosti (</a:t>
            </a:r>
            <a:r>
              <a:rPr lang="cs-CZ" dirty="0" err="1"/>
              <a:t>self-efficacy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chemeClr val="accent1"/>
                </a:solidFill>
              </a:rPr>
              <a:t>Pocit bezpečí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(zajištění základních potřeb)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01AFD8-3405-3C13-02C7-340229A6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potřebujeme, abychom se učili?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59801A-2DA2-D099-6C17-51FB093053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Bezpečné prostředí</a:t>
            </a:r>
          </a:p>
          <a:p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Např. koncept „psychologického bezpečí“</a:t>
            </a:r>
          </a:p>
          <a:p>
            <a:pPr lvl="1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(i) bezpečí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začlenění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(pocit, že sem patřím a jsem tu vítán/a), </a:t>
            </a:r>
          </a:p>
          <a:p>
            <a:pPr lvl="1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bezpečí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učení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(pocit, že mohu něco neumět a dělat chyby), </a:t>
            </a:r>
          </a:p>
          <a:p>
            <a:pPr lvl="1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bezpečí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přispění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(mohu ovlivňovat procesy/způsoby učení a s mými návrhy bude zacházeno s respektem), </a:t>
            </a:r>
          </a:p>
          <a:p>
            <a:pPr lvl="1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bezpečí </a:t>
            </a:r>
            <a:r>
              <a:rPr lang="cs-CZ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zpochybnění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(mohu říci, že mi to celé nedává smysl, a pro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ostatní bude důležité </a:t>
            </a:r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pochopení důvodů, proč si to myslím). </a:t>
            </a:r>
          </a:p>
          <a:p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Psychologicky bezpečně by se ve škole měli cítit vyučující i studující</a:t>
            </a:r>
          </a:p>
          <a:p>
            <a:pPr lvl="1"/>
            <a:r>
              <a:rPr lang="cs-CZ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učitel má i mocenské (defenzivní) nástroje k tomu se vyhnout ne-bezpečí</a:t>
            </a:r>
          </a:p>
          <a:p>
            <a:pPr marL="457200" lvl="1" indent="0">
              <a:buNone/>
            </a:pPr>
            <a:endParaRPr lang="cs-CZ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Clark, T. R. (2020). </a:t>
            </a:r>
            <a:r>
              <a:rPr lang="en-US" sz="13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4 stages of psychological safety: Defining the path to inclusion and innovation</a:t>
            </a:r>
            <a:r>
              <a:rPr lang="en-US" sz="13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Berrett-Koehler Publishers.</a:t>
            </a:r>
            <a:endParaRPr lang="cs-CZ" sz="17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4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E019C-0DE2-10C8-178A-3F8F891F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Vymezování pojmů ve společenských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6963CB-90FA-358D-FF60-5753F86A2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2453" cy="4351338"/>
          </a:xfrm>
        </p:spPr>
        <p:txBody>
          <a:bodyPr>
            <a:normAutofit/>
          </a:bodyPr>
          <a:lstStyle/>
          <a:p>
            <a:r>
              <a:rPr lang="cs-CZ" dirty="0"/>
              <a:t>Proč potřebujeme vymezovat pojmy?</a:t>
            </a:r>
          </a:p>
          <a:p>
            <a:endParaRPr lang="cs-CZ" dirty="0"/>
          </a:p>
          <a:p>
            <a:r>
              <a:rPr lang="cs-CZ" dirty="0"/>
              <a:t>Co vše je nebo může být součástí vymezení?</a:t>
            </a:r>
          </a:p>
          <a:p>
            <a:endParaRPr lang="cs-CZ" dirty="0"/>
          </a:p>
          <a:p>
            <a:r>
              <a:rPr lang="cs-CZ" dirty="0"/>
              <a:t>Diskuse v malých skupinách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38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69110-CB02-4040-5F2B-C11157E7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Vzdělávací politika </a:t>
            </a:r>
            <a:r>
              <a:rPr lang="cs-CZ" dirty="0"/>
              <a:t>podle vás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F04D39-8F33-03F2-DAA9-25E731D5A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6730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soubor opatření, které se týkají vzdělávání a vzdělávacího procesu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…soubor pravidel, strategií a opatření, kterými stát nebo jiné instituce regulují a ovlivňují vzdělávací systém.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Jakým vlivem působí orgány, jako stát nebo neziskové organizace, na chod a formu vzdělávacího systému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Organizace a správa státních služeb vzdělávání. Vymezování zákonů a předpisů týkajících se vzdělávání a školství. Je součástí veřejné politiky.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Správa obsahu, nastavení a směřování formálního i neformálního vzdělávání v institucích (neziskové organizace, školy, apod.)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Systém, který řídí a formalizuje postupy, pravidla, metody, aktéry a další v ohledu na vzdělávání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spektrum různých aktérů , kteří přispívají k ekonomickému růstu a ovlivňují budoucnost celé země.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část veřejné politiky zaštiťující veškeré formy vzdělávání, řídí školství, neformální vzdělávací organizace (volnočasové aktivity apod.) a formuluje obsah a způsob vzdělávání. Ztělesňuje ji především MŠMT, které určuje obecné směřování českého školství.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…určuje, jak funguje školství. Zahrnuje pravidla, financování a obsah výuky. Ovlivňuje ji většinou stát, školy i mezinárodní organizace. Jejím cílem je zlepšit kvalitu vzdělání.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soubor opatření a procesů, které slouží ke vzdělávání členů společnosti. Již od mateřské školy slouží jako nástroj k socializaci občana ve společnosti.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Její součástí mohou být jak instituce politické (viz PSP ČR, MŠMT), tak samotné vzdělávací instituce od úrovně mateřských až po vysoké školy, stejně tak kontrolní role (České školní inspekce) a financování prostředků na chod vzdělávacího systému.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Je to obor zabývající se školstvím.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…spadá pod sociální politiku</a:t>
            </a:r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EBBFB52-7731-4C88-8281-46B40CFDC98B}"/>
              </a:ext>
            </a:extLst>
          </p:cNvPr>
          <p:cNvSpPr txBox="1"/>
          <p:nvPr/>
        </p:nvSpPr>
        <p:spPr>
          <a:xfrm>
            <a:off x="9087151" y="365125"/>
            <a:ext cx="2924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solidFill>
                  <a:srgbClr val="C00000"/>
                </a:solidFill>
              </a:rPr>
              <a:t>Proč vymezujeme?</a:t>
            </a:r>
          </a:p>
          <a:p>
            <a:r>
              <a:rPr lang="cs-CZ" sz="2800" dirty="0">
                <a:solidFill>
                  <a:srgbClr val="C00000"/>
                </a:solidFill>
              </a:rPr>
              <a:t>Jak vymezujeme?</a:t>
            </a:r>
          </a:p>
        </p:txBody>
      </p:sp>
    </p:spTree>
    <p:extLst>
      <p:ext uri="{BB962C8B-B14F-4D97-AF65-F5344CB8AC3E}">
        <p14:creationId xmlns:p14="http://schemas.microsoft.com/office/powerpoint/2010/main" val="28297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468C8-1201-EBF2-146A-B3DA524F1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DBE556-C88B-C2F7-BA7D-59B21AAB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251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Vzdělávací politika </a:t>
            </a:r>
            <a:r>
              <a:rPr lang="cs-CZ" dirty="0"/>
              <a:t>podle vás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3A29EF2-DE90-0A45-2D09-9A0A5DBA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690"/>
            <a:ext cx="10515600" cy="567301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</a:t>
            </a:r>
            <a:r>
              <a:rPr lang="cs-CZ" sz="1600" dirty="0">
                <a:solidFill>
                  <a:srgbClr val="00B050"/>
                </a:solidFill>
              </a:rPr>
              <a:t>soubor opatření</a:t>
            </a:r>
            <a:r>
              <a:rPr lang="cs-CZ" sz="1600" dirty="0"/>
              <a:t>, které se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týkají vzdělávání a vzdělávacího procesu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</a:t>
            </a:r>
            <a:r>
              <a:rPr lang="cs-CZ" sz="1600" dirty="0">
                <a:solidFill>
                  <a:srgbClr val="00B050"/>
                </a:solidFill>
              </a:rPr>
              <a:t>soubor pravidel, strategií a opatření</a:t>
            </a:r>
            <a:r>
              <a:rPr lang="cs-CZ" sz="1600" dirty="0"/>
              <a:t>, kterými stát nebo jiné instituce </a:t>
            </a:r>
            <a:r>
              <a:rPr lang="cs-CZ" sz="1600" dirty="0">
                <a:solidFill>
                  <a:srgbClr val="7030A0"/>
                </a:solidFill>
              </a:rPr>
              <a:t>regulují a ovlivňují vzdělávací systém</a:t>
            </a:r>
            <a:r>
              <a:rPr lang="cs-CZ" sz="16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rgbClr val="00B0F0"/>
                </a:solidFill>
              </a:rPr>
              <a:t>Jakým vlivem působí orgány, jako stát nebo neziskové organizace, na chod a formu vzdělávacího systému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Organizace a správa státních služeb vzdělávání</a:t>
            </a:r>
            <a:r>
              <a:rPr lang="cs-CZ" sz="1600" dirty="0"/>
              <a:t>. </a:t>
            </a:r>
            <a:r>
              <a:rPr lang="cs-CZ" sz="1600" dirty="0">
                <a:solidFill>
                  <a:srgbClr val="00B050"/>
                </a:solidFill>
              </a:rPr>
              <a:t>Vymezování zákonů a předpisů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týkajících se vzdělávání a školství</a:t>
            </a:r>
            <a:r>
              <a:rPr lang="cs-CZ" sz="1600" dirty="0"/>
              <a:t>. </a:t>
            </a:r>
            <a:r>
              <a:rPr lang="cs-CZ" sz="1600" dirty="0">
                <a:solidFill>
                  <a:schemeClr val="accent1"/>
                </a:solidFill>
              </a:rPr>
              <a:t>Je součástí veřejné politiky.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Správa obsahu, nastavení a směřování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formálního i neformálního vzdělávání v institucích </a:t>
            </a:r>
            <a:r>
              <a:rPr lang="cs-CZ" sz="1600" dirty="0"/>
              <a:t>(neziskové organizace, školy, apod.)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>
                <a:solidFill>
                  <a:srgbClr val="00B050"/>
                </a:solidFill>
              </a:rPr>
              <a:t>Systém</a:t>
            </a:r>
            <a:r>
              <a:rPr lang="cs-CZ" sz="1600" dirty="0"/>
              <a:t>, který řídí a formalizuje </a:t>
            </a:r>
            <a:r>
              <a:rPr lang="cs-CZ" sz="1600" dirty="0">
                <a:solidFill>
                  <a:srgbClr val="FF0000"/>
                </a:solidFill>
              </a:rPr>
              <a:t>postupy, pravidla, metody, aktéry </a:t>
            </a:r>
            <a:r>
              <a:rPr lang="cs-CZ" sz="1600" dirty="0"/>
              <a:t>a další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v ohledu na vzdělávání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</a:t>
            </a:r>
            <a:r>
              <a:rPr lang="cs-CZ" sz="1600" dirty="0">
                <a:solidFill>
                  <a:srgbClr val="00B050"/>
                </a:solidFill>
              </a:rPr>
              <a:t>spektrum různých aktérů</a:t>
            </a:r>
            <a:r>
              <a:rPr lang="cs-CZ" sz="1600" dirty="0"/>
              <a:t> , kteří </a:t>
            </a:r>
            <a:r>
              <a:rPr lang="cs-CZ" sz="1600" dirty="0">
                <a:solidFill>
                  <a:srgbClr val="7030A0"/>
                </a:solidFill>
              </a:rPr>
              <a:t>přispívají k ekonomickému růstu a ovlivňují budoucnost celé země</a:t>
            </a:r>
            <a:r>
              <a:rPr lang="cs-CZ" sz="1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</a:t>
            </a:r>
            <a:r>
              <a:rPr lang="cs-CZ" sz="1600" dirty="0">
                <a:solidFill>
                  <a:schemeClr val="accent1"/>
                </a:solidFill>
              </a:rPr>
              <a:t>je část veřejné politiky </a:t>
            </a:r>
            <a:r>
              <a:rPr lang="cs-CZ" sz="1600" dirty="0">
                <a:solidFill>
                  <a:srgbClr val="00B0F0"/>
                </a:solidFill>
              </a:rPr>
              <a:t>zaštiťující veškeré formy vzdělávání, řídí školství, neformální vzdělávací organizace (volnočasové aktivity apod.) a formuluje obsah a způsob vzdělávání.</a:t>
            </a:r>
            <a:r>
              <a:rPr lang="cs-CZ" sz="1600" dirty="0"/>
              <a:t> Ztělesňuje ji především MŠMT, které určuje obecné směřování českého školství.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</a:t>
            </a:r>
            <a:r>
              <a:rPr lang="cs-CZ" sz="1600" dirty="0">
                <a:solidFill>
                  <a:srgbClr val="00B0F0"/>
                </a:solidFill>
              </a:rPr>
              <a:t>určuje, jak funguje školství</a:t>
            </a:r>
            <a:r>
              <a:rPr lang="cs-CZ" sz="1600" dirty="0">
                <a:solidFill>
                  <a:srgbClr val="FF0000"/>
                </a:solidFill>
              </a:rPr>
              <a:t>. Zahrnuje pravidla, financování a obsah výuky</a:t>
            </a:r>
            <a:r>
              <a:rPr lang="cs-CZ" sz="1600" dirty="0"/>
              <a:t>. Ovlivňuje ji většinou </a:t>
            </a:r>
            <a:r>
              <a:rPr lang="cs-CZ" sz="1600" dirty="0">
                <a:solidFill>
                  <a:srgbClr val="FF0000"/>
                </a:solidFill>
              </a:rPr>
              <a:t>stát, školy i mezinárodní organizace</a:t>
            </a:r>
            <a:r>
              <a:rPr lang="cs-CZ" sz="1600" dirty="0"/>
              <a:t>. </a:t>
            </a:r>
            <a:r>
              <a:rPr lang="cs-CZ" sz="1600" dirty="0">
                <a:solidFill>
                  <a:srgbClr val="7030A0"/>
                </a:solidFill>
              </a:rPr>
              <a:t>Jejím cílem je zlepšit kvalitu vzdělání</a:t>
            </a:r>
            <a:r>
              <a:rPr lang="cs-CZ" sz="1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…je </a:t>
            </a:r>
            <a:r>
              <a:rPr lang="cs-CZ" sz="1600" dirty="0">
                <a:solidFill>
                  <a:srgbClr val="00B050"/>
                </a:solidFill>
              </a:rPr>
              <a:t>soubor opatření a procesů</a:t>
            </a:r>
            <a:r>
              <a:rPr lang="cs-CZ" sz="1600" dirty="0"/>
              <a:t>, které slouží ke vzdělávání členů společnosti. Již od mateřské školy </a:t>
            </a:r>
            <a:r>
              <a:rPr lang="cs-CZ" sz="1600" dirty="0">
                <a:solidFill>
                  <a:srgbClr val="7030A0"/>
                </a:solidFill>
              </a:rPr>
              <a:t>slouží jako nástroj k socializaci občana ve společnosti.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Její </a:t>
            </a:r>
            <a:r>
              <a:rPr lang="cs-CZ" sz="1600" dirty="0">
                <a:solidFill>
                  <a:srgbClr val="FF0000"/>
                </a:solidFill>
              </a:rPr>
              <a:t>součástí mohou být jak instituce politické (viz PSP ČR, MŠMT), tak samotné vzdělávací instituce od úrovně mateřských až po vysoké školy, stejně tak kontrolní role (České školní inspekce) a financování prostředků na chod vzdělávacího systému</a:t>
            </a:r>
            <a:r>
              <a:rPr lang="cs-CZ" sz="1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Je to </a:t>
            </a:r>
            <a:r>
              <a:rPr lang="cs-CZ" sz="1600" dirty="0">
                <a:solidFill>
                  <a:srgbClr val="00B050"/>
                </a:solidFill>
              </a:rPr>
              <a:t>obor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zabývající se školstvím</a:t>
            </a:r>
            <a:r>
              <a:rPr lang="cs-CZ" sz="1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1600" dirty="0"/>
              <a:t>…</a:t>
            </a:r>
            <a:r>
              <a:rPr lang="cs-CZ" sz="1600" dirty="0">
                <a:solidFill>
                  <a:schemeClr val="accent1"/>
                </a:solidFill>
              </a:rPr>
              <a:t>spadá pod sociální politiku</a:t>
            </a:r>
          </a:p>
          <a:p>
            <a:endParaRPr lang="cs-CZ" sz="16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66174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A358B-3F60-977C-987A-1924F328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F313403-844F-9799-3879-AA6A0C94C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9" y="1825624"/>
            <a:ext cx="5439855" cy="441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11B5AF9-91F5-47A0-CD37-95C7CAD8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Vymezování pojmů ve společenských vědách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BCA667-F62A-65A4-0952-D5AC7AE7E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51849" cy="435133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Proč potřebujeme vymezovat pojmy?</a:t>
            </a:r>
          </a:p>
          <a:p>
            <a:endParaRPr lang="cs-CZ" dirty="0"/>
          </a:p>
          <a:p>
            <a:r>
              <a:rPr lang="cs-CZ" dirty="0"/>
              <a:t>Co vše je nebo může být součástí vymezení?</a:t>
            </a:r>
          </a:p>
          <a:p>
            <a:endParaRPr lang="cs-CZ" dirty="0"/>
          </a:p>
          <a:p>
            <a:pPr lvl="1"/>
            <a:r>
              <a:rPr lang="cs-CZ" dirty="0"/>
              <a:t>Co to je? (jakou „věc“ daný „termín“ popisuje)</a:t>
            </a:r>
          </a:p>
          <a:p>
            <a:pPr lvl="1"/>
            <a:r>
              <a:rPr lang="cs-CZ" dirty="0"/>
              <a:t>Kam patří? (kde „věc“ najdeme)</a:t>
            </a:r>
          </a:p>
          <a:p>
            <a:pPr lvl="1"/>
            <a:r>
              <a:rPr lang="cs-CZ" dirty="0"/>
              <a:t>Co je její součástí? (co vše tam můžeme zařadit, z čeho všeho se skládá)</a:t>
            </a:r>
          </a:p>
          <a:p>
            <a:pPr lvl="1"/>
            <a:r>
              <a:rPr lang="cs-CZ" dirty="0"/>
              <a:t>Čím se zabývá? (co jsou společné vlastnosti prvků)</a:t>
            </a:r>
          </a:p>
          <a:p>
            <a:pPr lvl="1"/>
            <a:r>
              <a:rPr lang="cs-CZ" dirty="0"/>
              <a:t>Co to není? (které „věci“ tam už nepatří)</a:t>
            </a:r>
          </a:p>
          <a:p>
            <a:pPr lvl="1"/>
            <a:r>
              <a:rPr lang="cs-CZ" dirty="0"/>
              <a:t>Jak se odlišuje od jiných pojmů</a:t>
            </a: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44E94CB-F5D1-920C-7D8C-EA23F8D19B97}"/>
              </a:ext>
            </a:extLst>
          </p:cNvPr>
          <p:cNvSpPr txBox="1"/>
          <p:nvPr/>
        </p:nvSpPr>
        <p:spPr>
          <a:xfrm>
            <a:off x="10940473" y="4855758"/>
            <a:ext cx="534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Věc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AADC3C-BDD2-CF87-94B6-174167F3A17F}"/>
              </a:ext>
            </a:extLst>
          </p:cNvPr>
          <p:cNvSpPr txBox="1"/>
          <p:nvPr/>
        </p:nvSpPr>
        <p:spPr>
          <a:xfrm>
            <a:off x="8612259" y="2597367"/>
            <a:ext cx="10357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Koncept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3C0506A-E1CB-4D33-D93B-85688D5708BF}"/>
              </a:ext>
            </a:extLst>
          </p:cNvPr>
          <p:cNvSpPr txBox="1"/>
          <p:nvPr/>
        </p:nvSpPr>
        <p:spPr>
          <a:xfrm>
            <a:off x="6787429" y="4855758"/>
            <a:ext cx="9526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Termín</a:t>
            </a:r>
          </a:p>
        </p:txBody>
      </p:sp>
    </p:spTree>
    <p:extLst>
      <p:ext uri="{BB962C8B-B14F-4D97-AF65-F5344CB8AC3E}">
        <p14:creationId xmlns:p14="http://schemas.microsoft.com/office/powerpoint/2010/main" val="276816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D835F5-25E4-496D-AA97-CDB43012F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680FD0-EB49-4A7B-B2FC-A2822DA8C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Co to znamená „něco se naučit“?</a:t>
            </a:r>
          </a:p>
          <a:p>
            <a:r>
              <a:rPr lang="cs-CZ" dirty="0"/>
              <a:t>Co a kdo ovlivňuje, co se naučíme?</a:t>
            </a:r>
          </a:p>
          <a:p>
            <a:r>
              <a:rPr lang="cs-CZ" dirty="0"/>
              <a:t>Vymezení pojmu vzdělávací politika, jeho dimenzí a souvisejících pojmů</a:t>
            </a:r>
          </a:p>
          <a:p>
            <a:r>
              <a:rPr lang="cs-CZ" dirty="0"/>
              <a:t>Faktory ovlivňující vzdělávání</a:t>
            </a:r>
          </a:p>
          <a:p>
            <a:endParaRPr lang="cs-CZ" dirty="0"/>
          </a:p>
          <a:p>
            <a:r>
              <a:rPr lang="cs-CZ" dirty="0"/>
              <a:t>Proměnlivost vzdělávání</a:t>
            </a:r>
          </a:p>
          <a:p>
            <a:endParaRPr lang="cs-CZ" dirty="0"/>
          </a:p>
          <a:p>
            <a:r>
              <a:rPr lang="cs-CZ" dirty="0"/>
              <a:t>Budu mluvit o věcech z cizích oborů (neurověda, psychologie, IT)</a:t>
            </a:r>
          </a:p>
        </p:txBody>
      </p:sp>
    </p:spTree>
    <p:extLst>
      <p:ext uri="{BB962C8B-B14F-4D97-AF65-F5344CB8AC3E}">
        <p14:creationId xmlns:p14="http://schemas.microsoft.com/office/powerpoint/2010/main" val="217953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8612-D847-4078-9A61-9328B23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06569-D73F-4CA0-9648-E88A66254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Policy</a:t>
            </a:r>
            <a:r>
              <a:rPr lang="cs-CZ" dirty="0"/>
              <a:t> (vs. </a:t>
            </a:r>
            <a:r>
              <a:rPr lang="cs-CZ" dirty="0" err="1"/>
              <a:t>politics</a:t>
            </a:r>
            <a:r>
              <a:rPr lang="cs-CZ" dirty="0"/>
              <a:t>, polity)</a:t>
            </a:r>
          </a:p>
          <a:p>
            <a:r>
              <a:rPr lang="cs-CZ" dirty="0"/>
              <a:t>Úzké vs. široké poletí</a:t>
            </a:r>
          </a:p>
          <a:p>
            <a:r>
              <a:rPr lang="cs-CZ" dirty="0"/>
              <a:t>Školská vs. vzdělávací politika</a:t>
            </a:r>
          </a:p>
          <a:p>
            <a:r>
              <a:rPr lang="cs-CZ" dirty="0"/>
              <a:t>Úrovně politiky</a:t>
            </a:r>
          </a:p>
          <a:p>
            <a:r>
              <a:rPr lang="cs-CZ" dirty="0"/>
              <a:t>Vědecká disciplína vs. praktická činnost</a:t>
            </a:r>
          </a:p>
        </p:txBody>
      </p:sp>
      <p:pic>
        <p:nvPicPr>
          <p:cNvPr id="1026" name="Picture 2" descr="Sustainability | Free Full-Text | Exploring Issues within Post-Olympic  Games Legacy Governance: The Case of the 2018 PyeongChang Winter Olympic  Games">
            <a:extLst>
              <a:ext uri="{FF2B5EF4-FFF2-40B4-BE49-F238E27FC236}">
                <a16:creationId xmlns:a16="http://schemas.microsoft.com/office/drawing/2014/main" id="{E9980274-C3A4-CE0C-B6B4-60920D7F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99" y="1690688"/>
            <a:ext cx="4848763" cy="329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1F666230-A342-F70C-1B9F-EA76D7EF9870}"/>
              </a:ext>
            </a:extLst>
          </p:cNvPr>
          <p:cNvSpPr txBox="1"/>
          <p:nvPr/>
        </p:nvSpPr>
        <p:spPr>
          <a:xfrm>
            <a:off x="6527799" y="5738328"/>
            <a:ext cx="5248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Byun J, </a:t>
            </a:r>
            <a:r>
              <a:rPr lang="en-US" sz="1100" dirty="0" err="1"/>
              <a:t>Leopkey</a:t>
            </a:r>
            <a:r>
              <a:rPr lang="en-US" sz="1100" dirty="0"/>
              <a:t> B. Exploring Issues within Post-Olympic Games Legacy Governance: The Case of the 2018 PyeongChang Winter Olympic Games. Sustainability. 2020; 12(9):3585. https://doi.org/10.3390/su12093585</a:t>
            </a:r>
          </a:p>
        </p:txBody>
      </p:sp>
    </p:spTree>
    <p:extLst>
      <p:ext uri="{BB962C8B-B14F-4D97-AF65-F5344CB8AC3E}">
        <p14:creationId xmlns:p14="http://schemas.microsoft.com/office/powerpoint/2010/main" val="40043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8612-D847-4078-9A61-9328B23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06569-D73F-4CA0-9648-E88A66254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Policy</a:t>
            </a:r>
            <a:r>
              <a:rPr lang="cs-CZ" dirty="0"/>
              <a:t> (vs. </a:t>
            </a:r>
            <a:r>
              <a:rPr lang="cs-CZ" dirty="0" err="1"/>
              <a:t>politics</a:t>
            </a:r>
            <a:r>
              <a:rPr lang="cs-CZ" dirty="0"/>
              <a:t>, polity)</a:t>
            </a:r>
          </a:p>
          <a:p>
            <a:r>
              <a:rPr lang="cs-CZ" dirty="0"/>
              <a:t>Úzké vs. široké poletí</a:t>
            </a:r>
          </a:p>
          <a:p>
            <a:r>
              <a:rPr lang="cs-CZ" dirty="0"/>
              <a:t>Školská vs. vzdělávací politika</a:t>
            </a:r>
          </a:p>
          <a:p>
            <a:r>
              <a:rPr lang="cs-CZ" dirty="0"/>
              <a:t>Úrovně politiky</a:t>
            </a:r>
          </a:p>
          <a:p>
            <a:r>
              <a:rPr lang="cs-CZ" dirty="0"/>
              <a:t>Vědecká disciplína vs. praktická činnost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1D5562-8CC8-A09B-C3EC-593A38B82C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Úzké pojetí: explicitně formulovaný záměr vlády nějakým způsobem jednat, přičemž tento záměr je vtělen do konkrétních dokumentů či rozhodnutí (příklad: školský zákon, Strategie 2030+) </a:t>
            </a:r>
          </a:p>
          <a:p>
            <a:r>
              <a:rPr lang="cs-CZ" dirty="0"/>
              <a:t>Široké pojetí: Souhrn formálních i neformálních pravidel, norem a praktik, které řídí a ovlivňují jednání jednotlivců a institucí v oblasti vzdělávání.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1596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8612-D847-4078-9A61-9328B23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politika – podle našich příprav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06569-D73F-4CA0-9648-E88A66254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3600" dirty="0" err="1"/>
              <a:t>Policy</a:t>
            </a:r>
            <a:r>
              <a:rPr lang="cs-CZ" sz="3600" dirty="0"/>
              <a:t> (vs. </a:t>
            </a:r>
            <a:r>
              <a:rPr lang="cs-CZ" sz="3600" dirty="0" err="1"/>
              <a:t>politics</a:t>
            </a:r>
            <a:r>
              <a:rPr lang="cs-CZ" sz="3600" dirty="0"/>
              <a:t>, polity)</a:t>
            </a:r>
          </a:p>
          <a:p>
            <a:r>
              <a:rPr lang="cs-CZ" sz="3600" dirty="0"/>
              <a:t>Úzké vs. široké poletí</a:t>
            </a:r>
          </a:p>
          <a:p>
            <a:r>
              <a:rPr lang="cs-CZ" sz="3600" dirty="0"/>
              <a:t>Školská vs. vzdělávací politika</a:t>
            </a:r>
          </a:p>
          <a:p>
            <a:r>
              <a:rPr lang="cs-CZ" sz="3600" dirty="0"/>
              <a:t>Úrovně politiky</a:t>
            </a:r>
          </a:p>
          <a:p>
            <a:r>
              <a:rPr lang="cs-CZ" sz="3600" dirty="0"/>
              <a:t>Vědecká disciplína vs. praktická činnost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1D5562-8CC8-A09B-C3EC-593A38B82C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Formální</a:t>
            </a:r>
            <a:r>
              <a:rPr lang="cs-CZ" dirty="0"/>
              <a:t> vzdělávání - poskytováno vzdělávacími institucemi, které jsou formálně zaštítěny právními předpisy jednotlivých států; učení organizované a strukturované → Školská politika </a:t>
            </a:r>
          </a:p>
          <a:p>
            <a:r>
              <a:rPr lang="cs-CZ" b="1" dirty="0"/>
              <a:t>Neformální</a:t>
            </a:r>
            <a:r>
              <a:rPr lang="cs-CZ" dirty="0"/>
              <a:t> vzdělávání – poskytování zařízeními zaměstnavatelů, soukromých vzdělávacích institucí, neziskových, státních i nestátních organizací, školních zařízení; nevede k vyššímu stupni vzdělávání, ale může být uznáváno (jazykové, rekvalifikační kurzy …) → Vzdělávací politika </a:t>
            </a:r>
          </a:p>
          <a:p>
            <a:r>
              <a:rPr lang="cs-CZ" b="1" dirty="0"/>
              <a:t>Informální</a:t>
            </a:r>
            <a:r>
              <a:rPr lang="cs-CZ" dirty="0"/>
              <a:t> učení - Probíhá v rodině, mezi vrstevníky v práci, ve volném čase, při sledování televize či poslechu rozhlasu a tak podobně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878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78612-D847-4078-9A61-9328B23B6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politika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06569-D73F-4CA0-9648-E88A66254D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Policy</a:t>
            </a:r>
            <a:r>
              <a:rPr lang="cs-CZ" dirty="0"/>
              <a:t> (vs. </a:t>
            </a:r>
            <a:r>
              <a:rPr lang="cs-CZ" dirty="0" err="1"/>
              <a:t>politics</a:t>
            </a:r>
            <a:r>
              <a:rPr lang="cs-CZ" dirty="0"/>
              <a:t>, polity)</a:t>
            </a:r>
          </a:p>
          <a:p>
            <a:r>
              <a:rPr lang="cs-CZ" dirty="0"/>
              <a:t>Úzké vs. široké poletí</a:t>
            </a:r>
          </a:p>
          <a:p>
            <a:r>
              <a:rPr lang="cs-CZ" dirty="0"/>
              <a:t>Školská vs. vzdělávací politika</a:t>
            </a:r>
          </a:p>
          <a:p>
            <a:r>
              <a:rPr lang="cs-CZ" dirty="0"/>
              <a:t>Úrovně politiky</a:t>
            </a:r>
          </a:p>
          <a:p>
            <a:r>
              <a:rPr lang="cs-CZ" dirty="0"/>
              <a:t>Vědecká disciplína vs. praktická činnost</a:t>
            </a:r>
          </a:p>
        </p:txBody>
      </p:sp>
      <p:pic>
        <p:nvPicPr>
          <p:cNvPr id="2050" name="Picture 2" descr="Multi-level governance: possible horizontal and vertical interactions. |  Download Scientific Diagram">
            <a:extLst>
              <a:ext uri="{FF2B5EF4-FFF2-40B4-BE49-F238E27FC236}">
                <a16:creationId xmlns:a16="http://schemas.microsoft.com/office/drawing/2014/main" id="{52F2177D-C0C0-CDFB-2AE0-F435E963C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43" y="2116683"/>
            <a:ext cx="5590857" cy="40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3461AF-6ED7-4E37-9D8B-03DC291E56CD}"/>
              </a:ext>
            </a:extLst>
          </p:cNvPr>
          <p:cNvSpPr txBox="1"/>
          <p:nvPr/>
        </p:nvSpPr>
        <p:spPr>
          <a:xfrm>
            <a:off x="6400408" y="6277431"/>
            <a:ext cx="52811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dirty="0" err="1">
                <a:solidFill>
                  <a:srgbClr val="222222"/>
                </a:solidFill>
                <a:effectLst/>
                <a:latin typeface="helvetica neue"/>
              </a:rPr>
              <a:t>Jänicke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 M. Horizontal and Vertical Reinforcement in Global Climate Governance.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helvetica neue"/>
              </a:rPr>
              <a:t>Energies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helvetica neue"/>
              </a:rPr>
              <a:t>. 2015; 8(6):5782-5799. https://doi.org/10.3390/en8065782</a:t>
            </a:r>
          </a:p>
        </p:txBody>
      </p:sp>
    </p:spTree>
    <p:extLst>
      <p:ext uri="{BB962C8B-B14F-4D97-AF65-F5344CB8AC3E}">
        <p14:creationId xmlns:p14="http://schemas.microsoft.com/office/powerpoint/2010/main" val="2921983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E2570FF3-8121-C8F9-5660-01AA4F278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70" b="16395"/>
          <a:stretch/>
        </p:blipFill>
        <p:spPr>
          <a:xfrm>
            <a:off x="965200" y="1214198"/>
            <a:ext cx="9587722" cy="468274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DB9FAB-769A-0B83-8B64-5DD76DA84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Rámec pro analýzu vzdělávací politiky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1D92DC5-CA88-FC8B-68A8-00AF7B0437BD}"/>
              </a:ext>
            </a:extLst>
          </p:cNvPr>
          <p:cNvSpPr txBox="1"/>
          <p:nvPr/>
        </p:nvSpPr>
        <p:spPr>
          <a:xfrm>
            <a:off x="6503437" y="62141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E6F855-C4F0-0F44-4717-D8C353EEA5CE}"/>
              </a:ext>
            </a:extLst>
          </p:cNvPr>
          <p:cNvSpPr txBox="1"/>
          <p:nvPr/>
        </p:nvSpPr>
        <p:spPr>
          <a:xfrm>
            <a:off x="3293707" y="6083383"/>
            <a:ext cx="71295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/>
              <a:t>Veselý, A. (2013). Vzdělávací politika: rozdílná vymezení, předpoklady a implikace. Pedagogická orientace, 23(3), 279-297.</a:t>
            </a:r>
          </a:p>
        </p:txBody>
      </p:sp>
    </p:spTree>
    <p:extLst>
      <p:ext uri="{BB962C8B-B14F-4D97-AF65-F5344CB8AC3E}">
        <p14:creationId xmlns:p14="http://schemas.microsoft.com/office/powerpoint/2010/main" val="2140511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98042B9-1672-4BF9-BE98-930065BBAF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7448" y="1162860"/>
            <a:ext cx="9937104" cy="5760388"/>
          </a:xfr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581239A3-8E38-4ADA-A7DD-9565D429D5D7}"/>
              </a:ext>
            </a:extLst>
          </p:cNvPr>
          <p:cNvSpPr txBox="1"/>
          <p:nvPr/>
        </p:nvSpPr>
        <p:spPr>
          <a:xfrm>
            <a:off x="5591944" y="3151306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26. 2.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FC6455FD-F6DF-4554-9739-2D33E856A728}"/>
              </a:ext>
            </a:extLst>
          </p:cNvPr>
          <p:cNvSpPr txBox="1"/>
          <p:nvPr/>
        </p:nvSpPr>
        <p:spPr>
          <a:xfrm>
            <a:off x="2567608" y="4012601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12. 3.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68B158CA-95A5-4155-82D0-B5E9D88D98DE}"/>
              </a:ext>
            </a:extLst>
          </p:cNvPr>
          <p:cNvSpPr txBox="1"/>
          <p:nvPr/>
        </p:nvSpPr>
        <p:spPr>
          <a:xfrm>
            <a:off x="5591944" y="2292379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26. 3.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869F5B27-6F6B-47A3-B37B-390D7186D3B2}"/>
              </a:ext>
            </a:extLst>
          </p:cNvPr>
          <p:cNvSpPr txBox="1"/>
          <p:nvPr/>
        </p:nvSpPr>
        <p:spPr>
          <a:xfrm>
            <a:off x="7068108" y="1851986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2. 4.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A3A3E8-5514-4DC0-83F5-E7D494BDAB38}"/>
              </a:ext>
            </a:extLst>
          </p:cNvPr>
          <p:cNvSpPr txBox="1"/>
          <p:nvPr/>
        </p:nvSpPr>
        <p:spPr>
          <a:xfrm>
            <a:off x="4223792" y="4731977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26. 3.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B4FAA29-DF1D-4E4D-9874-0A1C2F66A058}"/>
              </a:ext>
            </a:extLst>
          </p:cNvPr>
          <p:cNvSpPr txBox="1"/>
          <p:nvPr/>
        </p:nvSpPr>
        <p:spPr>
          <a:xfrm>
            <a:off x="4547828" y="1538345"/>
            <a:ext cx="648072" cy="6267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12. 3., 19.3.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85FCBA8-512A-48EB-9F52-53135E38EDA5}"/>
              </a:ext>
            </a:extLst>
          </p:cNvPr>
          <p:cNvSpPr txBox="1"/>
          <p:nvPr/>
        </p:nvSpPr>
        <p:spPr>
          <a:xfrm>
            <a:off x="7500540" y="3323552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16. 4.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79F4E7F-1762-4F88-9204-17705FF83BB3}"/>
              </a:ext>
            </a:extLst>
          </p:cNvPr>
          <p:cNvSpPr txBox="1"/>
          <p:nvPr/>
        </p:nvSpPr>
        <p:spPr>
          <a:xfrm>
            <a:off x="5591944" y="4906828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9. 4.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0070D5E-F986-4B6C-BDBB-0CB2B1FC861D}"/>
              </a:ext>
            </a:extLst>
          </p:cNvPr>
          <p:cNvSpPr txBox="1"/>
          <p:nvPr/>
        </p:nvSpPr>
        <p:spPr>
          <a:xfrm>
            <a:off x="4799248" y="3470173"/>
            <a:ext cx="648072" cy="6267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12.3., 19.3.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E2236BC-DE63-4EEA-B9DF-E37F841F37DB}"/>
              </a:ext>
            </a:extLst>
          </p:cNvPr>
          <p:cNvSpPr txBox="1"/>
          <p:nvPr/>
        </p:nvSpPr>
        <p:spPr>
          <a:xfrm>
            <a:off x="9263744" y="3354108"/>
            <a:ext cx="648072" cy="62670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16. 4.,</a:t>
            </a:r>
          </a:p>
          <a:p>
            <a:pPr algn="ctr"/>
            <a:r>
              <a:rPr lang="cs-CZ" dirty="0"/>
              <a:t>14. 5.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4A38886-E911-4231-8D12-3D995457A1B2}"/>
              </a:ext>
            </a:extLst>
          </p:cNvPr>
          <p:cNvSpPr txBox="1"/>
          <p:nvPr/>
        </p:nvSpPr>
        <p:spPr>
          <a:xfrm>
            <a:off x="8781614" y="1327142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26. 2.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F5C59EF8-6948-42A5-B41F-0610822488A9}"/>
              </a:ext>
            </a:extLst>
          </p:cNvPr>
          <p:cNvSpPr txBox="1"/>
          <p:nvPr/>
        </p:nvSpPr>
        <p:spPr>
          <a:xfrm>
            <a:off x="9623498" y="1299185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14. 5.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CFA034-7E44-46D8-B45B-212D0659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Rámec pro analýzu VzP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E5D6473-505C-CD65-37AD-9F1989B7BB91}"/>
              </a:ext>
            </a:extLst>
          </p:cNvPr>
          <p:cNvSpPr txBox="1"/>
          <p:nvPr/>
        </p:nvSpPr>
        <p:spPr>
          <a:xfrm>
            <a:off x="3252731" y="5520289"/>
            <a:ext cx="648072" cy="3497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/>
            <a:r>
              <a:rPr lang="cs-CZ" dirty="0"/>
              <a:t>19. 3.</a:t>
            </a:r>
          </a:p>
        </p:txBody>
      </p:sp>
    </p:spTree>
    <p:extLst>
      <p:ext uri="{BB962C8B-B14F-4D97-AF65-F5344CB8AC3E}">
        <p14:creationId xmlns:p14="http://schemas.microsoft.com/office/powerpoint/2010/main" val="41025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C7203-454D-A6F9-4E8C-82DB4C37A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politika podle </a:t>
            </a:r>
            <a:r>
              <a:rPr lang="cs-CZ" dirty="0" err="1"/>
              <a:t>chatGPT</a:t>
            </a: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B61241-61D3-8F12-DBFE-44881B1B6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87560" cy="435133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Vzdělávací politika je soubor zásad, postupů a programů, které určují, jakým způsobem se společnost snaží zajistit, aby všichni občané měli přístup k vzdělání a aby toto vzdělání bylo kvalitní a relevantní pro potřeby jednotlivců a celé společnosti. Vzdělávací politika se zaměřuje na různé úrovně vzdělání, od mateřských školek a základních škol až po střední a vysokoškolské vzdělání a celoživotní vzdělávání.</a:t>
            </a:r>
          </a:p>
          <a:p>
            <a:pPr algn="l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Vzdělávací politika může zahrnovat různé prvky, jako jsou finanční prostředky pro školy, standardy vzdělávání, kvalifikace učitelů, metodiky výuky, podpora vzdělávání v různých oblastech a podpora výzkumu a inovací ve vzdělávání. Cílem vzdělávací politiky je zajištění toho, aby vzdělávání bylo efektivní, relevantní a dostupné pro všechny, a aby pomohlo jednotlivcům rozvíjet své potenciály a přispívat k celkovému rozvoji společnosti.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EAEC9D-1A3F-DE32-0832-07406FA711E9}"/>
              </a:ext>
            </a:extLst>
          </p:cNvPr>
          <p:cNvSpPr txBox="1"/>
          <p:nvPr/>
        </p:nvSpPr>
        <p:spPr>
          <a:xfrm>
            <a:off x="10885714" y="1825625"/>
            <a:ext cx="93306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err="1"/>
              <a:t>Policy</a:t>
            </a:r>
            <a:r>
              <a:rPr lang="cs-CZ" dirty="0"/>
              <a:t> (široké)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EF6F22B-7DDB-D58F-1736-6019199622BA}"/>
              </a:ext>
            </a:extLst>
          </p:cNvPr>
          <p:cNvSpPr txBox="1"/>
          <p:nvPr/>
        </p:nvSpPr>
        <p:spPr>
          <a:xfrm>
            <a:off x="10885714" y="2761796"/>
            <a:ext cx="11507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Úrovně vzdělávání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E72C99-C085-0575-6AA4-1A1E1F1180E5}"/>
              </a:ext>
            </a:extLst>
          </p:cNvPr>
          <p:cNvSpPr txBox="1"/>
          <p:nvPr/>
        </p:nvSpPr>
        <p:spPr>
          <a:xfrm>
            <a:off x="10885714" y="4001294"/>
            <a:ext cx="93306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Cíle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B908354-CAC2-39CD-AE32-C376A31DB849}"/>
              </a:ext>
            </a:extLst>
          </p:cNvPr>
          <p:cNvSpPr txBox="1"/>
          <p:nvPr/>
        </p:nvSpPr>
        <p:spPr>
          <a:xfrm>
            <a:off x="10885713" y="4861184"/>
            <a:ext cx="107613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Nástroje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AA6173E-942F-B3B1-6955-A0E8F6D4040D}"/>
              </a:ext>
            </a:extLst>
          </p:cNvPr>
          <p:cNvSpPr txBox="1"/>
          <p:nvPr/>
        </p:nvSpPr>
        <p:spPr>
          <a:xfrm flipH="1">
            <a:off x="3694922" y="6027576"/>
            <a:ext cx="746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chemeClr val="accent1"/>
                </a:solidFill>
              </a:rPr>
              <a:t>Jaké prvky a rozměry vymezení v té definici jsou?</a:t>
            </a:r>
          </a:p>
        </p:txBody>
      </p:sp>
    </p:spTree>
    <p:extLst>
      <p:ext uri="{BB962C8B-B14F-4D97-AF65-F5344CB8AC3E}">
        <p14:creationId xmlns:p14="http://schemas.microsoft.com/office/powerpoint/2010/main" val="5225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87277-E019-C257-CB86-B7B504BF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Skupinová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3A9844-F824-0C0A-F4F7-9078898735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lphaUcPeriod"/>
            </a:pPr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Co dává smysl se učit? Co dává smysl testovat? Jak to dělat?</a:t>
            </a:r>
          </a:p>
          <a:p>
            <a:pPr lvl="1"/>
            <a:r>
              <a:rPr lang="cs-CZ" dirty="0">
                <a:solidFill>
                  <a:srgbClr val="374151"/>
                </a:solidFill>
                <a:latin typeface="Söhne"/>
              </a:rPr>
              <a:t>Vymezte, co by se měli studující učit (alespoň 3 položky) a co je naopak už zbytečné, aby se učili (alespoň 3 položky)</a:t>
            </a:r>
          </a:p>
          <a:p>
            <a:pPr lvl="1"/>
            <a:r>
              <a:rPr lang="cs-CZ" dirty="0">
                <a:solidFill>
                  <a:srgbClr val="374151"/>
                </a:solidFill>
                <a:latin typeface="Söhne"/>
              </a:rPr>
              <a:t>Jaké nové formy lze použít a jaké formy už se přežily?</a:t>
            </a:r>
          </a:p>
          <a:p>
            <a:pPr lvl="1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Jak by se mělo učení ověřovat?</a:t>
            </a:r>
          </a:p>
          <a:p>
            <a:pPr marL="514350" indent="-514350" algn="l">
              <a:buFont typeface="+mj-lt"/>
              <a:buAutoNum type="alphaUcPeriod"/>
            </a:pPr>
            <a:r>
              <a:rPr lang="cs-CZ" dirty="0">
                <a:solidFill>
                  <a:srgbClr val="374151"/>
                </a:solidFill>
                <a:latin typeface="Söhne"/>
              </a:rPr>
              <a:t>Jak by měly postupovat  školy? Měly by užívání regulovat? Jak přesně by to mělo vypadat?</a:t>
            </a:r>
          </a:p>
          <a:p>
            <a:pPr lvl="1"/>
            <a:r>
              <a:rPr lang="cs-CZ" b="0" i="0" dirty="0">
                <a:solidFill>
                  <a:srgbClr val="374151"/>
                </a:solidFill>
                <a:effectLst/>
                <a:latin typeface="Söhne"/>
              </a:rPr>
              <a:t>Navrhněte soubor pravidel</a:t>
            </a:r>
            <a:r>
              <a:rPr lang="cs-CZ" dirty="0">
                <a:solidFill>
                  <a:srgbClr val="374151"/>
                </a:solidFill>
                <a:latin typeface="Söhne"/>
              </a:rPr>
              <a:t> např. pro FSV (alespoň 5 pravidel, mohou cílit na vyučující i studující)</a:t>
            </a:r>
            <a:endParaRPr lang="cs-CZ" b="0" i="0" dirty="0">
              <a:solidFill>
                <a:srgbClr val="374151"/>
              </a:solidFill>
              <a:effectLst/>
              <a:latin typeface="Söhne"/>
            </a:endParaRPr>
          </a:p>
          <a:p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C4DDFC-D067-356B-7B2A-0C13738403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Rozdělte se do skupin (3-5 členů)</a:t>
            </a:r>
          </a:p>
          <a:p>
            <a:r>
              <a:rPr lang="cs-CZ" dirty="0"/>
              <a:t>Vyberte si jednu z variant.</a:t>
            </a:r>
          </a:p>
          <a:p>
            <a:r>
              <a:rPr lang="cs-CZ" dirty="0"/>
              <a:t>Diskutujte ve skupině a zpracujte</a:t>
            </a:r>
          </a:p>
          <a:p>
            <a:r>
              <a:rPr lang="cs-CZ" dirty="0"/>
              <a:t>Odevzdejte do </a:t>
            </a:r>
            <a:r>
              <a:rPr lang="cs-CZ" dirty="0" err="1"/>
              <a:t>Moodle</a:t>
            </a:r>
            <a:r>
              <a:rPr lang="cs-CZ" dirty="0"/>
              <a:t> a nebo na papíře na hodině</a:t>
            </a:r>
          </a:p>
          <a:p>
            <a:r>
              <a:rPr lang="cs-CZ" dirty="0"/>
              <a:t>Nezapomeňte se podepsat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69B698D-6A31-9168-CBAE-D341D67B96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29" t="17256" r="10301" b="5323"/>
          <a:stretch/>
        </p:blipFill>
        <p:spPr>
          <a:xfrm>
            <a:off x="423855" y="366862"/>
            <a:ext cx="11280465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48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05E13-06A3-0900-46DC-C73CEB6A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hodiny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E1172D-276B-4637-BD1E-071EFFA86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Co jste si z dnešní hodiny odnesli? Napište si tři věci, které pro vás byly zajímavé, nové, překvapivé…</a:t>
            </a:r>
          </a:p>
          <a:p>
            <a:endParaRPr lang="cs-CZ" dirty="0"/>
          </a:p>
          <a:p>
            <a:r>
              <a:rPr lang="cs-CZ" dirty="0"/>
              <a:t>Co bych já ráda, aby vám utkvělo</a:t>
            </a:r>
          </a:p>
          <a:p>
            <a:pPr lvl="1"/>
            <a:r>
              <a:rPr lang="cs-CZ" dirty="0" err="1"/>
              <a:t>Policy</a:t>
            </a:r>
            <a:r>
              <a:rPr lang="cs-CZ" dirty="0"/>
              <a:t> vs. </a:t>
            </a:r>
            <a:r>
              <a:rPr lang="cs-CZ" dirty="0" err="1"/>
              <a:t>politics</a:t>
            </a:r>
            <a:endParaRPr lang="cs-CZ" dirty="0"/>
          </a:p>
          <a:p>
            <a:pPr lvl="1"/>
            <a:r>
              <a:rPr lang="cs-CZ" dirty="0"/>
              <a:t>Formální, neformální, informální</a:t>
            </a:r>
          </a:p>
          <a:p>
            <a:pPr lvl="1"/>
            <a:r>
              <a:rPr lang="cs-CZ" dirty="0"/>
              <a:t>Jak funguje učení – biologicky, podmínky učení</a:t>
            </a:r>
          </a:p>
          <a:p>
            <a:pPr lvl="1"/>
            <a:r>
              <a:rPr lang="cs-CZ" dirty="0"/>
              <a:t>Chytat se na jména a koncepty</a:t>
            </a:r>
          </a:p>
          <a:p>
            <a:pPr lvl="2"/>
            <a:r>
              <a:rPr lang="cs-CZ" dirty="0" err="1"/>
              <a:t>Hattie</a:t>
            </a:r>
            <a:r>
              <a:rPr lang="cs-CZ" dirty="0"/>
              <a:t> – </a:t>
            </a:r>
            <a:r>
              <a:rPr lang="cs-CZ" dirty="0" err="1"/>
              <a:t>metanalýza</a:t>
            </a:r>
            <a:endParaRPr lang="cs-CZ" dirty="0"/>
          </a:p>
          <a:p>
            <a:pPr lvl="2"/>
            <a:r>
              <a:rPr lang="cs-CZ" dirty="0" err="1"/>
              <a:t>Bloomova</a:t>
            </a:r>
            <a:r>
              <a:rPr lang="cs-CZ" dirty="0"/>
              <a:t> taxonomie</a:t>
            </a:r>
          </a:p>
          <a:p>
            <a:pPr lvl="2"/>
            <a:r>
              <a:rPr lang="cs-CZ" dirty="0"/>
              <a:t>Vnější, vnitřní motivace</a:t>
            </a:r>
          </a:p>
          <a:p>
            <a:pPr lvl="2"/>
            <a:r>
              <a:rPr lang="cs-CZ" dirty="0"/>
              <a:t>Rámec pro analýzu vzdělávací pol.</a:t>
            </a:r>
          </a:p>
        </p:txBody>
      </p:sp>
    </p:spTree>
    <p:extLst>
      <p:ext uri="{BB962C8B-B14F-4D97-AF65-F5344CB8AC3E}">
        <p14:creationId xmlns:p14="http://schemas.microsoft.com/office/powerpoint/2010/main" val="252087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744C-6192-B975-3494-CE97F2C7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chci, abyste po dnešku uměli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78DCCF-B232-C577-0B2E-419BC22F9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 různé způsoby, jak lze ve společenských vědách vymezovat pojmy</a:t>
            </a:r>
          </a:p>
          <a:p>
            <a:pPr lvl="1"/>
            <a:r>
              <a:rPr lang="cs-CZ" dirty="0"/>
              <a:t>Vymezí vzdělávací politiku, umí navrhnout vymezení jiných pojmů</a:t>
            </a:r>
          </a:p>
          <a:p>
            <a:r>
              <a:rPr lang="cs-CZ" dirty="0"/>
              <a:t>Rozliší tři dimenze politiky - rovinu polity / </a:t>
            </a:r>
            <a:r>
              <a:rPr lang="cs-CZ" dirty="0" err="1"/>
              <a:t>politics</a:t>
            </a:r>
            <a:r>
              <a:rPr lang="cs-CZ" dirty="0"/>
              <a:t> / </a:t>
            </a:r>
            <a:r>
              <a:rPr lang="cs-CZ" dirty="0" err="1"/>
              <a:t>policy</a:t>
            </a:r>
            <a:endParaRPr lang="cs-CZ" dirty="0"/>
          </a:p>
          <a:p>
            <a:pPr lvl="1"/>
            <a:r>
              <a:rPr lang="cs-CZ" dirty="0"/>
              <a:t>Jmenuje příklady jednotlivých dimenzí z oblasti vzdělávací politiky</a:t>
            </a:r>
          </a:p>
          <a:p>
            <a:r>
              <a:rPr lang="cs-CZ" dirty="0"/>
              <a:t>Rozliší formální, neformální a informální vzdělávání/učení</a:t>
            </a:r>
          </a:p>
          <a:p>
            <a:r>
              <a:rPr lang="cs-CZ" dirty="0"/>
              <a:t>Zná prvky analytického rámce vzdělávací politiky</a:t>
            </a:r>
          </a:p>
          <a:p>
            <a:r>
              <a:rPr lang="cs-CZ" dirty="0"/>
              <a:t>Uvědomuje si individuální i společenské faktory související se vzděláváním</a:t>
            </a:r>
          </a:p>
        </p:txBody>
      </p:sp>
    </p:spTree>
    <p:extLst>
      <p:ext uri="{BB962C8B-B14F-4D97-AF65-F5344CB8AC3E}">
        <p14:creationId xmlns:p14="http://schemas.microsoft.com/office/powerpoint/2010/main" val="171615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17289-6263-43EE-9398-11577717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se učíme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3A5478-0167-4DE7-AC40-8E7C245E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3743" cy="4351338"/>
          </a:xfrm>
        </p:spPr>
        <p:txBody>
          <a:bodyPr>
            <a:normAutofit/>
          </a:bodyPr>
          <a:lstStyle/>
          <a:p>
            <a:r>
              <a:rPr lang="cs-CZ" dirty="0"/>
              <a:t>Co všechno jsme se naučili za svůj život? </a:t>
            </a:r>
          </a:p>
          <a:p>
            <a:r>
              <a:rPr lang="cs-CZ" dirty="0"/>
              <a:t>Trénink funguje tak, že se sítí neuronů šíří neustále stejné signály, které posílily trvalé synapse mezi neurony</a:t>
            </a:r>
          </a:p>
          <a:p>
            <a:r>
              <a:rPr lang="cs-CZ" dirty="0"/>
              <a:t>Naučení jako zautomatizování činnosti – úspora energie</a:t>
            </a:r>
          </a:p>
          <a:p>
            <a:pPr lvl="1"/>
            <a:r>
              <a:rPr lang="cs-CZ" dirty="0">
                <a:hlinkClick r:id="rId2"/>
              </a:rPr>
              <a:t>https://www.youtube.com/watch?v=aLi-rfj4Fjw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94A550-0787-4587-817B-9CB1E8452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25" y="2910896"/>
            <a:ext cx="5101277" cy="369896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B0B9E97-3037-19E6-6A6A-A53915DC43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004" t="24506" r="18908" b="44749"/>
          <a:stretch/>
        </p:blipFill>
        <p:spPr>
          <a:xfrm>
            <a:off x="7926125" y="302984"/>
            <a:ext cx="3130476" cy="25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86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FEDCE-D9E2-435E-B25E-5493EDBE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plyne? Jaké otázky to ve vás vyvolává?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513E2-1BF8-4972-9C93-E4AA4BCD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Opakování matka moudrosti?</a:t>
            </a:r>
          </a:p>
          <a:p>
            <a:r>
              <a:rPr lang="cs-CZ" dirty="0"/>
              <a:t>Můžeme se naučit cokoliv? </a:t>
            </a:r>
          </a:p>
          <a:p>
            <a:r>
              <a:rPr lang="cs-CZ" dirty="0"/>
              <a:t>Můžeme se všichni naučit všechno na stejné úrovni?</a:t>
            </a:r>
          </a:p>
          <a:p>
            <a:endParaRPr lang="cs-CZ" dirty="0"/>
          </a:p>
          <a:p>
            <a:r>
              <a:rPr lang="cs-CZ" dirty="0"/>
              <a:t>Čím je ovlivněno to, co se naučíme?</a:t>
            </a:r>
          </a:p>
          <a:p>
            <a:r>
              <a:rPr lang="cs-CZ" dirty="0"/>
              <a:t>Co dává smysl se učit?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40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D2601C-C98A-4CF0-BF6A-A0C82D088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Geny nebo prostředí?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CC18A00-F3A1-46B9-A117-5B1BBCA5FC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3823" y="3329127"/>
            <a:ext cx="8333991" cy="2976492"/>
          </a:xfr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75BFC06-162E-4F34-877A-D1132D102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4602" y="1825625"/>
            <a:ext cx="10599198" cy="2551066"/>
          </a:xfrm>
        </p:spPr>
        <p:txBody>
          <a:bodyPr/>
          <a:lstStyle/>
          <a:p>
            <a:r>
              <a:rPr lang="cs-CZ" dirty="0"/>
              <a:t>Třetinu až polovinu všech vyvinutých vlastností lze připsat genetické variabilitě; u inteligence, resp. kognitivních schopností se zdá genetická podmíněnost ještě vyšší</a:t>
            </a:r>
          </a:p>
        </p:txBody>
      </p:sp>
    </p:spTree>
    <p:extLst>
      <p:ext uri="{BB962C8B-B14F-4D97-AF65-F5344CB8AC3E}">
        <p14:creationId xmlns:p14="http://schemas.microsoft.com/office/powerpoint/2010/main" val="950432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0D09D14-95BA-4119-8BFB-86E26F8D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Geny nebo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0D4067-6213-43F8-B6C0-5917A202C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Genetické faktory a faktory prostředí nelze od sebe jednoduše oddělit</a:t>
            </a:r>
          </a:p>
          <a:p>
            <a:r>
              <a:rPr lang="cs-CZ" dirty="0"/>
              <a:t>Vlastnosti i schopnosti jsou polygenetické, to zda, se určitý gen projeví (exprimuje), záleží na celé řadě faktorů </a:t>
            </a:r>
          </a:p>
          <a:p>
            <a:r>
              <a:rPr lang="cs-CZ" dirty="0"/>
              <a:t>Expresi genů může například ovlivnit stres v dětství nebo dokonce již v prenatálním období </a:t>
            </a:r>
          </a:p>
          <a:p>
            <a:r>
              <a:rPr lang="cs-CZ" dirty="0"/>
              <a:t>Schopnosti a vlastnosti jsou výsledkem složitého spolupůsobení genů a prostředí </a:t>
            </a:r>
          </a:p>
        </p:txBody>
      </p:sp>
    </p:spTree>
    <p:extLst>
      <p:ext uri="{BB962C8B-B14F-4D97-AF65-F5344CB8AC3E}">
        <p14:creationId xmlns:p14="http://schemas.microsoft.com/office/powerpoint/2010/main" val="358584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Co ovlivňuje vzdělávací výsledky žáků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058EB84E-FD89-01A5-9D6E-AE731E9CA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8489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71AFD-610F-1DEB-D834-D7E00812B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8693F-D550-0A7E-BEDA-0A792BC0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Co potřebujeme, abychom se učili?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5D7A6F-0BF1-9A08-740B-33F4707BC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2294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731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2215</Words>
  <Application>Microsoft Office PowerPoint</Application>
  <PresentationFormat>Širokoúhlá obrazovka</PresentationFormat>
  <Paragraphs>242</Paragraphs>
  <Slides>28</Slides>
  <Notes>2</Notes>
  <HiddenSlides>1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 neue</vt:lpstr>
      <vt:lpstr>Söhne</vt:lpstr>
      <vt:lpstr>Motiv Office</vt:lpstr>
      <vt:lpstr>Učení, vzdělávání a vzdělávací politika</vt:lpstr>
      <vt:lpstr>O čem to dnes bude</vt:lpstr>
      <vt:lpstr>Co chci, abyste po dnešku uměli</vt:lpstr>
      <vt:lpstr>Jak se učíme</vt:lpstr>
      <vt:lpstr>Co z toho plyne? Jaké otázky to ve vás vyvolává?</vt:lpstr>
      <vt:lpstr>Geny nebo prostředí?</vt:lpstr>
      <vt:lpstr>Geny nebo prostředí</vt:lpstr>
      <vt:lpstr>Co ovlivňuje vzdělávací výsledky žáků</vt:lpstr>
      <vt:lpstr>Co potřebujeme, abychom se učili?</vt:lpstr>
      <vt:lpstr>Co ovlivňuje vzdělávací výsledky žáků</vt:lpstr>
      <vt:lpstr>Co potřebujeme, abychom se učili?</vt:lpstr>
      <vt:lpstr>Co potřebujeme, abychom se učili?</vt:lpstr>
      <vt:lpstr>Co potřebujeme, abychom se učili?</vt:lpstr>
      <vt:lpstr>Prezentace aplikace PowerPoint</vt:lpstr>
      <vt:lpstr>Co potřebujeme, abychom se učili?</vt:lpstr>
      <vt:lpstr>Vymezování pojmů ve společenských vědách</vt:lpstr>
      <vt:lpstr>Vzdělávací politika podle vás</vt:lpstr>
      <vt:lpstr>Vzdělávací politika podle vás</vt:lpstr>
      <vt:lpstr>Vymezování pojmů ve společenských vědách</vt:lpstr>
      <vt:lpstr>Vzdělávací politika</vt:lpstr>
      <vt:lpstr>Vzdělávací politika</vt:lpstr>
      <vt:lpstr>Vzdělávací politika – podle našich příprav</vt:lpstr>
      <vt:lpstr>Vzdělávací politika</vt:lpstr>
      <vt:lpstr>Rámec pro analýzu vzdělávací politiky</vt:lpstr>
      <vt:lpstr>Rámec pro analýzu VzP</vt:lpstr>
      <vt:lpstr>Vzdělávací politika podle chatGPT </vt:lpstr>
      <vt:lpstr>Skupinová práce</vt:lpstr>
      <vt:lpstr>Reflexe hodiny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Učení, vzdělávání a vzdělávací politika</dc:title>
  <dc:creator>Magdalena Mouralová</dc:creator>
  <cp:lastModifiedBy>Magdalena Mouralová</cp:lastModifiedBy>
  <cp:revision>12</cp:revision>
  <dcterms:created xsi:type="dcterms:W3CDTF">2022-02-23T08:21:33Z</dcterms:created>
  <dcterms:modified xsi:type="dcterms:W3CDTF">2025-02-26T08:24:48Z</dcterms:modified>
</cp:coreProperties>
</file>