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46" r:id="rId2"/>
    <p:sldId id="539" r:id="rId3"/>
    <p:sldId id="540" r:id="rId4"/>
    <p:sldId id="541" r:id="rId5"/>
    <p:sldId id="542" r:id="rId6"/>
    <p:sldId id="546" r:id="rId7"/>
    <p:sldId id="547" r:id="rId8"/>
    <p:sldId id="543" r:id="rId9"/>
    <p:sldId id="544" r:id="rId10"/>
    <p:sldId id="366" r:id="rId11"/>
    <p:sldId id="538" r:id="rId12"/>
    <p:sldId id="342" r:id="rId13"/>
    <p:sldId id="258" r:id="rId14"/>
    <p:sldId id="334" r:id="rId15"/>
    <p:sldId id="335" r:id="rId16"/>
    <p:sldId id="336" r:id="rId17"/>
    <p:sldId id="337" r:id="rId18"/>
    <p:sldId id="545" r:id="rId19"/>
    <p:sldId id="321" r:id="rId20"/>
    <p:sldId id="322" r:id="rId21"/>
    <p:sldId id="323" r:id="rId22"/>
    <p:sldId id="341" r:id="rId23"/>
    <p:sldId id="324" r:id="rId24"/>
    <p:sldId id="325" r:id="rId25"/>
    <p:sldId id="326" r:id="rId26"/>
    <p:sldId id="327" r:id="rId27"/>
    <p:sldId id="328" r:id="rId28"/>
    <p:sldId id="340" r:id="rId29"/>
    <p:sldId id="271" r:id="rId30"/>
    <p:sldId id="331" r:id="rId31"/>
    <p:sldId id="338" r:id="rId32"/>
    <p:sldId id="339" r:id="rId33"/>
    <p:sldId id="291" r:id="rId34"/>
    <p:sldId id="297" r:id="rId35"/>
    <p:sldId id="299" r:id="rId36"/>
    <p:sldId id="300" r:id="rId37"/>
    <p:sldId id="298" r:id="rId38"/>
    <p:sldId id="301" r:id="rId39"/>
    <p:sldId id="302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272" r:id="rId50"/>
    <p:sldId id="273" r:id="rId51"/>
    <p:sldId id="292" r:id="rId52"/>
    <p:sldId id="293" r:id="rId53"/>
    <p:sldId id="303" r:id="rId54"/>
    <p:sldId id="270" r:id="rId55"/>
    <p:sldId id="345" r:id="rId56"/>
    <p:sldId id="351" r:id="rId57"/>
    <p:sldId id="274" r:id="rId5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56063-7E6A-4942-AD67-C1ECB0A1A52A}" v="56" dt="2025-02-25T00:25:13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67" autoAdjust="0"/>
  </p:normalViewPr>
  <p:slideViewPr>
    <p:cSldViewPr>
      <p:cViewPr varScale="1">
        <p:scale>
          <a:sx n="51" d="100"/>
          <a:sy n="51" d="100"/>
        </p:scale>
        <p:origin x="85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13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B6056063-7E6A-4942-AD67-C1ECB0A1A52A}"/>
    <pc:docChg chg="undo custSel addSld delSld modSld sldOrd">
      <pc:chgData name="Michal Dimitrov" userId="38f9263f699255cd" providerId="LiveId" clId="{B6056063-7E6A-4942-AD67-C1ECB0A1A52A}" dt="2025-02-25T00:25:13.498" v="646" actId="1076"/>
      <pc:docMkLst>
        <pc:docMk/>
      </pc:docMkLst>
      <pc:sldChg chg="modSp mod">
        <pc:chgData name="Michal Dimitrov" userId="38f9263f699255cd" providerId="LiveId" clId="{B6056063-7E6A-4942-AD67-C1ECB0A1A52A}" dt="2025-02-24T15:48:12.222" v="245" actId="20577"/>
        <pc:sldMkLst>
          <pc:docMk/>
          <pc:sldMk cId="0" sldId="258"/>
        </pc:sldMkLst>
        <pc:spChg chg="mod">
          <ac:chgData name="Michal Dimitrov" userId="38f9263f699255cd" providerId="LiveId" clId="{B6056063-7E6A-4942-AD67-C1ECB0A1A52A}" dt="2025-02-24T15:48:12.222" v="245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B6056063-7E6A-4942-AD67-C1ECB0A1A52A}" dt="2025-02-24T15:48:04.338" v="228" actId="20577"/>
          <ac:spMkLst>
            <pc:docMk/>
            <pc:sldMk cId="0" sldId="258"/>
            <ac:spMk id="6146" creationId="{00000000-0000-0000-0000-000000000000}"/>
          </ac:spMkLst>
        </pc:spChg>
      </pc:sldChg>
      <pc:sldChg chg="modSp mod">
        <pc:chgData name="Michal Dimitrov" userId="38f9263f699255cd" providerId="LiveId" clId="{B6056063-7E6A-4942-AD67-C1ECB0A1A52A}" dt="2025-02-24T15:52:28.228" v="470" actId="114"/>
        <pc:sldMkLst>
          <pc:docMk/>
          <pc:sldMk cId="0" sldId="274"/>
        </pc:sldMkLst>
        <pc:spChg chg="mod">
          <ac:chgData name="Michal Dimitrov" userId="38f9263f699255cd" providerId="LiveId" clId="{B6056063-7E6A-4942-AD67-C1ECB0A1A52A}" dt="2025-02-24T15:52:28.228" v="470" actId="114"/>
          <ac:spMkLst>
            <pc:docMk/>
            <pc:sldMk cId="0" sldId="274"/>
            <ac:spMk id="3" creationId="{00000000-0000-0000-0000-000000000000}"/>
          </ac:spMkLst>
        </pc:spChg>
        <pc:spChg chg="mod">
          <ac:chgData name="Michal Dimitrov" userId="38f9263f699255cd" providerId="LiveId" clId="{B6056063-7E6A-4942-AD67-C1ECB0A1A52A}" dt="2025-02-24T15:52:18.238" v="444" actId="20577"/>
          <ac:spMkLst>
            <pc:docMk/>
            <pc:sldMk cId="0" sldId="274"/>
            <ac:spMk id="35842" creationId="{00000000-0000-0000-0000-000000000000}"/>
          </ac:spMkLst>
        </pc:spChg>
      </pc:sldChg>
      <pc:sldChg chg="modSp mod">
        <pc:chgData name="Michal Dimitrov" userId="38f9263f699255cd" providerId="LiveId" clId="{B6056063-7E6A-4942-AD67-C1ECB0A1A52A}" dt="2025-02-24T15:50:43.661" v="438" actId="20577"/>
        <pc:sldMkLst>
          <pc:docMk/>
          <pc:sldMk cId="0" sldId="341"/>
        </pc:sldMkLst>
        <pc:spChg chg="mod">
          <ac:chgData name="Michal Dimitrov" userId="38f9263f699255cd" providerId="LiveId" clId="{B6056063-7E6A-4942-AD67-C1ECB0A1A52A}" dt="2025-02-24T15:50:43.661" v="438" actId="20577"/>
          <ac:spMkLst>
            <pc:docMk/>
            <pc:sldMk cId="0" sldId="341"/>
            <ac:spMk id="3" creationId="{00000000-0000-0000-0000-000000000000}"/>
          </ac:spMkLst>
        </pc:spChg>
      </pc:sldChg>
      <pc:sldChg chg="modSp mod">
        <pc:chgData name="Michal Dimitrov" userId="38f9263f699255cd" providerId="LiveId" clId="{B6056063-7E6A-4942-AD67-C1ECB0A1A52A}" dt="2025-02-24T15:47:58.614" v="224" actId="20577"/>
        <pc:sldMkLst>
          <pc:docMk/>
          <pc:sldMk cId="0" sldId="342"/>
        </pc:sldMkLst>
        <pc:spChg chg="mod">
          <ac:chgData name="Michal Dimitrov" userId="38f9263f699255cd" providerId="LiveId" clId="{B6056063-7E6A-4942-AD67-C1ECB0A1A52A}" dt="2025-02-24T15:47:58.614" v="224" actId="20577"/>
          <ac:spMkLst>
            <pc:docMk/>
            <pc:sldMk cId="0" sldId="342"/>
            <ac:spMk id="2" creationId="{00000000-0000-0000-0000-000000000000}"/>
          </ac:spMkLst>
        </pc:spChg>
      </pc:sldChg>
      <pc:sldChg chg="del">
        <pc:chgData name="Michal Dimitrov" userId="38f9263f699255cd" providerId="LiveId" clId="{B6056063-7E6A-4942-AD67-C1ECB0A1A52A}" dt="2025-02-24T15:51:30.261" v="439" actId="47"/>
        <pc:sldMkLst>
          <pc:docMk/>
          <pc:sldMk cId="0" sldId="350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2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3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4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5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6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7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8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59"/>
        </pc:sldMkLst>
      </pc:sldChg>
      <pc:sldChg chg="del">
        <pc:chgData name="Michal Dimitrov" userId="38f9263f699255cd" providerId="LiveId" clId="{B6056063-7E6A-4942-AD67-C1ECB0A1A52A}" dt="2025-02-24T15:52:02.473" v="440" actId="47"/>
        <pc:sldMkLst>
          <pc:docMk/>
          <pc:sldMk cId="0" sldId="360"/>
        </pc:sldMkLst>
      </pc:sldChg>
      <pc:sldChg chg="add del">
        <pc:chgData name="Michal Dimitrov" userId="38f9263f699255cd" providerId="LiveId" clId="{B6056063-7E6A-4942-AD67-C1ECB0A1A52A}" dt="2025-02-24T15:19:30.540" v="4" actId="47"/>
        <pc:sldMkLst>
          <pc:docMk/>
          <pc:sldMk cId="3743368761" sldId="366"/>
        </pc:sldMkLst>
      </pc:sldChg>
      <pc:sldChg chg="del">
        <pc:chgData name="Michal Dimitrov" userId="38f9263f699255cd" providerId="LiveId" clId="{B6056063-7E6A-4942-AD67-C1ECB0A1A52A}" dt="2025-02-24T15:19:22.116" v="1" actId="47"/>
        <pc:sldMkLst>
          <pc:docMk/>
          <pc:sldMk cId="3970643674" sldId="401"/>
        </pc:sldMkLst>
      </pc:sldChg>
      <pc:sldChg chg="del">
        <pc:chgData name="Michal Dimitrov" userId="38f9263f699255cd" providerId="LiveId" clId="{B6056063-7E6A-4942-AD67-C1ECB0A1A52A}" dt="2025-02-24T15:19:24.343" v="2" actId="47"/>
        <pc:sldMkLst>
          <pc:docMk/>
          <pc:sldMk cId="2349203630" sldId="402"/>
        </pc:sldMkLst>
      </pc:sldChg>
      <pc:sldChg chg="modSp add">
        <pc:chgData name="Michal Dimitrov" userId="38f9263f699255cd" providerId="LiveId" clId="{B6056063-7E6A-4942-AD67-C1ECB0A1A52A}" dt="2025-02-24T15:19:48.052" v="7" actId="20577"/>
        <pc:sldMkLst>
          <pc:docMk/>
          <pc:sldMk cId="168260668" sldId="539"/>
        </pc:sldMkLst>
        <pc:spChg chg="mod">
          <ac:chgData name="Michal Dimitrov" userId="38f9263f699255cd" providerId="LiveId" clId="{B6056063-7E6A-4942-AD67-C1ECB0A1A52A}" dt="2025-02-24T15:19:48.052" v="7" actId="20577"/>
          <ac:spMkLst>
            <pc:docMk/>
            <pc:sldMk cId="168260668" sldId="539"/>
            <ac:spMk id="7" creationId="{0CE11270-9D13-D11A-D1FD-32E95DBFAE0A}"/>
          </ac:spMkLst>
        </pc:spChg>
      </pc:sldChg>
      <pc:sldChg chg="modSp add">
        <pc:chgData name="Michal Dimitrov" userId="38f9263f699255cd" providerId="LiveId" clId="{B6056063-7E6A-4942-AD67-C1ECB0A1A52A}" dt="2025-02-24T15:20:14.626" v="14" actId="20577"/>
        <pc:sldMkLst>
          <pc:docMk/>
          <pc:sldMk cId="3170794260" sldId="540"/>
        </pc:sldMkLst>
        <pc:spChg chg="mod">
          <ac:chgData name="Michal Dimitrov" userId="38f9263f699255cd" providerId="LiveId" clId="{B6056063-7E6A-4942-AD67-C1ECB0A1A52A}" dt="2025-02-24T15:20:14.626" v="14" actId="20577"/>
          <ac:spMkLst>
            <pc:docMk/>
            <pc:sldMk cId="3170794260" sldId="540"/>
            <ac:spMk id="3" creationId="{9F3BB20A-400A-CA32-7E86-498A0A9D1BDB}"/>
          </ac:spMkLst>
        </pc:spChg>
      </pc:sldChg>
      <pc:sldChg chg="addSp delSp modSp new mod ord">
        <pc:chgData name="Michal Dimitrov" userId="38f9263f699255cd" providerId="LiveId" clId="{B6056063-7E6A-4942-AD67-C1ECB0A1A52A}" dt="2025-02-24T15:28:17.262" v="102" actId="14100"/>
        <pc:sldMkLst>
          <pc:docMk/>
          <pc:sldMk cId="2456933762" sldId="541"/>
        </pc:sldMkLst>
        <pc:spChg chg="mod">
          <ac:chgData name="Michal Dimitrov" userId="38f9263f699255cd" providerId="LiveId" clId="{B6056063-7E6A-4942-AD67-C1ECB0A1A52A}" dt="2025-02-24T15:27:32.948" v="95" actId="20577"/>
          <ac:spMkLst>
            <pc:docMk/>
            <pc:sldMk cId="2456933762" sldId="541"/>
            <ac:spMk id="2" creationId="{5E9934A9-0ABD-39AB-034D-53E992394379}"/>
          </ac:spMkLst>
        </pc:spChg>
        <pc:spChg chg="del">
          <ac:chgData name="Michal Dimitrov" userId="38f9263f699255cd" providerId="LiveId" clId="{B6056063-7E6A-4942-AD67-C1ECB0A1A52A}" dt="2025-02-24T15:27:08.866" v="18"/>
          <ac:spMkLst>
            <pc:docMk/>
            <pc:sldMk cId="2456933762" sldId="541"/>
            <ac:spMk id="3" creationId="{83D406F6-E4E0-7191-B92B-5D9A2E1EE1BD}"/>
          </ac:spMkLst>
        </pc:spChg>
        <pc:picChg chg="add mod">
          <ac:chgData name="Michal Dimitrov" userId="38f9263f699255cd" providerId="LiveId" clId="{B6056063-7E6A-4942-AD67-C1ECB0A1A52A}" dt="2025-02-24T15:28:11.171" v="101" actId="14100"/>
          <ac:picMkLst>
            <pc:docMk/>
            <pc:sldMk cId="2456933762" sldId="541"/>
            <ac:picMk id="1026" creationId="{0A49BFDB-DEE4-F1A3-3EEB-63BDA1A9D9CF}"/>
          </ac:picMkLst>
        </pc:picChg>
        <pc:picChg chg="add mod">
          <ac:chgData name="Michal Dimitrov" userId="38f9263f699255cd" providerId="LiveId" clId="{B6056063-7E6A-4942-AD67-C1ECB0A1A52A}" dt="2025-02-24T15:28:17.262" v="102" actId="14100"/>
          <ac:picMkLst>
            <pc:docMk/>
            <pc:sldMk cId="2456933762" sldId="541"/>
            <ac:picMk id="1028" creationId="{E4E02A3D-7B49-A7EB-7DD8-F1CE10D96FD5}"/>
          </ac:picMkLst>
        </pc:picChg>
      </pc:sldChg>
      <pc:sldChg chg="addSp delSp modSp new mod">
        <pc:chgData name="Michal Dimitrov" userId="38f9263f699255cd" providerId="LiveId" clId="{B6056063-7E6A-4942-AD67-C1ECB0A1A52A}" dt="2025-02-24T15:46:30.545" v="195" actId="20577"/>
        <pc:sldMkLst>
          <pc:docMk/>
          <pc:sldMk cId="1059247699" sldId="542"/>
        </pc:sldMkLst>
        <pc:spChg chg="add del mod">
          <ac:chgData name="Michal Dimitrov" userId="38f9263f699255cd" providerId="LiveId" clId="{B6056063-7E6A-4942-AD67-C1ECB0A1A52A}" dt="2025-02-24T15:46:30.545" v="195" actId="20577"/>
          <ac:spMkLst>
            <pc:docMk/>
            <pc:sldMk cId="1059247699" sldId="542"/>
            <ac:spMk id="2" creationId="{96B3990B-5E7A-3C75-6FF7-3CFC7077277D}"/>
          </ac:spMkLst>
        </pc:spChg>
        <pc:spChg chg="del">
          <ac:chgData name="Michal Dimitrov" userId="38f9263f699255cd" providerId="LiveId" clId="{B6056063-7E6A-4942-AD67-C1ECB0A1A52A}" dt="2025-02-24T15:42:59.354" v="104" actId="22"/>
          <ac:spMkLst>
            <pc:docMk/>
            <pc:sldMk cId="1059247699" sldId="542"/>
            <ac:spMk id="3" creationId="{46476837-95E2-B721-4491-CA4879A6B071}"/>
          </ac:spMkLst>
        </pc:spChg>
        <pc:picChg chg="add mod ord">
          <ac:chgData name="Michal Dimitrov" userId="38f9263f699255cd" providerId="LiveId" clId="{B6056063-7E6A-4942-AD67-C1ECB0A1A52A}" dt="2025-02-24T15:44:10.295" v="111" actId="1076"/>
          <ac:picMkLst>
            <pc:docMk/>
            <pc:sldMk cId="1059247699" sldId="542"/>
            <ac:picMk id="5" creationId="{27402CF4-7AF4-F5F3-7003-6EC6E13C5EFC}"/>
          </ac:picMkLst>
        </pc:picChg>
      </pc:sldChg>
      <pc:sldChg chg="addSp delSp modSp new mod">
        <pc:chgData name="Michal Dimitrov" userId="38f9263f699255cd" providerId="LiveId" clId="{B6056063-7E6A-4942-AD67-C1ECB0A1A52A}" dt="2025-02-24T15:47:14.315" v="216" actId="20577"/>
        <pc:sldMkLst>
          <pc:docMk/>
          <pc:sldMk cId="1004811296" sldId="543"/>
        </pc:sldMkLst>
        <pc:spChg chg="mod">
          <ac:chgData name="Michal Dimitrov" userId="38f9263f699255cd" providerId="LiveId" clId="{B6056063-7E6A-4942-AD67-C1ECB0A1A52A}" dt="2025-02-24T15:47:14.315" v="216" actId="20577"/>
          <ac:spMkLst>
            <pc:docMk/>
            <pc:sldMk cId="1004811296" sldId="543"/>
            <ac:spMk id="2" creationId="{4CEFC7D6-0FA3-6D88-E4CA-91FC669A272E}"/>
          </ac:spMkLst>
        </pc:spChg>
        <pc:spChg chg="del">
          <ac:chgData name="Michal Dimitrov" userId="38f9263f699255cd" providerId="LiveId" clId="{B6056063-7E6A-4942-AD67-C1ECB0A1A52A}" dt="2025-02-24T15:44:30.167" v="115" actId="22"/>
          <ac:spMkLst>
            <pc:docMk/>
            <pc:sldMk cId="1004811296" sldId="543"/>
            <ac:spMk id="3" creationId="{9F8F7D6B-A258-22CD-0C0F-D7C0F57446A1}"/>
          </ac:spMkLst>
        </pc:spChg>
        <pc:picChg chg="add mod">
          <ac:chgData name="Michal Dimitrov" userId="38f9263f699255cd" providerId="LiveId" clId="{B6056063-7E6A-4942-AD67-C1ECB0A1A52A}" dt="2025-02-24T15:47:06.716" v="196" actId="1076"/>
          <ac:picMkLst>
            <pc:docMk/>
            <pc:sldMk cId="1004811296" sldId="543"/>
            <ac:picMk id="5" creationId="{4423DF55-6D52-28E7-5B7A-D9928A9D014F}"/>
          </ac:picMkLst>
        </pc:picChg>
        <pc:picChg chg="add mod ord">
          <ac:chgData name="Michal Dimitrov" userId="38f9263f699255cd" providerId="LiveId" clId="{B6056063-7E6A-4942-AD67-C1ECB0A1A52A}" dt="2025-02-24T15:47:09.108" v="197" actId="1076"/>
          <ac:picMkLst>
            <pc:docMk/>
            <pc:sldMk cId="1004811296" sldId="543"/>
            <ac:picMk id="7" creationId="{1E2D44C3-9F2E-FBCC-6C14-BD226AA21800}"/>
          </ac:picMkLst>
        </pc:picChg>
      </pc:sldChg>
      <pc:sldChg chg="addSp modSp new mod">
        <pc:chgData name="Michal Dimitrov" userId="38f9263f699255cd" providerId="LiveId" clId="{B6056063-7E6A-4942-AD67-C1ECB0A1A52A}" dt="2025-02-24T15:47:42.299" v="218" actId="1076"/>
        <pc:sldMkLst>
          <pc:docMk/>
          <pc:sldMk cId="904435760" sldId="544"/>
        </pc:sldMkLst>
        <pc:spChg chg="mod">
          <ac:chgData name="Michal Dimitrov" userId="38f9263f699255cd" providerId="LiveId" clId="{B6056063-7E6A-4942-AD67-C1ECB0A1A52A}" dt="2025-02-24T15:46:19.528" v="165" actId="20577"/>
          <ac:spMkLst>
            <pc:docMk/>
            <pc:sldMk cId="904435760" sldId="544"/>
            <ac:spMk id="2" creationId="{EF2DEFC1-1A0E-B38A-105B-9F66F4A1755F}"/>
          </ac:spMkLst>
        </pc:spChg>
        <pc:picChg chg="add mod">
          <ac:chgData name="Michal Dimitrov" userId="38f9263f699255cd" providerId="LiveId" clId="{B6056063-7E6A-4942-AD67-C1ECB0A1A52A}" dt="2025-02-24T15:47:42.299" v="218" actId="1076"/>
          <ac:picMkLst>
            <pc:docMk/>
            <pc:sldMk cId="904435760" sldId="544"/>
            <ac:picMk id="5" creationId="{CA68CCF5-5EB8-5771-15DD-718F8DC46D1F}"/>
          </ac:picMkLst>
        </pc:picChg>
      </pc:sldChg>
      <pc:sldChg chg="modSp new mod ord">
        <pc:chgData name="Michal Dimitrov" userId="38f9263f699255cd" providerId="LiveId" clId="{B6056063-7E6A-4942-AD67-C1ECB0A1A52A}" dt="2025-02-24T15:50:21.078" v="437" actId="20577"/>
        <pc:sldMkLst>
          <pc:docMk/>
          <pc:sldMk cId="412217958" sldId="545"/>
        </pc:sldMkLst>
        <pc:spChg chg="mod">
          <ac:chgData name="Michal Dimitrov" userId="38f9263f699255cd" providerId="LiveId" clId="{B6056063-7E6A-4942-AD67-C1ECB0A1A52A}" dt="2025-02-24T15:48:49.681" v="283" actId="20577"/>
          <ac:spMkLst>
            <pc:docMk/>
            <pc:sldMk cId="412217958" sldId="545"/>
            <ac:spMk id="2" creationId="{690401B1-CE25-0EA3-4C38-CDD3C82152E7}"/>
          </ac:spMkLst>
        </pc:spChg>
        <pc:spChg chg="mod">
          <ac:chgData name="Michal Dimitrov" userId="38f9263f699255cd" providerId="LiveId" clId="{B6056063-7E6A-4942-AD67-C1ECB0A1A52A}" dt="2025-02-24T15:50:21.078" v="437" actId="20577"/>
          <ac:spMkLst>
            <pc:docMk/>
            <pc:sldMk cId="412217958" sldId="545"/>
            <ac:spMk id="3" creationId="{ED2FADB0-E891-4666-F327-A1A72D3B17EB}"/>
          </ac:spMkLst>
        </pc:spChg>
      </pc:sldChg>
      <pc:sldChg chg="addSp delSp modSp new mod">
        <pc:chgData name="Michal Dimitrov" userId="38f9263f699255cd" providerId="LiveId" clId="{B6056063-7E6A-4942-AD67-C1ECB0A1A52A}" dt="2025-02-25T00:25:08.455" v="644" actId="1076"/>
        <pc:sldMkLst>
          <pc:docMk/>
          <pc:sldMk cId="557783233" sldId="546"/>
        </pc:sldMkLst>
        <pc:spChg chg="mod">
          <ac:chgData name="Michal Dimitrov" userId="38f9263f699255cd" providerId="LiveId" clId="{B6056063-7E6A-4942-AD67-C1ECB0A1A52A}" dt="2025-02-25T00:22:20.207" v="594" actId="20577"/>
          <ac:spMkLst>
            <pc:docMk/>
            <pc:sldMk cId="557783233" sldId="546"/>
            <ac:spMk id="2" creationId="{CD98606C-EBE8-5CB8-E404-ECE7C08EE400}"/>
          </ac:spMkLst>
        </pc:spChg>
        <pc:spChg chg="del">
          <ac:chgData name="Michal Dimitrov" userId="38f9263f699255cd" providerId="LiveId" clId="{B6056063-7E6A-4942-AD67-C1ECB0A1A52A}" dt="2025-02-25T00:21:24.445" v="474"/>
          <ac:spMkLst>
            <pc:docMk/>
            <pc:sldMk cId="557783233" sldId="546"/>
            <ac:spMk id="3" creationId="{9457F93C-0210-7FD8-F281-B714D0F2E75F}"/>
          </ac:spMkLst>
        </pc:spChg>
        <pc:spChg chg="add">
          <ac:chgData name="Michal Dimitrov" userId="38f9263f699255cd" providerId="LiveId" clId="{B6056063-7E6A-4942-AD67-C1ECB0A1A52A}" dt="2025-02-25T00:19:59.054" v="472"/>
          <ac:spMkLst>
            <pc:docMk/>
            <pc:sldMk cId="557783233" sldId="546"/>
            <ac:spMk id="4" creationId="{515B3BB1-DDBD-417A-8E73-AA6820E99C36}"/>
          </ac:spMkLst>
        </pc:spChg>
        <pc:spChg chg="add">
          <ac:chgData name="Michal Dimitrov" userId="38f9263f699255cd" providerId="LiveId" clId="{B6056063-7E6A-4942-AD67-C1ECB0A1A52A}" dt="2025-02-25T00:20:07.639" v="473"/>
          <ac:spMkLst>
            <pc:docMk/>
            <pc:sldMk cId="557783233" sldId="546"/>
            <ac:spMk id="5" creationId="{F9E599A4-336D-7F8E-B397-FEC4C59B8FB6}"/>
          </ac:spMkLst>
        </pc:spChg>
        <pc:picChg chg="add mod">
          <ac:chgData name="Michal Dimitrov" userId="38f9263f699255cd" providerId="LiveId" clId="{B6056063-7E6A-4942-AD67-C1ECB0A1A52A}" dt="2025-02-25T00:25:08.455" v="644" actId="1076"/>
          <ac:picMkLst>
            <pc:docMk/>
            <pc:sldMk cId="557783233" sldId="546"/>
            <ac:picMk id="2054" creationId="{1D20BB42-0BAC-5E9B-50FF-F4CE7670F41B}"/>
          </ac:picMkLst>
        </pc:picChg>
      </pc:sldChg>
      <pc:sldChg chg="addSp delSp modSp new mod">
        <pc:chgData name="Michal Dimitrov" userId="38f9263f699255cd" providerId="LiveId" clId="{B6056063-7E6A-4942-AD67-C1ECB0A1A52A}" dt="2025-02-25T00:25:13.498" v="646" actId="1076"/>
        <pc:sldMkLst>
          <pc:docMk/>
          <pc:sldMk cId="4026528424" sldId="547"/>
        </pc:sldMkLst>
        <pc:spChg chg="mod">
          <ac:chgData name="Michal Dimitrov" userId="38f9263f699255cd" providerId="LiveId" clId="{B6056063-7E6A-4942-AD67-C1ECB0A1A52A}" dt="2025-02-25T00:24:40.985" v="640" actId="14100"/>
          <ac:spMkLst>
            <pc:docMk/>
            <pc:sldMk cId="4026528424" sldId="547"/>
            <ac:spMk id="2" creationId="{F0EB9FE7-CA1B-285B-42BB-5C4EC2EE8FCC}"/>
          </ac:spMkLst>
        </pc:spChg>
        <pc:spChg chg="del">
          <ac:chgData name="Michal Dimitrov" userId="38f9263f699255cd" providerId="LiveId" clId="{B6056063-7E6A-4942-AD67-C1ECB0A1A52A}" dt="2025-02-25T00:24:18.400" v="596"/>
          <ac:spMkLst>
            <pc:docMk/>
            <pc:sldMk cId="4026528424" sldId="547"/>
            <ac:spMk id="3" creationId="{21A9CBDA-FC1C-25D1-A52F-DBD10F7B5333}"/>
          </ac:spMkLst>
        </pc:spChg>
        <pc:picChg chg="add mod">
          <ac:chgData name="Michal Dimitrov" userId="38f9263f699255cd" providerId="LiveId" clId="{B6056063-7E6A-4942-AD67-C1ECB0A1A52A}" dt="2025-02-25T00:25:13.498" v="646" actId="1076"/>
          <ac:picMkLst>
            <pc:docMk/>
            <pc:sldMk cId="4026528424" sldId="547"/>
            <ac:picMk id="3074" creationId="{B7B42A81-8444-7ECB-75DB-2309D78617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760200-1EB0-400E-954C-489064ADED0D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A4899-FC13-4467-B700-E3225A1011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8998A-83F7-40F2-8F57-3235639BBD7C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0230F-2F1A-4454-8C3C-57C788A830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D7DB-63CA-499C-85F3-3E02D894B623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B4FC-82A7-47B7-A332-A152EBD5DE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25EF-B250-49B2-9802-E6556A86A9C6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CAA8-9F10-4D75-8C3A-E7DA311364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0FFA-601E-4FAE-96CD-456C76A09186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D9B0-40F5-4BF4-8CFD-44558FCA5B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8DF2-2851-43C0-ABA9-10EEF484D234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5959-CA2B-4F18-851E-9076C9792F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2CEC-97CA-4C7F-8372-EEBDC0998406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39B2-CD43-4CB0-BD4A-AC56A90CD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E73B-EAB6-4F2B-85BE-5C6BDFA525BA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6926-0BA7-47E0-A79C-D7152DCDF9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3977-E87B-4F50-978C-37ED79E4CC95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62E2-55B2-402C-9F68-55CC5778E5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D45-7E3E-4E8E-ADA1-CBAC8B6E2A72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BD2A-09D9-436D-AF1E-30111225FA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7302-B69E-4930-8D5B-46E0272373A4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7E1F-42A4-438A-917D-00907D3C34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B1C7-38B8-455B-832F-6187417D6225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1C6A-A707-4E0F-8231-2D6F9BDEF6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1C47-6DAF-41F4-A258-997FA97C09D4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48E6-4D9D-42AA-997E-4360D850A7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78EE7-13F2-4F5D-851D-785E35D2A4B0}" type="datetimeFigureOut">
              <a:rPr lang="cs-CZ"/>
              <a:pPr>
                <a:defRPr/>
              </a:pPr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30678-D3DA-4842-93EA-12697BA2CB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zentrum.org/wissen/videos.html?index=324&amp;video=230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e.tv/en/videos/079739-003-A/heldenplatz-1988-an-austrian-scanda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wsQvPeSFv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wsQvPeSFv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, </a:t>
            </a:r>
            <a:r>
              <a:rPr lang="cs-CZ" dirty="0" err="1"/>
              <a:t>JTB026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20BC1-8866-4A37-BEE8-34F073F4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o Ukrajinu v Německu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2C7B2-21B6-4B1D-AA52-68BB32B9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 veřejného mínění </a:t>
            </a:r>
            <a:r>
              <a:rPr lang="cs-CZ" dirty="0" err="1"/>
              <a:t>Forsa</a:t>
            </a:r>
            <a:r>
              <a:rPr lang="cs-CZ" dirty="0"/>
              <a:t> publikovaný (</a:t>
            </a:r>
            <a:r>
              <a:rPr lang="cs-CZ" dirty="0">
                <a:solidFill>
                  <a:srgbClr val="FF0000"/>
                </a:solidFill>
              </a:rPr>
              <a:t>3. 2. 2022</a:t>
            </a:r>
            <a:r>
              <a:rPr lang="cs-CZ" dirty="0"/>
              <a:t>):</a:t>
            </a:r>
          </a:p>
          <a:p>
            <a:r>
              <a:rPr lang="cs-CZ" dirty="0"/>
              <a:t>viníkem zostření konfliktu mezi Západem a Východem 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celé Německo: 49 % Rusko, 21 % USA, 7 % EU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staré spolkové země: </a:t>
            </a:r>
            <a:r>
              <a:rPr lang="cs-CZ" dirty="0">
                <a:solidFill>
                  <a:srgbClr val="FF0000"/>
                </a:solidFill>
              </a:rPr>
              <a:t>52 % Rusko</a:t>
            </a:r>
            <a:r>
              <a:rPr lang="cs-CZ" dirty="0"/>
              <a:t>, 17 % USA, 7 % EU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nové spolkové země: 43 % USA, </a:t>
            </a:r>
            <a:r>
              <a:rPr lang="cs-CZ" dirty="0">
                <a:solidFill>
                  <a:srgbClr val="FF0000"/>
                </a:solidFill>
              </a:rPr>
              <a:t>21 % Rusko</a:t>
            </a:r>
            <a:r>
              <a:rPr lang="cs-CZ" dirty="0"/>
              <a:t>, 7 % EU</a:t>
            </a:r>
          </a:p>
        </p:txBody>
      </p:sp>
    </p:spTree>
    <p:extLst>
      <p:ext uri="{BB962C8B-B14F-4D97-AF65-F5344CB8AC3E}">
        <p14:creationId xmlns:p14="http://schemas.microsoft.com/office/powerpoint/2010/main" val="374336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theorem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cs-CZ" sz="3200" dirty="0"/>
          </a:p>
          <a:p>
            <a:pPr algn="ctr">
              <a:buNone/>
            </a:pPr>
            <a:r>
              <a:rPr lang="cs-CZ" sz="3200" dirty="0"/>
              <a:t>„</a:t>
            </a:r>
            <a:r>
              <a:rPr lang="en-US" sz="3200" dirty="0"/>
              <a:t>If men define situations as real, </a:t>
            </a:r>
            <a:endParaRPr lang="cs-CZ" sz="3200" dirty="0"/>
          </a:p>
          <a:p>
            <a:pPr algn="ctr">
              <a:buNone/>
            </a:pPr>
            <a:r>
              <a:rPr lang="en-US" sz="3200" dirty="0"/>
              <a:t>they are real in their</a:t>
            </a:r>
            <a:r>
              <a:rPr lang="cs-CZ" sz="3200" dirty="0"/>
              <a:t> </a:t>
            </a:r>
            <a:r>
              <a:rPr lang="en-US" sz="3200" dirty="0"/>
              <a:t>consequences.</a:t>
            </a:r>
            <a:r>
              <a:rPr lang="cs-CZ" sz="3200" dirty="0"/>
              <a:t>“</a:t>
            </a:r>
          </a:p>
          <a:p>
            <a:pPr algn="ctr">
              <a:buNone/>
            </a:pPr>
            <a:endParaRPr lang="cs-CZ" dirty="0"/>
          </a:p>
          <a:p>
            <a:r>
              <a:rPr lang="cs-CZ" sz="2400" dirty="0"/>
              <a:t>t</a:t>
            </a:r>
            <a:r>
              <a:rPr lang="en-US" sz="2400" dirty="0"/>
              <a:t>he interpretation of a situation causes the action</a:t>
            </a:r>
            <a:endParaRPr lang="cs-CZ" sz="2400" dirty="0"/>
          </a:p>
          <a:p>
            <a:r>
              <a:rPr lang="cs-CZ" sz="2400" dirty="0"/>
              <a:t>t</a:t>
            </a:r>
            <a:r>
              <a:rPr lang="en-US" sz="2400" dirty="0"/>
              <a:t>his interpretation is not objective </a:t>
            </a:r>
            <a:endParaRPr lang="cs-CZ" sz="2400" dirty="0"/>
          </a:p>
          <a:p>
            <a:r>
              <a:rPr lang="cs-CZ" sz="2400" dirty="0"/>
              <a:t>a</a:t>
            </a:r>
            <a:r>
              <a:rPr lang="en-US" sz="2400" dirty="0" err="1"/>
              <a:t>ctions</a:t>
            </a:r>
            <a:r>
              <a:rPr lang="en-US" sz="2400" dirty="0"/>
              <a:t> are affected by subjective perceptions of situations </a:t>
            </a:r>
            <a:endParaRPr lang="cs-CZ" sz="2400" dirty="0"/>
          </a:p>
          <a:p>
            <a:r>
              <a:rPr lang="cs-CZ" sz="2400" dirty="0"/>
              <a:t>w</a:t>
            </a:r>
            <a:r>
              <a:rPr lang="en-US" sz="2400" dirty="0" err="1"/>
              <a:t>hether</a:t>
            </a:r>
            <a:r>
              <a:rPr lang="en-US" sz="2400" dirty="0"/>
              <a:t> there even is an objectively correct interpretation is not important for the purposes of helping guide individuals' </a:t>
            </a:r>
            <a:r>
              <a:rPr lang="en-US" sz="2400" dirty="0" err="1"/>
              <a:t>behavio</a:t>
            </a:r>
            <a:r>
              <a:rPr lang="cs-CZ" sz="2400" dirty="0"/>
              <a:t>u</a:t>
            </a:r>
            <a:r>
              <a:rPr lang="en-US" sz="2400" dirty="0"/>
              <a:t>r.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(William Isaac Thomas, Dorothy </a:t>
            </a:r>
            <a:r>
              <a:rPr lang="cs-CZ" sz="2400" dirty="0" err="1"/>
              <a:t>Swaine</a:t>
            </a:r>
            <a:r>
              <a:rPr lang="cs-CZ" sz="2400" dirty="0"/>
              <a:t> Thomas, 1928)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seminář – 25. 2.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i="1" dirty="0"/>
              <a:t> </a:t>
            </a:r>
            <a:r>
              <a:rPr lang="cs-CZ" sz="4800" dirty="0"/>
              <a:t>Nekonečný příběh?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sz="4200" i="1" dirty="0"/>
              <a:t>Vyrovnání rakouské společnosti</a:t>
            </a:r>
          </a:p>
          <a:p>
            <a:pPr algn="ctr">
              <a:buNone/>
            </a:pPr>
            <a:r>
              <a:rPr lang="cs-CZ" sz="4200" i="1" dirty="0"/>
              <a:t>s nacistickou minulostí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25. 2.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Reportáž </a:t>
            </a:r>
            <a:r>
              <a:rPr lang="cs-CZ" dirty="0" err="1"/>
              <a:t>Märztage</a:t>
            </a:r>
            <a:r>
              <a:rPr lang="cs-CZ" dirty="0"/>
              <a:t> 1938 (</a:t>
            </a:r>
            <a:r>
              <a:rPr lang="cs-CZ" dirty="0" err="1"/>
              <a:t>Hallo</a:t>
            </a:r>
            <a:r>
              <a:rPr lang="cs-CZ" dirty="0"/>
              <a:t> Kino 7/1988)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Skandál </a:t>
            </a:r>
            <a:r>
              <a:rPr lang="cs-CZ" dirty="0" err="1"/>
              <a:t>Heldenplatz</a:t>
            </a:r>
            <a:r>
              <a:rPr lang="cs-CZ" dirty="0"/>
              <a:t> – referát: </a:t>
            </a:r>
            <a:r>
              <a:rPr lang="cs-CZ" b="1" dirty="0">
                <a:solidFill>
                  <a:srgbClr val="FF0000"/>
                </a:solidFill>
              </a:rPr>
              <a:t>Jaroslav P. Novák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 err="1"/>
              <a:t>Rakušaní</a:t>
            </a:r>
            <a:r>
              <a:rPr lang="cs-CZ" dirty="0"/>
              <a:t> jako viníci?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diskuse na základě textu </a:t>
            </a:r>
            <a:r>
              <a:rPr lang="cs-CZ" dirty="0" err="1"/>
              <a:t>Steiningera</a:t>
            </a:r>
            <a:endParaRPr lang="cs-CZ" dirty="0"/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Vyrovnání Rakouska s nacistickou minulostí – Skandál </a:t>
            </a:r>
            <a:r>
              <a:rPr lang="cs-CZ" dirty="0" err="1"/>
              <a:t>Waldheim</a:t>
            </a:r>
            <a:endParaRPr lang="cs-CZ" dirty="0"/>
          </a:p>
          <a:p>
            <a:pPr marL="914400" lvl="1" indent="-514350" eaLnBrk="1" hangingPunct="1">
              <a:buFont typeface="Arial" pitchFamily="34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(1)</a:t>
            </a:r>
            <a:br>
              <a:rPr lang="cs-CZ" dirty="0"/>
            </a:br>
            <a:r>
              <a:rPr lang="cs-CZ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Hallo</a:t>
            </a:r>
            <a:r>
              <a:rPr lang="cs-CZ" sz="3200" dirty="0"/>
              <a:t> Kino 7/1988, </a:t>
            </a:r>
            <a:r>
              <a:rPr lang="cs-CZ" sz="3200" dirty="0" err="1"/>
              <a:t>Beitrag</a:t>
            </a:r>
            <a:r>
              <a:rPr lang="cs-CZ" sz="3200" dirty="0"/>
              <a:t>: 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http://www.</a:t>
            </a:r>
            <a:r>
              <a:rPr lang="cs-CZ" sz="2800" dirty="0" err="1">
                <a:hlinkClick r:id="rId2"/>
              </a:rPr>
              <a:t>demokratiezentrum.org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wissen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videos.html</a:t>
            </a:r>
            <a:r>
              <a:rPr lang="cs-CZ" sz="2800" dirty="0">
                <a:hlinkClick r:id="rId2"/>
              </a:rPr>
              <a:t>?index=324&amp;video=2308</a:t>
            </a:r>
            <a:endParaRPr lang="cs-CZ" sz="2800" dirty="0"/>
          </a:p>
          <a:p>
            <a:r>
              <a:rPr lang="cs-CZ" sz="2800" dirty="0"/>
              <a:t>Jak vyznívá příspěvek o 25 let později?</a:t>
            </a:r>
          </a:p>
          <a:p>
            <a:r>
              <a:rPr lang="cs-CZ" sz="2800" dirty="0"/>
              <a:t>V čem se liší od příspěvku z roku 1963?</a:t>
            </a:r>
          </a:p>
          <a:p>
            <a:r>
              <a:rPr lang="cs-CZ" sz="2800" dirty="0"/>
              <a:t>Jaká témata jsou akcentována a proč?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(2)</a:t>
            </a:r>
            <a:br>
              <a:rPr lang="cs-CZ" dirty="0"/>
            </a:br>
            <a:r>
              <a:rPr lang="cs-CZ" sz="3200" dirty="0"/>
              <a:t>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i="1" dirty="0"/>
              <a:t>Tragická balkonová scéna ze světových dějin. Ale ti ve tmě nejsou vidět a neukazují se.</a:t>
            </a:r>
          </a:p>
          <a:p>
            <a:pPr>
              <a:buNone/>
            </a:pPr>
            <a:r>
              <a:rPr lang="cs-CZ" sz="2400" i="1" dirty="0"/>
              <a:t>Vídeň – Náměstí hrdinů – místo březnových idejí padesát let poté: s vnitřním pohnutím jsme v patách dějinám, snažíme se je dostihnout, než ony dostihnou nás. Rakousko přehodnocuje předvčerejšek, aby zítřek byl zase takový jako včerejšek. Pohled zpět jako krok vpřed. </a:t>
            </a:r>
          </a:p>
          <a:p>
            <a:pPr>
              <a:buNone/>
            </a:pPr>
            <a:r>
              <a:rPr lang="cs-CZ" sz="2400" i="1" dirty="0"/>
              <a:t>Březnové dny vzpomínek v pamětním roce 1988. V Národním sálu </a:t>
            </a:r>
            <a:r>
              <a:rPr lang="cs-CZ" sz="2400" i="1" dirty="0" err="1"/>
              <a:t>Vídeňšké</a:t>
            </a:r>
            <a:r>
              <a:rPr lang="cs-CZ" sz="2400" i="1" dirty="0"/>
              <a:t> radnice: Soudobý dokument o „anšlusu“ a odboji. </a:t>
            </a:r>
          </a:p>
          <a:p>
            <a:pPr>
              <a:buNone/>
            </a:pPr>
            <a:r>
              <a:rPr lang="cs-CZ" sz="2400" i="1" dirty="0"/>
              <a:t>Jako pronásledovaná menšina často zapomínáni: cikáni. Cikánka: „Hudba folklórní skupiny </a:t>
            </a:r>
            <a:r>
              <a:rPr lang="cs-CZ" sz="2400" i="1" dirty="0" err="1"/>
              <a:t>Kalyi</a:t>
            </a:r>
            <a:r>
              <a:rPr lang="cs-CZ" sz="2400" i="1" dirty="0"/>
              <a:t> Jag – Černý oheň – reprezentuje naši identitu, naši vlastní kulturu. Ahoj v </a:t>
            </a:r>
            <a:r>
              <a:rPr lang="cs-CZ" sz="2400" i="1" dirty="0" err="1"/>
              <a:t>Hallo</a:t>
            </a:r>
            <a:r>
              <a:rPr lang="cs-CZ" sz="2400" i="1" dirty="0"/>
              <a:t> Kino!!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(3)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Na Radničním náměstí mají slovo: svědkové doby, kteří se nad ideologiemi našli v odboji proti barbarství nacistů.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Minuta ticha a vzpomínková hodina v parlamentu. Spolková rada a Národní rada stvrzují svou oddanost demokracii.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Moderátor Stefan </a:t>
            </a:r>
            <a:r>
              <a:rPr lang="cs-CZ" sz="2400" i="1" dirty="0" err="1"/>
              <a:t>Fleming</a:t>
            </a:r>
            <a:r>
              <a:rPr lang="cs-CZ" sz="2400" i="1" dirty="0"/>
              <a:t>: „Zatímco oficiální Rakousko vzpomíná v parlamentu, lidé, kteří vytvářejí umění a kulturu, stanují na </a:t>
            </a:r>
            <a:r>
              <a:rPr lang="cs-CZ" sz="2400" i="1" dirty="0" err="1"/>
              <a:t>Morzinově</a:t>
            </a:r>
            <a:r>
              <a:rPr lang="cs-CZ" sz="2400" i="1" dirty="0"/>
              <a:t> náměstí. Na místě bývalého ústředí gestapa, centra despocie, která pohrdala lidmi, se domácí intelektuálové pokouší určení místa Rakouska v dnešní době – Motto: Dějiny žijí….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(4)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… také během státního aktu v Ceremoniálním sálu Hofburgu shrnuje kancléř </a:t>
            </a:r>
            <a:r>
              <a:rPr lang="cs-CZ" sz="2400" i="1" dirty="0" err="1"/>
              <a:t>Vranitzky</a:t>
            </a:r>
            <a:r>
              <a:rPr lang="cs-CZ" sz="2400" i="1" dirty="0"/>
              <a:t>: „A tak se dne můžeme obětem fašismu a národního socialismu podívat do očí a říct: Podívejte, ze všeho ponížení a ze všech útrap jsme ušli dobrý kousek cesty vpřed a já prosím všechny oběti národního socialismu, aby mě vyslyšeli, když říkám, to jsme dlužili především vám a vážně se snažíme, jít po této cestě dál.“</a:t>
            </a:r>
          </a:p>
          <a:p>
            <a:pPr>
              <a:buNone/>
            </a:pPr>
            <a:r>
              <a:rPr lang="cs-CZ" sz="2400" i="1" dirty="0"/>
              <a:t> </a:t>
            </a:r>
          </a:p>
          <a:p>
            <a:pPr>
              <a:buNone/>
            </a:pPr>
            <a:r>
              <a:rPr lang="cs-CZ" sz="2400" i="1" dirty="0"/>
              <a:t>Zelení se stěhují ven a svolávají ke společné tryzně v </a:t>
            </a:r>
            <a:r>
              <a:rPr lang="cs-CZ" sz="2400" i="1" dirty="0" err="1"/>
              <a:t>Mathausenu</a:t>
            </a:r>
            <a:r>
              <a:rPr lang="cs-CZ" sz="2400" i="1" dirty="0"/>
              <a:t>. Demonstrace na </a:t>
            </a:r>
            <a:r>
              <a:rPr lang="cs-CZ" sz="2400" i="1" dirty="0" err="1"/>
              <a:t>Ballhausplatz</a:t>
            </a:r>
            <a:r>
              <a:rPr lang="cs-CZ" sz="2400" i="1" dirty="0"/>
              <a:t> („Náměstí míčoven“) – a jsou kritičtí, skeptičtí a kousaví jako vždy: první všeobecné </a:t>
            </a:r>
            <a:r>
              <a:rPr lang="cs-CZ" sz="2400" i="1" dirty="0" err="1"/>
              <a:t>znejištění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401B1-CE25-0EA3-4C38-CDD3C821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FADB0-E891-4666-F327-A1A72D3B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/>
              <a:t>Skandál </a:t>
            </a:r>
            <a:r>
              <a:rPr lang="cs-CZ" b="1" dirty="0" err="1"/>
              <a:t>Heldenplatz</a:t>
            </a: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Thomas Bernhard, </a:t>
            </a:r>
            <a:r>
              <a:rPr lang="cs-CZ" sz="3200" b="1" dirty="0" err="1"/>
              <a:t>Hassliebe</a:t>
            </a:r>
            <a:r>
              <a:rPr lang="cs-CZ" sz="3200" b="1" dirty="0"/>
              <a:t> a kostlivci v rakouské skříni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rgbClr val="FF0000"/>
                </a:solidFill>
              </a:rPr>
              <a:t>Jaroslav Pravoslav Novák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1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(1)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/>
              <a:t>Thomas Bernhard (1931 – 1989) </a:t>
            </a:r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22532" name="Obrázek 3" descr="bern1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43188"/>
            <a:ext cx="2428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(18. 2. 2025)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(25. 2. 2025)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Prezentace: </a:t>
            </a:r>
            <a:r>
              <a:rPr lang="cs-CZ" b="1" dirty="0">
                <a:solidFill>
                  <a:srgbClr val="00B050"/>
                </a:solidFill>
              </a:rPr>
              <a:t>Jaroslav Pravoslav Novák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(4. 3. 2025)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Sára </a:t>
            </a:r>
            <a:r>
              <a:rPr lang="cs-CZ" b="1" dirty="0" err="1">
                <a:solidFill>
                  <a:srgbClr val="00B050"/>
                </a:solidFill>
              </a:rPr>
              <a:t>Herianová</a:t>
            </a:r>
            <a:endParaRPr lang="cs-CZ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(11. 3. 2025)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Ondřej David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(18. 3. 2025)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Eliška </a:t>
            </a:r>
            <a:r>
              <a:rPr lang="cs-CZ" b="1" dirty="0" err="1">
                <a:solidFill>
                  <a:srgbClr val="00B050"/>
                </a:solidFill>
              </a:rPr>
              <a:t>Špeldová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(25. 3. 2025)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Magda Routová</a:t>
            </a: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(1. 4. 2025)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Martin Beneš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2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(2)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dirty="0"/>
              <a:t>Thomas Bernhard (1931 – 1989) 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rakouský spisovatel a dramatik</a:t>
            </a:r>
          </a:p>
          <a:p>
            <a:pPr eaLnBrk="1" hangingPunct="1"/>
            <a:r>
              <a:rPr lang="cs-CZ" dirty="0"/>
              <a:t>„</a:t>
            </a:r>
            <a:r>
              <a:rPr lang="cs-CZ" dirty="0" err="1"/>
              <a:t>Hassliebe</a:t>
            </a:r>
            <a:r>
              <a:rPr lang="cs-CZ" dirty="0"/>
              <a:t>“ k Rakousku – kritika rakouské společnosti</a:t>
            </a:r>
          </a:p>
          <a:p>
            <a:pPr eaLnBrk="1" hangingPunct="1"/>
            <a:r>
              <a:rPr lang="cs-CZ" dirty="0"/>
              <a:t>romány: Staří mistři, Mýcení atd.</a:t>
            </a:r>
          </a:p>
          <a:p>
            <a:pPr eaLnBrk="1" hangingPunct="1"/>
            <a:r>
              <a:rPr lang="cs-CZ" dirty="0"/>
              <a:t>drama Náměstí hrdinů (</a:t>
            </a:r>
            <a:r>
              <a:rPr lang="cs-CZ" dirty="0" err="1"/>
              <a:t>Heldenplatz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1988 – „</a:t>
            </a:r>
            <a:r>
              <a:rPr lang="cs-CZ" dirty="0" err="1"/>
              <a:t>Bedenkjahr</a:t>
            </a:r>
            <a:r>
              <a:rPr lang="cs-CZ" dirty="0"/>
              <a:t>“: 100. výročí založení </a:t>
            </a:r>
            <a:r>
              <a:rPr lang="cs-CZ" dirty="0" err="1"/>
              <a:t>Burgtheateru</a:t>
            </a:r>
            <a:endParaRPr lang="cs-CZ" dirty="0"/>
          </a:p>
          <a:p>
            <a:pPr eaLnBrk="1" hangingPunct="1"/>
            <a:r>
              <a:rPr lang="cs-CZ" dirty="0"/>
              <a:t>intendant </a:t>
            </a:r>
            <a:r>
              <a:rPr lang="cs-CZ" dirty="0" err="1"/>
              <a:t>Burgtheateru</a:t>
            </a:r>
            <a:r>
              <a:rPr lang="cs-CZ" dirty="0"/>
              <a:t> </a:t>
            </a:r>
            <a:r>
              <a:rPr lang="cs-CZ" dirty="0" err="1"/>
              <a:t>Claus</a:t>
            </a:r>
            <a:r>
              <a:rPr lang="cs-CZ" dirty="0"/>
              <a:t> </a:t>
            </a:r>
            <a:r>
              <a:rPr lang="cs-CZ" dirty="0" err="1"/>
              <a:t>Peymann</a:t>
            </a:r>
            <a:r>
              <a:rPr lang="cs-CZ" dirty="0"/>
              <a:t> oslovil Thomase </a:t>
            </a:r>
            <a:r>
              <a:rPr lang="cs-CZ" dirty="0" err="1"/>
              <a:t>Bernharda</a:t>
            </a:r>
            <a:r>
              <a:rPr lang="cs-CZ" dirty="0"/>
              <a:t>, aby k této příležitosti napsal divadelní hru  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1988 – 50. výročí od </a:t>
            </a:r>
            <a:r>
              <a:rPr lang="cs-CZ" i="1" dirty="0" err="1"/>
              <a:t>Anschlussu</a:t>
            </a:r>
            <a:endParaRPr lang="cs-CZ" i="1" dirty="0"/>
          </a:p>
          <a:p>
            <a:pPr eaLnBrk="1" hangingPunct="1"/>
            <a:r>
              <a:rPr lang="cs-CZ" dirty="0" err="1"/>
              <a:t>Bernhard</a:t>
            </a:r>
            <a:r>
              <a:rPr lang="cs-CZ" dirty="0"/>
              <a:t>: </a:t>
            </a:r>
            <a:r>
              <a:rPr lang="cs-CZ" dirty="0" err="1"/>
              <a:t>Heldenplatz</a:t>
            </a:r>
            <a:endParaRPr lang="cs-CZ" dirty="0"/>
          </a:p>
          <a:p>
            <a:pPr eaLnBrk="1" hangingPunct="1">
              <a:buFont typeface="Arial" charset="0"/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Skandál </a:t>
            </a:r>
            <a:r>
              <a:rPr lang="cs-CZ" dirty="0" err="1"/>
              <a:t>Heldenplatz</a:t>
            </a:r>
            <a:r>
              <a:rPr lang="cs-CZ" dirty="0"/>
              <a:t>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„</a:t>
            </a:r>
            <a:r>
              <a:rPr lang="en-US" sz="2400" dirty="0" err="1"/>
              <a:t>Heldenplatz</a:t>
            </a:r>
            <a:r>
              <a:rPr lang="en-US" sz="2400" dirty="0"/>
              <a:t> 1988: An Austrian Scandal</a:t>
            </a:r>
            <a:r>
              <a:rPr lang="cs-CZ" sz="2400" dirty="0"/>
              <a:t>, </a:t>
            </a:r>
            <a:r>
              <a:rPr lang="en-US" sz="2400" dirty="0"/>
              <a:t>Great Speeches: Thomas Bernhard</a:t>
            </a:r>
            <a:r>
              <a:rPr lang="cs-CZ" sz="2400" dirty="0"/>
              <a:t>.“ TV </a:t>
            </a:r>
            <a:r>
              <a:rPr lang="cs-CZ" sz="2400" dirty="0" err="1"/>
              <a:t>Documentary</a:t>
            </a:r>
            <a:r>
              <a:rPr lang="cs-CZ" sz="2400" dirty="0"/>
              <a:t>, </a:t>
            </a:r>
            <a:r>
              <a:rPr lang="cs-CZ" sz="2400" dirty="0" err="1"/>
              <a:t>directed</a:t>
            </a:r>
            <a:r>
              <a:rPr lang="cs-CZ" sz="2400" dirty="0"/>
              <a:t> by Jean </a:t>
            </a:r>
            <a:r>
              <a:rPr lang="cs-CZ" sz="2400" dirty="0" err="1"/>
              <a:t>Bulot</a:t>
            </a:r>
            <a:r>
              <a:rPr lang="cs-CZ" sz="2400" dirty="0"/>
              <a:t>. </a:t>
            </a:r>
            <a:r>
              <a:rPr lang="cs-CZ" sz="2400" dirty="0" err="1"/>
              <a:t>ARTE</a:t>
            </a:r>
            <a:r>
              <a:rPr lang="cs-CZ" sz="2400" dirty="0"/>
              <a:t>, 2018.</a:t>
            </a:r>
            <a:endParaRPr lang="en-US" sz="2400" dirty="0"/>
          </a:p>
          <a:p>
            <a:endParaRPr lang="cs-CZ" sz="2400" dirty="0"/>
          </a:p>
          <a:p>
            <a:r>
              <a:rPr lang="cs-CZ" sz="2400" dirty="0">
                <a:hlinkClick r:id="rId2"/>
              </a:rPr>
              <a:t>https://www.arte.tv/en/videos/079739-003-A/heldenplatz-1988-an-austrian-scandal/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během zkoušení se úryvky textu objevily v novinách (např. </a:t>
            </a:r>
            <a:r>
              <a:rPr lang="cs-CZ" dirty="0" err="1"/>
              <a:t>Neue</a:t>
            </a:r>
            <a:r>
              <a:rPr lang="cs-CZ" dirty="0"/>
              <a:t> </a:t>
            </a:r>
            <a:r>
              <a:rPr lang="cs-CZ" dirty="0" err="1"/>
              <a:t>Kronen</a:t>
            </a:r>
            <a:r>
              <a:rPr lang="cs-CZ" dirty="0"/>
              <a:t> </a:t>
            </a:r>
            <a:r>
              <a:rPr lang="cs-CZ" dirty="0" err="1"/>
              <a:t>Zeitung</a:t>
            </a:r>
            <a:r>
              <a:rPr lang="cs-CZ" dirty="0"/>
              <a:t>, </a:t>
            </a:r>
            <a:r>
              <a:rPr lang="cs-CZ" dirty="0" err="1"/>
              <a:t>Kurier</a:t>
            </a:r>
            <a:r>
              <a:rPr lang="cs-CZ" dirty="0"/>
              <a:t>, Die </a:t>
            </a:r>
            <a:r>
              <a:rPr lang="cs-CZ" dirty="0" err="1"/>
              <a:t>Presse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→ dopisy čtenářů, příspěvky známých osobností:     </a:t>
            </a:r>
            <a:r>
              <a:rPr lang="cs-CZ" dirty="0" err="1"/>
              <a:t>Kreisky</a:t>
            </a:r>
            <a:r>
              <a:rPr lang="cs-CZ" dirty="0"/>
              <a:t>, </a:t>
            </a:r>
            <a:r>
              <a:rPr lang="cs-CZ" dirty="0" err="1"/>
              <a:t>Wiesenthal</a:t>
            </a:r>
            <a:r>
              <a:rPr lang="cs-CZ" dirty="0"/>
              <a:t>, </a:t>
            </a:r>
            <a:r>
              <a:rPr lang="cs-CZ" dirty="0" err="1"/>
              <a:t>Haider</a:t>
            </a:r>
            <a:r>
              <a:rPr lang="cs-CZ" dirty="0"/>
              <a:t>, </a:t>
            </a:r>
            <a:r>
              <a:rPr lang="cs-CZ" dirty="0" err="1"/>
              <a:t>Waldheim</a:t>
            </a:r>
            <a:r>
              <a:rPr lang="cs-CZ" dirty="0"/>
              <a:t> atd.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→ </a:t>
            </a:r>
            <a:r>
              <a:rPr lang="cs-CZ" dirty="0" err="1"/>
              <a:t>Bernhard</a:t>
            </a:r>
            <a:r>
              <a:rPr lang="cs-CZ" dirty="0"/>
              <a:t> napaden na ulici holí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→ před </a:t>
            </a:r>
            <a:r>
              <a:rPr lang="cs-CZ" dirty="0" err="1"/>
              <a:t>Burgtheater</a:t>
            </a:r>
            <a:r>
              <a:rPr lang="cs-CZ" dirty="0"/>
              <a:t> někdo navezl hnůj a zapálil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ho apod.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→ premiéra musela být o měsíc odložena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Děj: v březnu 1988 pohřeb profesora Josefa </a:t>
            </a:r>
            <a:r>
              <a:rPr lang="cs-CZ" dirty="0" err="1"/>
              <a:t>Schustera</a:t>
            </a:r>
            <a:r>
              <a:rPr lang="cs-CZ" dirty="0"/>
              <a:t>, který 15. března 1988 spáchal sebevraždu skokem ze svého bytu na náměstí Hrdinů (nemohl snést latentní rakouský </a:t>
            </a:r>
            <a:r>
              <a:rPr lang="cs-CZ" dirty="0" err="1"/>
              <a:t>antisemistismus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„To, že jsem Rakušanem, je mým největším neštěstím, říkával.“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„V Rakousku musíš být buď katolík nebo nacista, nic jiného se tu netrpí, všechno ostatní se potlačuje a ničí.“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„Doba je dnes mnohem horší než v </a:t>
            </a:r>
            <a:r>
              <a:rPr lang="en-US" dirty="0"/>
              <a:t>o</a:t>
            </a:r>
            <a:r>
              <a:rPr lang="cs-CZ" dirty="0" err="1"/>
              <a:t>smatřicátém</a:t>
            </a:r>
            <a:r>
              <a:rPr lang="cs-CZ" dirty="0"/>
              <a:t> </a:t>
            </a:r>
            <a:r>
              <a:rPr lang="en-US" dirty="0"/>
              <a:t>/ </a:t>
            </a:r>
            <a:r>
              <a:rPr lang="cs-CZ" dirty="0"/>
              <a:t>ve Vídni je teď víc nacistů než v osmatřicátém</a:t>
            </a:r>
            <a:r>
              <a:rPr lang="en-US" dirty="0"/>
              <a:t> / </a:t>
            </a:r>
            <a:r>
              <a:rPr lang="cs-CZ" dirty="0"/>
              <a:t>uvidíš </a:t>
            </a:r>
            <a:r>
              <a:rPr lang="en-US" dirty="0"/>
              <a:t>/ v</a:t>
            </a:r>
            <a:r>
              <a:rPr lang="cs-CZ" dirty="0" err="1"/>
              <a:t>šechno</a:t>
            </a:r>
            <a:r>
              <a:rPr lang="cs-CZ" dirty="0"/>
              <a:t> bude jen horší (…) </a:t>
            </a:r>
            <a:r>
              <a:rPr lang="en-US" dirty="0"/>
              <a:t>/ </a:t>
            </a:r>
            <a:r>
              <a:rPr lang="de-DE" dirty="0" err="1"/>
              <a:t>te</a:t>
            </a:r>
            <a:r>
              <a:rPr lang="cs-CZ" dirty="0"/>
              <a:t>ď vylézají</a:t>
            </a:r>
            <a:r>
              <a:rPr lang="en-US" dirty="0"/>
              <a:t> /</a:t>
            </a:r>
            <a:r>
              <a:rPr lang="cs-CZ" dirty="0"/>
              <a:t> ze všech děr</a:t>
            </a:r>
            <a:r>
              <a:rPr lang="en-US" dirty="0"/>
              <a:t> /</a:t>
            </a:r>
            <a:r>
              <a:rPr lang="cs-CZ" dirty="0"/>
              <a:t> které byly čtyřicet let </a:t>
            </a:r>
            <a:r>
              <a:rPr lang="de-DE" dirty="0"/>
              <a:t>u</a:t>
            </a:r>
            <a:r>
              <a:rPr lang="cs-CZ" dirty="0"/>
              <a:t>cpané </a:t>
            </a:r>
            <a:r>
              <a:rPr lang="en-US" dirty="0"/>
              <a:t>/</a:t>
            </a:r>
            <a:r>
              <a:rPr lang="cs-CZ" dirty="0"/>
              <a:t> stačí se jen s někým chvíli bavit</a:t>
            </a:r>
            <a:r>
              <a:rPr lang="de-DE" dirty="0"/>
              <a:t> </a:t>
            </a:r>
            <a:r>
              <a:rPr lang="en-US" dirty="0"/>
              <a:t>/</a:t>
            </a:r>
            <a:r>
              <a:rPr lang="cs-CZ" dirty="0"/>
              <a:t> a hned je jasné </a:t>
            </a:r>
            <a:r>
              <a:rPr lang="en-US" dirty="0"/>
              <a:t>/</a:t>
            </a:r>
            <a:r>
              <a:rPr lang="cs-CZ" dirty="0"/>
              <a:t> že je to nácek.</a:t>
            </a:r>
            <a:r>
              <a:rPr lang="de-DE" dirty="0"/>
              <a:t>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„Už několik měsíců zase slýchává křičet ty strašlivé masy na náměstí Hrdinů </a:t>
            </a:r>
            <a:r>
              <a:rPr lang="en-US" dirty="0"/>
              <a:t>/ </a:t>
            </a:r>
            <a:r>
              <a:rPr lang="de-DE" dirty="0" err="1"/>
              <a:t>zn</a:t>
            </a:r>
            <a:r>
              <a:rPr lang="cs-CZ" dirty="0" err="1"/>
              <a:t>áte</a:t>
            </a:r>
            <a:r>
              <a:rPr lang="cs-CZ" dirty="0"/>
              <a:t> přeci patnáctý březen </a:t>
            </a:r>
            <a:r>
              <a:rPr lang="en-US" dirty="0"/>
              <a:t>/ </a:t>
            </a:r>
            <a:r>
              <a:rPr lang="cs-CZ" dirty="0"/>
              <a:t>Hitler táhne na náměstí Hrdinů.“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(7)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premiéra v </a:t>
            </a:r>
            <a:r>
              <a:rPr lang="cs-CZ" dirty="0" err="1"/>
              <a:t>Burgtheateru</a:t>
            </a:r>
            <a:r>
              <a:rPr lang="cs-CZ" dirty="0"/>
              <a:t>: 14. 10. 1988 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	policejní dohled, obavy z nepokojů, přímý přenos </a:t>
            </a:r>
            <a:r>
              <a:rPr lang="cs-CZ" dirty="0" err="1"/>
              <a:t>ORF</a:t>
            </a:r>
            <a:r>
              <a:rPr lang="cs-CZ" dirty="0"/>
              <a:t>, </a:t>
            </a:r>
          </a:p>
          <a:p>
            <a:pPr eaLnBrk="1" hangingPunct="1"/>
            <a:r>
              <a:rPr lang="cs-CZ" dirty="0"/>
              <a:t>titulní strana </a:t>
            </a:r>
            <a:r>
              <a:rPr lang="cs-CZ" dirty="0" err="1"/>
              <a:t>NKZ</a:t>
            </a:r>
            <a:r>
              <a:rPr lang="cs-CZ" dirty="0"/>
              <a:t>: </a:t>
            </a:r>
            <a:r>
              <a:rPr lang="cs-CZ" dirty="0" err="1"/>
              <a:t>Burgtheater</a:t>
            </a:r>
            <a:r>
              <a:rPr lang="cs-CZ" dirty="0"/>
              <a:t> v plamenech, titulek: „Nic pro nás není dost horké.“ 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>
              <a:buFont typeface="Arial" charset="0"/>
              <a:buNone/>
            </a:pPr>
            <a:r>
              <a:rPr lang="cs-CZ" dirty="0"/>
              <a:t>	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youtube.com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watch</a:t>
            </a:r>
            <a:r>
              <a:rPr lang="cs-CZ" dirty="0">
                <a:hlinkClick r:id="rId2"/>
              </a:rPr>
              <a:t>?v=</a:t>
            </a:r>
            <a:r>
              <a:rPr lang="cs-CZ" dirty="0" err="1">
                <a:hlinkClick r:id="rId2"/>
              </a:rPr>
              <a:t>SwsQvPeSFvM</a:t>
            </a:r>
            <a:r>
              <a:rPr lang="cs-CZ" dirty="0"/>
              <a:t> 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Skandál Heldenplatz (8)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Thomas Bernhard † 12. 2. 1989</a:t>
            </a:r>
          </a:p>
          <a:p>
            <a:pPr eaLnBrk="1" hangingPunct="1"/>
            <a:r>
              <a:rPr lang="cs-CZ"/>
              <a:t>Závěť: jeho díla se nesmí hrát na území Rakouska – nedodržuje se</a:t>
            </a:r>
          </a:p>
          <a:p>
            <a:pPr eaLnBrk="1" hangingPunct="1"/>
            <a:r>
              <a:rPr lang="cs-CZ"/>
              <a:t>Bernhard se stal legendou v Rakousku i v celém divadelním světě</a:t>
            </a:r>
          </a:p>
          <a:p>
            <a:pPr eaLnBrk="1" hangingPunct="1"/>
            <a:r>
              <a:rPr lang="cs-CZ"/>
              <a:t>Peymann: „Málokdo si uvědomuje, že vedle Brechta je Bernhard jediným autorem, jehož díla se hrají po celém světě.“ </a:t>
            </a:r>
            <a:r>
              <a:rPr lang="cs-CZ" sz="2400"/>
              <a:t>(ORF, 9. 2. 2011)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Heldenplatz</a:t>
            </a:r>
            <a:r>
              <a:rPr lang="cs-CZ" dirty="0"/>
              <a:t> – další četba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err="1"/>
              <a:t>KIEBUZINSKA</a:t>
            </a:r>
            <a:r>
              <a:rPr lang="cs-CZ" sz="2200" dirty="0"/>
              <a:t>, </a:t>
            </a:r>
            <a:r>
              <a:rPr lang="cs-CZ" sz="2200" dirty="0" err="1"/>
              <a:t>Christine</a:t>
            </a:r>
            <a:r>
              <a:rPr lang="cs-CZ" sz="2200" dirty="0"/>
              <a:t>. „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scandal</a:t>
            </a:r>
            <a:r>
              <a:rPr lang="cs-CZ" sz="2200" dirty="0"/>
              <a:t> maker: Thomas </a:t>
            </a:r>
            <a:r>
              <a:rPr lang="cs-CZ" sz="2200" i="1" dirty="0" err="1"/>
              <a:t>Bernhard</a:t>
            </a:r>
            <a:r>
              <a:rPr lang="cs-CZ" sz="2200" dirty="0"/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reception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i="1" dirty="0" err="1"/>
              <a:t>Heldenplatz</a:t>
            </a:r>
            <a:r>
              <a:rPr lang="cs-CZ" sz="2200" i="1" dirty="0"/>
              <a:t>“, in </a:t>
            </a:r>
            <a:r>
              <a:rPr lang="cs-CZ" sz="2200" i="1" dirty="0" err="1"/>
              <a:t>Modern</a:t>
            </a:r>
            <a:r>
              <a:rPr lang="cs-CZ" sz="2200" i="1" dirty="0"/>
              <a:t> Drama, Vol. 28 (3/1995), </a:t>
            </a:r>
            <a:r>
              <a:rPr lang="cs-CZ" sz="2200" dirty="0" err="1"/>
              <a:t>pg</a:t>
            </a:r>
            <a:r>
              <a:rPr lang="cs-CZ" sz="2200" dirty="0"/>
              <a:t>. 378.</a:t>
            </a:r>
          </a:p>
          <a:p>
            <a:endParaRPr lang="cs-CZ" sz="2200" dirty="0"/>
          </a:p>
          <a:p>
            <a:r>
              <a:rPr lang="cs-CZ" sz="2200" dirty="0" err="1"/>
              <a:t>KUTTENBERG</a:t>
            </a:r>
            <a:r>
              <a:rPr lang="cs-CZ" sz="2200" dirty="0"/>
              <a:t>, Eva, „</a:t>
            </a:r>
            <a:r>
              <a:rPr lang="en-US" sz="2200" dirty="0"/>
              <a:t>Austria's Topography of Memory: </a:t>
            </a:r>
            <a:r>
              <a:rPr lang="en-US" sz="2200" dirty="0" err="1"/>
              <a:t>Heldenplatz</a:t>
            </a:r>
            <a:r>
              <a:rPr lang="en-US" sz="2200" dirty="0"/>
              <a:t>, </a:t>
            </a:r>
            <a:r>
              <a:rPr lang="en-US" sz="2200" dirty="0" err="1"/>
              <a:t>Albertinaplatz</a:t>
            </a:r>
            <a:r>
              <a:rPr lang="en-US" sz="2200" dirty="0"/>
              <a:t>, </a:t>
            </a:r>
            <a:r>
              <a:rPr lang="en-US" sz="2200" dirty="0" err="1"/>
              <a:t>Judenplatz</a:t>
            </a:r>
            <a:r>
              <a:rPr lang="en-US" sz="2200" dirty="0"/>
              <a:t>, and Beyond</a:t>
            </a:r>
            <a:r>
              <a:rPr lang="cs-CZ" sz="2200" dirty="0"/>
              <a:t>“, in </a:t>
            </a:r>
            <a:r>
              <a:rPr lang="en-US" sz="2200" i="1" dirty="0"/>
              <a:t>The German Quarterly</a:t>
            </a:r>
            <a:r>
              <a:rPr lang="en-US" sz="2200" dirty="0"/>
              <a:t>, Vol. 80, No. 4 (Fall, 2007), pp. 468-491</a:t>
            </a:r>
            <a:r>
              <a:rPr lang="cs-CZ" sz="2200" dirty="0"/>
              <a:t>.</a:t>
            </a:r>
          </a:p>
          <a:p>
            <a:pPr>
              <a:buNone/>
            </a:pPr>
            <a:endParaRPr lang="cs-CZ" sz="2200" dirty="0"/>
          </a:p>
          <a:p>
            <a:r>
              <a:rPr lang="cs-CZ" sz="2200" dirty="0"/>
              <a:t>MAREŠOVÁ, Petra. </a:t>
            </a:r>
            <a:r>
              <a:rPr lang="cs-CZ" sz="2200" i="1" dirty="0"/>
              <a:t>Poslední hra Thomase </a:t>
            </a:r>
            <a:r>
              <a:rPr lang="cs-CZ" sz="2200" i="1" dirty="0" err="1"/>
              <a:t>Bernharda</a:t>
            </a:r>
            <a:r>
              <a:rPr lang="cs-CZ" sz="2200" i="1" dirty="0"/>
              <a:t> Náměstí hrdinů a </a:t>
            </a:r>
            <a:r>
              <a:rPr lang="cs-CZ" sz="2200" i="1" dirty="0" err="1"/>
              <a:t>jeji</a:t>
            </a:r>
            <a:r>
              <a:rPr lang="cs-CZ" sz="2200" i="1" dirty="0"/>
              <a:t> obraz v dobovém rakouském tisku</a:t>
            </a:r>
            <a:r>
              <a:rPr lang="cs-CZ" sz="2200" dirty="0"/>
              <a:t> [online]. 2013 [cit. 2019-02-26]. Dostupné z: </a:t>
            </a:r>
            <a:r>
              <a:rPr lang="cs-CZ" sz="2200" dirty="0" err="1"/>
              <a:t>https</a:t>
            </a:r>
            <a:r>
              <a:rPr lang="cs-CZ" sz="2200" dirty="0"/>
              <a:t>://</a:t>
            </a:r>
            <a:r>
              <a:rPr lang="cs-CZ" sz="2200" dirty="0" err="1"/>
              <a:t>is.cuni.cz</a:t>
            </a:r>
            <a:r>
              <a:rPr lang="cs-CZ" sz="2200" dirty="0"/>
              <a:t>/</a:t>
            </a:r>
            <a:r>
              <a:rPr lang="cs-CZ" sz="2200" dirty="0" err="1"/>
              <a:t>webapps</a:t>
            </a:r>
            <a:r>
              <a:rPr lang="cs-CZ" sz="2200" dirty="0"/>
              <a:t>/</a:t>
            </a:r>
            <a:r>
              <a:rPr lang="cs-CZ" sz="2200" dirty="0" err="1"/>
              <a:t>zzp</a:t>
            </a:r>
            <a:r>
              <a:rPr lang="cs-CZ" sz="2200" dirty="0"/>
              <a:t>/detail/92867. Vedoucí práce Barbara </a:t>
            </a:r>
            <a:r>
              <a:rPr lang="cs-CZ" sz="2200" dirty="0" err="1"/>
              <a:t>Köpplová</a:t>
            </a:r>
            <a:r>
              <a:rPr lang="cs-CZ" sz="2200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Anšlus, nebo okupace?</a:t>
            </a:r>
            <a:br>
              <a:rPr lang="cs-CZ" dirty="0"/>
            </a:br>
            <a:r>
              <a:rPr lang="cs-CZ" dirty="0"/>
              <a:t>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Otázky do diskuse: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První oběť Hitlera?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Anšlus, nebo okupace?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Paralela k Mnichovu?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Role mocností?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Otázka kolektivní viny?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(8. 4. 2025)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Lukáš </a:t>
            </a:r>
            <a:r>
              <a:rPr lang="cs-CZ" sz="2200" b="1" dirty="0" err="1">
                <a:solidFill>
                  <a:srgbClr val="00B050"/>
                </a:solidFill>
              </a:rPr>
              <a:t>Volman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(15. 4. 2025)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Antonín Touška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(22. 4. 2025)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Mikuláš Valerian </a:t>
            </a:r>
            <a:r>
              <a:rPr lang="cs-CZ" sz="2200" b="1" dirty="0" err="1">
                <a:solidFill>
                  <a:srgbClr val="00B050"/>
                </a:solidFill>
              </a:rPr>
              <a:t>Romancov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(29. 4. 2025)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Jan Pačes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(6. 5. 2025)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Matyáš </a:t>
            </a:r>
            <a:r>
              <a:rPr lang="cs-CZ" sz="2200" b="1" dirty="0" err="1">
                <a:solidFill>
                  <a:srgbClr val="00B050"/>
                </a:solidFill>
              </a:rPr>
              <a:t>Bechný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/>
              <a:t>(13. 5. 2024) – rektorský den</a:t>
            </a:r>
            <a:r>
              <a:rPr lang="cs-CZ" sz="2200" b="1" i="1" dirty="0">
                <a:solidFill>
                  <a:srgbClr val="FF0000"/>
                </a:solidFill>
              </a:rPr>
              <a:t>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707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Povinná četba: </a:t>
            </a:r>
          </a:p>
          <a:p>
            <a:pPr>
              <a:buNone/>
            </a:pPr>
            <a:r>
              <a:rPr lang="cs-CZ" dirty="0"/>
              <a:t>    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sz="2400" i="1" dirty="0" err="1"/>
              <a:t>Steininger</a:t>
            </a:r>
            <a:r>
              <a:rPr lang="cs-CZ" sz="2400" i="1" dirty="0"/>
              <a:t>, </a:t>
            </a:r>
            <a:r>
              <a:rPr lang="cs-CZ" sz="2400" i="1" dirty="0" err="1"/>
              <a:t>Rolf</a:t>
            </a:r>
            <a:r>
              <a:rPr lang="cs-CZ" sz="2400" i="1" dirty="0"/>
              <a:t>: </a:t>
            </a:r>
            <a:r>
              <a:rPr lang="cs-CZ" sz="2400" i="1" dirty="0" err="1"/>
              <a:t>Austria</a:t>
            </a:r>
            <a:r>
              <a:rPr lang="cs-CZ" sz="2400" i="1" dirty="0"/>
              <a:t>, </a:t>
            </a:r>
            <a:r>
              <a:rPr lang="cs-CZ" sz="2400" i="1" dirty="0" err="1"/>
              <a:t>Germany</a:t>
            </a:r>
            <a:r>
              <a:rPr lang="cs-CZ" sz="2400" i="1" dirty="0"/>
              <a:t> </a:t>
            </a:r>
            <a:r>
              <a:rPr lang="cs-CZ" sz="2400" i="1" dirty="0" err="1"/>
              <a:t>and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Cold</a:t>
            </a:r>
            <a:r>
              <a:rPr lang="cs-CZ" sz="2400" i="1" dirty="0"/>
              <a:t> </a:t>
            </a:r>
            <a:r>
              <a:rPr lang="cs-CZ" sz="2400" i="1" dirty="0" err="1"/>
              <a:t>War</a:t>
            </a:r>
            <a:r>
              <a:rPr lang="cs-CZ" sz="2400" i="1" dirty="0"/>
              <a:t>: </a:t>
            </a:r>
            <a:r>
              <a:rPr lang="cs-CZ" sz="2400" i="1" dirty="0" err="1"/>
              <a:t>From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Anschluss</a:t>
            </a:r>
            <a:r>
              <a:rPr lang="cs-CZ" sz="2400" i="1" dirty="0"/>
              <a:t> to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State</a:t>
            </a:r>
            <a:r>
              <a:rPr lang="cs-CZ" sz="2400" i="1" dirty="0"/>
              <a:t> </a:t>
            </a:r>
            <a:r>
              <a:rPr lang="cs-CZ" sz="2400" i="1" dirty="0" err="1"/>
              <a:t>Treaty</a:t>
            </a:r>
            <a:r>
              <a:rPr lang="cs-CZ" sz="2400" i="1" dirty="0"/>
              <a:t> 1938-1955. </a:t>
            </a:r>
            <a:r>
              <a:rPr lang="cs-CZ" sz="2400" i="1" dirty="0" err="1"/>
              <a:t>Brunswick</a:t>
            </a:r>
            <a:r>
              <a:rPr lang="cs-CZ" sz="2400" i="1" dirty="0"/>
              <a:t>: </a:t>
            </a:r>
            <a:r>
              <a:rPr lang="cs-CZ" sz="2400" i="1" dirty="0" err="1"/>
              <a:t>Berghahn</a:t>
            </a:r>
            <a:r>
              <a:rPr lang="cs-CZ" sz="2400" i="1" dirty="0"/>
              <a:t> </a:t>
            </a:r>
            <a:r>
              <a:rPr lang="cs-CZ" sz="2400" i="1" dirty="0" err="1"/>
              <a:t>Books</a:t>
            </a:r>
            <a:r>
              <a:rPr lang="cs-CZ" sz="2400" i="1" dirty="0"/>
              <a:t>, 2008, </a:t>
            </a:r>
            <a:r>
              <a:rPr lang="cs-CZ" sz="2400" i="1" dirty="0" err="1"/>
              <a:t>Chapter</a:t>
            </a:r>
            <a:r>
              <a:rPr lang="cs-CZ" sz="2400" i="1" dirty="0"/>
              <a:t> II: 1938 </a:t>
            </a:r>
            <a:r>
              <a:rPr lang="cs-CZ" sz="2400" i="1" dirty="0" err="1"/>
              <a:t>and</a:t>
            </a:r>
            <a:r>
              <a:rPr lang="cs-CZ" sz="2400" i="1" dirty="0"/>
              <a:t> </a:t>
            </a:r>
            <a:r>
              <a:rPr lang="cs-CZ" sz="2400" i="1" dirty="0" err="1"/>
              <a:t>Beyond</a:t>
            </a:r>
            <a:r>
              <a:rPr lang="cs-CZ" sz="2400" i="1" dirty="0"/>
              <a:t>: </a:t>
            </a:r>
            <a:r>
              <a:rPr lang="cs-CZ" sz="2400" i="1" dirty="0" err="1"/>
              <a:t>Austria</a:t>
            </a:r>
            <a:r>
              <a:rPr lang="cs-CZ" sz="2400" i="1" dirty="0"/>
              <a:t> as „</a:t>
            </a:r>
            <a:r>
              <a:rPr lang="cs-CZ" sz="2400" i="1" dirty="0" err="1"/>
              <a:t>Victim</a:t>
            </a:r>
            <a:r>
              <a:rPr lang="cs-CZ" sz="2400" i="1" dirty="0"/>
              <a:t>“,  13-24.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cs-CZ" sz="2200" dirty="0"/>
              <a:t>Co je podstatou tzv. „Moskevské deklarace“ z 1. 11. 1943 a jaký význam měla pro vnitropolitický a zahraničněpolitický vývoj Rakouska po druhé světové válce? Jak se „Moskevská deklarace“ staví k otázce zodpovědnosti Rakouska za účast ve druhé světové válce na straně Německa? Jak se k tomu po válce stavěly západní spojenci?</a:t>
            </a:r>
            <a:br>
              <a:rPr lang="cs-CZ" sz="2200" dirty="0"/>
            </a:br>
            <a:endParaRPr lang="cs-CZ" sz="2200" dirty="0"/>
          </a:p>
          <a:p>
            <a:r>
              <a:rPr lang="cs-CZ" sz="2200" dirty="0"/>
              <a:t>Jak </a:t>
            </a:r>
            <a:r>
              <a:rPr lang="cs-CZ" sz="2200" dirty="0" err="1"/>
              <a:t>Steininger</a:t>
            </a:r>
            <a:r>
              <a:rPr lang="cs-CZ" sz="2200" dirty="0"/>
              <a:t> nahlíží tezi o oběti Hitlerovské agrese z hlediska Rakouska jako státu a jeho obyvatel?</a:t>
            </a:r>
          </a:p>
          <a:p>
            <a:endParaRPr lang="cs-CZ" sz="2200" dirty="0"/>
          </a:p>
          <a:p>
            <a:r>
              <a:rPr lang="cs-CZ" sz="2200" dirty="0"/>
              <a:t>Byli Rakušané dle </a:t>
            </a:r>
            <a:r>
              <a:rPr lang="cs-CZ" sz="2200" dirty="0" err="1"/>
              <a:t>Steiningera</a:t>
            </a:r>
            <a:r>
              <a:rPr lang="cs-CZ" sz="2200" dirty="0"/>
              <a:t> a jím citovaných autorů viníky, nebo oběťmi? Doložte statistickými údaji.</a:t>
            </a:r>
          </a:p>
          <a:p>
            <a:endParaRPr lang="cs-CZ" sz="2200" dirty="0"/>
          </a:p>
          <a:p>
            <a:r>
              <a:rPr lang="cs-CZ" sz="2200" dirty="0"/>
              <a:t>Jak proběhla v Rakousku Říšská křišťálová noc a jak se k ní postavili společenské autority (např. katolická církev?)</a:t>
            </a:r>
          </a:p>
          <a:p>
            <a:endParaRPr lang="cs-CZ" sz="20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Kolik přibližně žilo v Rakousku před rokem 1938 Židů a jaký byl jejich další osud?</a:t>
            </a:r>
          </a:p>
          <a:p>
            <a:endParaRPr lang="cs-CZ" sz="2200" dirty="0"/>
          </a:p>
          <a:p>
            <a:r>
              <a:rPr lang="cs-CZ" sz="2200" dirty="0" err="1"/>
              <a:t>Rolf</a:t>
            </a:r>
            <a:r>
              <a:rPr lang="cs-CZ" sz="2200" dirty="0"/>
              <a:t> </a:t>
            </a:r>
            <a:r>
              <a:rPr lang="cs-CZ" sz="2200" dirty="0" err="1"/>
              <a:t>Steininger</a:t>
            </a:r>
            <a:r>
              <a:rPr lang="cs-CZ" sz="2200" dirty="0"/>
              <a:t> hovoří o „kolektivní nevině“. Co tím myslí?</a:t>
            </a:r>
          </a:p>
          <a:p>
            <a:endParaRPr lang="cs-CZ" sz="2200" dirty="0"/>
          </a:p>
          <a:p>
            <a:r>
              <a:rPr lang="cs-CZ" sz="2200" dirty="0"/>
              <a:t>Jak se rakouský stát po válce stavil k otázce odškodnění (restitucí) židovského obyvatelstva, resp. potomků vyvražděných Židů? Jak reagoval stát Izrael? Došlo k plošnému odškodnění? Pokud ano, kdy?</a:t>
            </a:r>
          </a:p>
          <a:p>
            <a:endParaRPr lang="cs-CZ" sz="2200" dirty="0"/>
          </a:p>
          <a:p>
            <a:r>
              <a:rPr lang="cs-CZ" sz="2200" dirty="0"/>
              <a:t>Kdo byl Kurt </a:t>
            </a:r>
            <a:r>
              <a:rPr lang="cs-CZ" sz="2200" dirty="0" err="1"/>
              <a:t>Waldheim</a:t>
            </a:r>
            <a:r>
              <a:rPr lang="cs-CZ" sz="2200" dirty="0"/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rtlCol="0">
            <a:normAutofit fontScale="3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7400" dirty="0"/>
              <a:t>viník?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většina Rakušanů si přála spojení s Německem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počet Rakušanů sloužících např. na Balkáně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Rakušané součástí aparátu teroru, </a:t>
            </a:r>
            <a:r>
              <a:rPr lang="cs-CZ" sz="7000" dirty="0" err="1"/>
              <a:t>nadproporčně</a:t>
            </a:r>
            <a:r>
              <a:rPr lang="cs-CZ" sz="7000" dirty="0"/>
              <a:t> zastoupeni v SS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40 % a 75 % velících důstojníků ve vyhlazovacích táborech </a:t>
            </a:r>
            <a:r>
              <a:rPr lang="cs-CZ" sz="7000" dirty="0" err="1"/>
              <a:t>Belzec</a:t>
            </a:r>
            <a:r>
              <a:rPr lang="cs-CZ" sz="7000" dirty="0"/>
              <a:t>, </a:t>
            </a:r>
            <a:r>
              <a:rPr lang="cs-CZ" sz="7000" dirty="0" err="1"/>
              <a:t>Sobibor</a:t>
            </a:r>
            <a:r>
              <a:rPr lang="cs-CZ" sz="7000" dirty="0"/>
              <a:t> a Treblinka  z Rakouska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Simon </a:t>
            </a:r>
            <a:r>
              <a:rPr lang="cs-CZ" sz="7000" dirty="0" err="1"/>
              <a:t>Wiesenthal</a:t>
            </a:r>
            <a:r>
              <a:rPr lang="cs-CZ" sz="7000" dirty="0"/>
              <a:t>: Rakušané přímo zodpovědní za smrt 3 milionů Židů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divoké pogromy (1938 Vídeň a Innsbruck – Křišťálová noc)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žádná reakce ze strany církve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7000" dirty="0"/>
              <a:t>aktivní arizace rakouské společnosti → umění, banky, lékárny </a:t>
            </a:r>
          </a:p>
          <a:p>
            <a:pPr marL="457200" lvl="1" indent="0">
              <a:buNone/>
              <a:defRPr/>
            </a:pPr>
            <a:r>
              <a:rPr lang="cs-CZ" sz="7000" dirty="0"/>
              <a:t>x  „kolektivní vina“ Němců vs. „kolektivní nevinnost“ Rakušanů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oběť?</a:t>
            </a:r>
          </a:p>
          <a:p>
            <a:pPr lvl="1"/>
            <a:r>
              <a:rPr lang="cs-CZ" sz="2400" dirty="0"/>
              <a:t>1. 11. 1943 Moskevská deklarace → spojenci prohlašují Rakousko za 1. oběť Hitlerovy agrese</a:t>
            </a:r>
          </a:p>
          <a:p>
            <a:pPr lvl="2"/>
            <a:r>
              <a:rPr lang="cs-CZ" sz="2000" dirty="0"/>
              <a:t>„zakládající dokument druhé republiky“ (</a:t>
            </a:r>
            <a:r>
              <a:rPr lang="cs-CZ" sz="2000" dirty="0" err="1"/>
              <a:t>Steininger</a:t>
            </a:r>
            <a:r>
              <a:rPr lang="cs-CZ" sz="2000" dirty="0"/>
              <a:t>)</a:t>
            </a:r>
          </a:p>
          <a:p>
            <a:pPr lvl="1"/>
            <a:r>
              <a:rPr lang="cs-CZ" sz="2400" dirty="0"/>
              <a:t>1938 Rakousko obětí jako stát </a:t>
            </a:r>
          </a:p>
          <a:p>
            <a:pPr lvl="1"/>
            <a:r>
              <a:rPr lang="cs-CZ" sz="2400" dirty="0"/>
              <a:t>1952 Izrael oficiálně uznává teorii o Rakousku jako oběti výměnou za půjčku 100 milionů šilinků = nepožaduje reparace</a:t>
            </a:r>
          </a:p>
          <a:p>
            <a:pPr lvl="1"/>
            <a:r>
              <a:rPr lang="cs-CZ" sz="2400" dirty="0"/>
              <a:t>20 tisíc obětí náletů, 242 tisíc padlo v boji za Wehrmacht a na 30 tisíc civilistů popraveno, stovky tisíc měli nějakou formu invalidity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7" descr="140px-Amon_goeth_19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1778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cs-CZ"/>
              <a:t>Rakouští viníci (1) </a:t>
            </a:r>
          </a:p>
        </p:txBody>
      </p:sp>
      <p:sp>
        <p:nvSpPr>
          <p:cNvPr id="23556" name="Zástupný symbol pro obsah 9"/>
          <p:cNvSpPr>
            <a:spLocks noGrp="1"/>
          </p:cNvSpPr>
          <p:nvPr>
            <p:ph idx="1"/>
          </p:nvPr>
        </p:nvSpPr>
        <p:spPr>
          <a:xfrm>
            <a:off x="0" y="1285875"/>
            <a:ext cx="8786813" cy="557212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endParaRPr lang="cs-CZ" sz="2400" dirty="0"/>
          </a:p>
          <a:p>
            <a:pPr>
              <a:buFont typeface="Arial" pitchFamily="34" charset="0"/>
              <a:buNone/>
            </a:pPr>
            <a:r>
              <a:rPr lang="cs-CZ" sz="2000" dirty="0"/>
              <a:t>        </a:t>
            </a:r>
            <a:r>
              <a:rPr lang="cs-CZ" sz="2000" dirty="0" err="1"/>
              <a:t>Amon</a:t>
            </a:r>
            <a:r>
              <a:rPr lang="cs-CZ" sz="2000" dirty="0"/>
              <a:t> </a:t>
            </a:r>
            <a:r>
              <a:rPr lang="cs-CZ" sz="2000" dirty="0" err="1"/>
              <a:t>Göth</a:t>
            </a:r>
            <a:r>
              <a:rPr lang="cs-CZ" sz="2000" dirty="0"/>
              <a:t> </a:t>
            </a:r>
          </a:p>
        </p:txBody>
      </p:sp>
      <p:pic>
        <p:nvPicPr>
          <p:cNvPr id="23557" name="Obrázek 11" descr="eber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1905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Obdélník 12"/>
          <p:cNvSpPr>
            <a:spLocks noChangeArrowheads="1"/>
          </p:cNvSpPr>
          <p:nvPr/>
        </p:nvSpPr>
        <p:spPr bwMode="auto">
          <a:xfrm>
            <a:off x="2071688" y="1428750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  </a:t>
            </a:r>
            <a:r>
              <a:rPr lang="cs-CZ" dirty="0" err="1"/>
              <a:t>Irmfried</a:t>
            </a:r>
            <a:r>
              <a:rPr lang="cs-CZ" dirty="0"/>
              <a:t> </a:t>
            </a:r>
            <a:r>
              <a:rPr lang="cs-CZ" dirty="0" err="1"/>
              <a:t>Eberl</a:t>
            </a:r>
            <a:r>
              <a:rPr lang="cs-CZ" dirty="0"/>
              <a:t> </a:t>
            </a:r>
          </a:p>
        </p:txBody>
      </p:sp>
      <p:sp>
        <p:nvSpPr>
          <p:cNvPr id="23559" name="Obdélník 13"/>
          <p:cNvSpPr>
            <a:spLocks noChangeArrowheads="1"/>
          </p:cNvSpPr>
          <p:nvPr/>
        </p:nvSpPr>
        <p:spPr bwMode="auto">
          <a:xfrm>
            <a:off x="3000375" y="3357563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Franz</a:t>
            </a:r>
            <a:r>
              <a:rPr lang="cs-CZ" dirty="0"/>
              <a:t> </a:t>
            </a:r>
            <a:r>
              <a:rPr lang="cs-CZ" dirty="0" err="1"/>
              <a:t>Stangl</a:t>
            </a:r>
            <a:endParaRPr lang="cs-CZ" dirty="0"/>
          </a:p>
        </p:txBody>
      </p:sp>
      <p:pic>
        <p:nvPicPr>
          <p:cNvPr id="23560" name="Obrázek 14" descr="eber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1699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Obrázek 15" descr="Seyss-Inqua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72816"/>
            <a:ext cx="2286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Obdélník 16"/>
          <p:cNvSpPr>
            <a:spLocks noChangeArrowheads="1"/>
          </p:cNvSpPr>
          <p:nvPr/>
        </p:nvSpPr>
        <p:spPr bwMode="auto">
          <a:xfrm>
            <a:off x="6429375" y="47863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Arthur</a:t>
            </a:r>
            <a:r>
              <a:rPr lang="cs-CZ" dirty="0"/>
              <a:t>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8" descr="Globocni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18653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/>
          <a:lstStyle/>
          <a:p>
            <a:r>
              <a:rPr lang="cs-CZ" dirty="0"/>
              <a:t>Rakouští viníci (2)</a:t>
            </a:r>
          </a:p>
        </p:txBody>
      </p:sp>
      <p:pic>
        <p:nvPicPr>
          <p:cNvPr id="24580" name="Zástupný symbol pro obsah 3" descr="wach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2786063"/>
            <a:ext cx="2571750" cy="3781425"/>
          </a:xfrm>
        </p:spPr>
      </p:pic>
      <p:sp>
        <p:nvSpPr>
          <p:cNvPr id="24581" name="Obdélník 4"/>
          <p:cNvSpPr>
            <a:spLocks noChangeArrowheads="1"/>
          </p:cNvSpPr>
          <p:nvPr/>
        </p:nvSpPr>
        <p:spPr bwMode="auto">
          <a:xfrm>
            <a:off x="642938" y="242887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Otto Wächter</a:t>
            </a:r>
          </a:p>
        </p:txBody>
      </p:sp>
      <p:pic>
        <p:nvPicPr>
          <p:cNvPr id="24582" name="Obrázek 5" descr="Eichman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88" y="2014538"/>
            <a:ext cx="1800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Obdélník 6"/>
          <p:cNvSpPr>
            <a:spLocks noChangeArrowheads="1"/>
          </p:cNvSpPr>
          <p:nvPr/>
        </p:nvSpPr>
        <p:spPr bwMode="auto">
          <a:xfrm>
            <a:off x="3635896" y="4869160"/>
            <a:ext cx="1963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Adolf </a:t>
            </a:r>
            <a:r>
              <a:rPr lang="cs-CZ" dirty="0" err="1"/>
              <a:t>Eichmann</a:t>
            </a:r>
            <a:endParaRPr lang="cs-CZ" dirty="0"/>
          </a:p>
        </p:txBody>
      </p:sp>
      <p:sp>
        <p:nvSpPr>
          <p:cNvPr id="24584" name="Obdélník 7"/>
          <p:cNvSpPr>
            <a:spLocks noChangeArrowheads="1"/>
          </p:cNvSpPr>
          <p:nvPr/>
        </p:nvSpPr>
        <p:spPr bwMode="auto">
          <a:xfrm>
            <a:off x="6804248" y="476672"/>
            <a:ext cx="200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Odilo</a:t>
            </a:r>
            <a:r>
              <a:rPr lang="cs-CZ" dirty="0"/>
              <a:t> </a:t>
            </a:r>
            <a:r>
              <a:rPr lang="cs-CZ" dirty="0" err="1"/>
              <a:t>Globocnik</a:t>
            </a:r>
            <a:endParaRPr lang="cs-CZ" dirty="0"/>
          </a:p>
        </p:txBody>
      </p:sp>
      <p:sp>
        <p:nvSpPr>
          <p:cNvPr id="24585" name="Obdélník 9"/>
          <p:cNvSpPr>
            <a:spLocks noChangeArrowheads="1"/>
          </p:cNvSpPr>
          <p:nvPr/>
        </p:nvSpPr>
        <p:spPr bwMode="auto">
          <a:xfrm>
            <a:off x="5652120" y="6093296"/>
            <a:ext cx="3032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Ernst </a:t>
            </a:r>
            <a:r>
              <a:rPr lang="cs-CZ" dirty="0" err="1"/>
              <a:t>Kaltenbrunner</a:t>
            </a:r>
            <a:endParaRPr lang="cs-CZ" dirty="0"/>
          </a:p>
        </p:txBody>
      </p:sp>
      <p:pic>
        <p:nvPicPr>
          <p:cNvPr id="24586" name="Obrázek 10" descr="kartenbrunne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714750"/>
            <a:ext cx="15303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Rakouští viníci (3)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Amon Göth </a:t>
            </a:r>
          </a:p>
          <a:p>
            <a:pPr lvl="1"/>
            <a:r>
              <a:rPr lang="cs-CZ" sz="1600"/>
              <a:t>nacistický důstojník a velitel koncentračního tábora Krakow-Plazsow </a:t>
            </a:r>
          </a:p>
          <a:p>
            <a:pPr lvl="1"/>
            <a:r>
              <a:rPr lang="cs-CZ" sz="1600"/>
              <a:t>vstup do SS ještě před 2. světovou válkou </a:t>
            </a:r>
          </a:p>
          <a:p>
            <a:pPr lvl="1"/>
            <a:r>
              <a:rPr lang="cs-CZ" sz="1600"/>
              <a:t>organizoval selekce v KT v Lublinu, březen 1943 likvidace ghetta v Krakověchter </a:t>
            </a:r>
          </a:p>
          <a:p>
            <a:pPr lvl="1"/>
            <a:r>
              <a:rPr lang="cs-CZ" sz="1600"/>
              <a:t>obohacoval se → zatčen i se svou milenkou ve Vídni</a:t>
            </a:r>
          </a:p>
          <a:p>
            <a:pPr lvl="1"/>
            <a:r>
              <a:rPr lang="cs-CZ" sz="1600"/>
              <a:t>po válce zatčen Američany a vydán do Krakova → 13. 9. 1946 popraven</a:t>
            </a:r>
          </a:p>
          <a:p>
            <a:pPr lvl="1"/>
            <a:r>
              <a:rPr lang="cs-CZ" sz="1600"/>
              <a:t>Schindlerův seznam </a:t>
            </a:r>
          </a:p>
          <a:p>
            <a:r>
              <a:rPr lang="cs-CZ"/>
              <a:t>Irmfried Eberl</a:t>
            </a:r>
          </a:p>
          <a:p>
            <a:pPr lvl="1"/>
            <a:r>
              <a:rPr lang="cs-CZ" sz="1600"/>
              <a:t>student medicíny v Innsbrucku</a:t>
            </a:r>
          </a:p>
          <a:p>
            <a:pPr lvl="1"/>
            <a:r>
              <a:rPr lang="cs-CZ" sz="1600"/>
              <a:t>velící důstojník v Treblince</a:t>
            </a:r>
          </a:p>
          <a:p>
            <a:r>
              <a:rPr lang="cs-CZ"/>
              <a:t>Franz Stangl</a:t>
            </a:r>
          </a:p>
          <a:p>
            <a:pPr lvl="1"/>
            <a:r>
              <a:rPr lang="cs-CZ" sz="1600"/>
              <a:t>velící důstojník v KT Sobibor</a:t>
            </a:r>
          </a:p>
          <a:p>
            <a:pPr>
              <a:buFont typeface="Arial" pitchFamily="34" charset="0"/>
              <a:buNone/>
            </a:pPr>
            <a:endParaRPr lang="cs-CZ"/>
          </a:p>
          <a:p>
            <a:pPr>
              <a:buFont typeface="Arial" pitchFamily="34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Rakouští viníci (4)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Arthur</a:t>
            </a:r>
            <a:r>
              <a:rPr lang="cs-CZ" dirty="0"/>
              <a:t>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</a:t>
            </a:r>
            <a:endParaRPr lang="cs-CZ" dirty="0"/>
          </a:p>
          <a:p>
            <a:pPr lvl="1"/>
            <a:r>
              <a:rPr lang="cs-CZ" sz="1600" dirty="0"/>
              <a:t>říšský komisař pro Nizozemí → zodpovědný za deportace místních židů</a:t>
            </a:r>
          </a:p>
          <a:p>
            <a:r>
              <a:rPr lang="cs-CZ" dirty="0"/>
              <a:t>Otto </a:t>
            </a:r>
            <a:r>
              <a:rPr lang="cs-CZ" dirty="0" err="1"/>
              <a:t>Wächter</a:t>
            </a:r>
            <a:endParaRPr lang="cs-CZ" dirty="0"/>
          </a:p>
          <a:p>
            <a:pPr lvl="1"/>
            <a:r>
              <a:rPr lang="cs-CZ" sz="1600" dirty="0"/>
              <a:t>komisař pro haličský obvod a později pro Itálii</a:t>
            </a:r>
          </a:p>
          <a:p>
            <a:r>
              <a:rPr lang="cs-CZ" dirty="0" err="1"/>
              <a:t>Odilo</a:t>
            </a:r>
            <a:r>
              <a:rPr lang="cs-CZ" dirty="0"/>
              <a:t> </a:t>
            </a:r>
            <a:r>
              <a:rPr lang="cs-CZ" dirty="0" err="1"/>
              <a:t>Globocnick</a:t>
            </a:r>
            <a:r>
              <a:rPr lang="cs-CZ" dirty="0"/>
              <a:t> </a:t>
            </a:r>
          </a:p>
          <a:p>
            <a:pPr lvl="1"/>
            <a:r>
              <a:rPr lang="cs-CZ" sz="1600" dirty="0"/>
              <a:t>vysoký důstojník SS a policejní velitel v lublinském regionu </a:t>
            </a:r>
          </a:p>
          <a:p>
            <a:pPr lvl="1"/>
            <a:r>
              <a:rPr lang="cs-CZ" sz="1600" dirty="0"/>
              <a:t>dohlížel na polské vyhlazovací tábory</a:t>
            </a:r>
          </a:p>
          <a:p>
            <a:r>
              <a:rPr lang="cs-CZ" dirty="0"/>
              <a:t>Ernst </a:t>
            </a:r>
            <a:r>
              <a:rPr lang="cs-CZ" dirty="0" err="1"/>
              <a:t>Kaltenbrunner</a:t>
            </a:r>
            <a:endParaRPr lang="cs-CZ" dirty="0"/>
          </a:p>
          <a:p>
            <a:pPr lvl="1"/>
            <a:r>
              <a:rPr lang="cs-CZ" sz="1600" dirty="0"/>
              <a:t>vedoucí říšské kanceláře pro bezpečnost</a:t>
            </a:r>
          </a:p>
          <a:p>
            <a:pPr lvl="1"/>
            <a:r>
              <a:rPr lang="cs-CZ" sz="1600" dirty="0"/>
              <a:t>od roku 1943 2. muž po H. Himmlerovi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Rakouští viníci (5)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Adolf Eichmann</a:t>
            </a:r>
          </a:p>
          <a:p>
            <a:pPr lvl="1"/>
            <a:r>
              <a:rPr lang="cs-CZ"/>
              <a:t>1934 přihláška k SD (Sicherheitsdienst – Bezpečnostní služba) </a:t>
            </a:r>
          </a:p>
          <a:p>
            <a:pPr lvl="1"/>
            <a:r>
              <a:rPr lang="cs-CZ"/>
              <a:t>ve Vídni na pokyn založil Ústřednu pro židovské vystěhovalectví</a:t>
            </a:r>
          </a:p>
          <a:p>
            <a:pPr lvl="1"/>
            <a:r>
              <a:rPr lang="cs-CZ"/>
              <a:t>unesen z Argentiny</a:t>
            </a:r>
          </a:p>
          <a:p>
            <a:pPr lvl="1"/>
            <a:r>
              <a:rPr lang="cs-CZ"/>
              <a:t>1962 popraven</a:t>
            </a:r>
          </a:p>
          <a:p>
            <a:pPr lvl="1"/>
            <a:endParaRPr lang="cs-CZ" sz="1600"/>
          </a:p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934A9-0ABD-39AB-034D-53E99239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do Spolkového sněmu 2025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A49BFDB-DEE4-F1A3-3EEB-63BDA1A9D9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9024"/>
            <a:ext cx="3913836" cy="51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E02A3D-7B49-A7EB-7DD8-F1CE10D9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19" y="1379024"/>
            <a:ext cx="3957216" cy="52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33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Waldheimova aféra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Kurt </a:t>
            </a:r>
            <a:r>
              <a:rPr lang="cs-CZ" dirty="0" err="1"/>
              <a:t>Waldheim</a:t>
            </a:r>
            <a:r>
              <a:rPr lang="cs-CZ" dirty="0"/>
              <a:t> (1918–2007)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rakouský ministr zahraničí (1968–1970) 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generální tajemník OSN (1972–1981)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</a:t>
            </a:r>
            <a:r>
              <a:rPr lang="cs-CZ" i="1" dirty="0"/>
              <a:t>„Jako generální tajemník OSN nemám pro příštích pět let žádný vlastní názor.“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rakouský prezident (1986–1992)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(1)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/>
              <a:t>Kurt Waldheim – 80. léta 20. století</a:t>
            </a:r>
          </a:p>
          <a:p>
            <a:pPr eaLnBrk="1" hangingPunct="1">
              <a:buFont typeface="Arial" charset="0"/>
              <a:buNone/>
            </a:pPr>
            <a:endParaRPr lang="cs-CZ"/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14340" name="Obrázek 3" descr="kurt-waldheim-1-siz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357438"/>
            <a:ext cx="314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100" dirty="0"/>
              <a:t>Kurt </a:t>
            </a:r>
            <a:r>
              <a:rPr lang="cs-CZ" sz="4100" dirty="0" err="1"/>
              <a:t>Waldheim</a:t>
            </a:r>
            <a:r>
              <a:rPr lang="cs-CZ" sz="4100" dirty="0"/>
              <a:t> – 1943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i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i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i="1" dirty="0"/>
              <a:t>„</a:t>
            </a:r>
            <a:r>
              <a:rPr lang="cs-CZ" i="1" dirty="0"/>
              <a:t>Za války jsem nedělal nic jiného, než co dělaly statisíce Rakušanů, a sice jako voják jsem plnil svou povinnost.“ </a:t>
            </a:r>
          </a:p>
        </p:txBody>
      </p:sp>
      <p:pic>
        <p:nvPicPr>
          <p:cNvPr id="15364" name="Obrázek 3" descr="Waldheim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286000"/>
            <a:ext cx="2438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prezidentská kampaň 1986 – kandidát ÖVP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„Rakušan, kterého zná celý svět“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autobiografie: „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Glaspalast</a:t>
            </a:r>
            <a:r>
              <a:rPr lang="cs-CZ" dirty="0"/>
              <a:t> der </a:t>
            </a:r>
            <a:r>
              <a:rPr lang="cs-CZ" dirty="0" err="1"/>
              <a:t>Weltpolitik</a:t>
            </a:r>
            <a:r>
              <a:rPr lang="cs-CZ" dirty="0"/>
              <a:t>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profil</a:t>
            </a:r>
            <a:r>
              <a:rPr lang="cs-CZ" dirty="0"/>
              <a:t> 5. 3. 1986: „</a:t>
            </a:r>
            <a:r>
              <a:rPr lang="cs-CZ" dirty="0" err="1"/>
              <a:t>Waldheim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SA“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err="1"/>
              <a:t>Waldheim</a:t>
            </a:r>
            <a:r>
              <a:rPr lang="cs-CZ" dirty="0"/>
              <a:t> ve své autobiografii zamlčel své působení na Balkáně jako důstojník v letech 1942-1943 (Soluň)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tři kilometry od štábu jeho jednotky došlo v době jeho služby k deportaci tisíců Židů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našel se jeho průkaz jako jezdce 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Mediální kampaň: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kritika ze strany SPÖ, Světového židovského kongresu, mezinárodního tisku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Kancléř Fred </a:t>
            </a:r>
            <a:r>
              <a:rPr lang="cs-CZ" dirty="0" err="1"/>
              <a:t>Sinnowatz</a:t>
            </a:r>
            <a:r>
              <a:rPr lang="cs-CZ" dirty="0"/>
              <a:t> (SPÖ): „Prohlašuji, že Kurt </a:t>
            </a:r>
            <a:r>
              <a:rPr lang="cs-CZ" dirty="0" err="1"/>
              <a:t>Waldheim</a:t>
            </a:r>
            <a:r>
              <a:rPr lang="cs-CZ" dirty="0"/>
              <a:t> nikdy nebyl u SA, jenom jeho kůň.“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na straně </a:t>
            </a:r>
            <a:r>
              <a:rPr lang="cs-CZ" dirty="0" err="1"/>
              <a:t>Waldheima</a:t>
            </a:r>
            <a:r>
              <a:rPr lang="cs-CZ" dirty="0"/>
              <a:t> Simon </a:t>
            </a:r>
            <a:r>
              <a:rPr lang="cs-CZ" dirty="0" err="1"/>
              <a:t>Wiesenthal</a:t>
            </a:r>
            <a:r>
              <a:rPr lang="cs-CZ" dirty="0"/>
              <a:t>: „Kurt </a:t>
            </a:r>
            <a:r>
              <a:rPr lang="cs-CZ" dirty="0" err="1"/>
              <a:t>Waldheim</a:t>
            </a:r>
            <a:r>
              <a:rPr lang="cs-CZ" dirty="0"/>
              <a:t> nebyl válečný zločinec.“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generální sekretář ÖVP Michael Graf: „Dokud nikdo nedokáže, že Kurt </a:t>
            </a:r>
            <a:r>
              <a:rPr lang="cs-CZ" dirty="0" err="1"/>
              <a:t>Waldheim</a:t>
            </a:r>
            <a:r>
              <a:rPr lang="cs-CZ" dirty="0"/>
              <a:t> vlastní rukou vyřídil šest Židů, nevidím v tom žádný problém.“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Důsledky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err="1"/>
              <a:t>solidarizace</a:t>
            </a:r>
            <a:r>
              <a:rPr lang="cs-CZ" dirty="0"/>
              <a:t> většiny rakouského tisku a rakouských občanů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Volba </a:t>
            </a:r>
            <a:r>
              <a:rPr lang="cs-CZ" dirty="0" err="1"/>
              <a:t>Waldheima</a:t>
            </a:r>
            <a:r>
              <a:rPr lang="cs-CZ" dirty="0"/>
              <a:t> prezidentem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1. kolo: 49,6 % hlasů (4. květen 1986)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2. kolo: 53,9 % hlasů (8. červen 1986)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mezinárodní izolace Rakouska: 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Izrael, USA, Kanada: zákaz vstupu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další země: návštěva není vítaná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Waldheimova aféra (6)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Závěry na žádost Waldheima vládou zřízené komise historiků (1988): </a:t>
            </a:r>
          </a:p>
          <a:p>
            <a:pPr lvl="2" eaLnBrk="1" hangingPunct="1"/>
            <a:r>
              <a:rPr lang="cs-CZ"/>
              <a:t>Waldheim byl u SA a v nacistickém studentském spolku (NSDStB)</a:t>
            </a:r>
          </a:p>
          <a:p>
            <a:pPr lvl="2" eaLnBrk="1" hangingPunct="1"/>
            <a:r>
              <a:rPr lang="cs-CZ"/>
              <a:t>jako tlumočník musel být velmi dobře informován o tom, co se děje</a:t>
            </a:r>
          </a:p>
          <a:p>
            <a:pPr lvl="2" eaLnBrk="1" hangingPunct="1"/>
            <a:r>
              <a:rPr lang="cs-CZ"/>
              <a:t>neexistuje věrohodný důkaz o jeho přímém podílu na deportacích</a:t>
            </a:r>
          </a:p>
          <a:p>
            <a:pPr lvl="2" eaLnBrk="1" hangingPunct="1"/>
            <a:r>
              <a:rPr lang="cs-CZ"/>
              <a:t>neměl reálnou moc válečným zločinům zabránit, ale zároveň není důkaz, že by se o to pokusil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Waldheimova aféra (7)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Důsledky pro „Opfer-These“</a:t>
            </a:r>
          </a:p>
          <a:p>
            <a:pPr lvl="1"/>
            <a:r>
              <a:rPr lang="cs-CZ"/>
              <a:t>první široká diskuse v Rakousku o zapojení Rakušanů do nacistických zločinů</a:t>
            </a:r>
          </a:p>
          <a:p>
            <a:pPr lvl="1"/>
            <a:r>
              <a:rPr lang="cs-CZ"/>
              <a:t>odklon od státní teze, že Rakousko se stalo „první obětí Hitlerovy agrese“</a:t>
            </a:r>
          </a:p>
          <a:p>
            <a:pPr lvl="1"/>
            <a:r>
              <a:rPr lang="cs-CZ"/>
              <a:t>posílení krajně-pravicové FPÖ (Jörg Haider)</a:t>
            </a:r>
          </a:p>
          <a:p>
            <a:pPr lvl="1"/>
            <a:r>
              <a:rPr lang="cs-CZ"/>
              <a:t>odškodnění Židů a nuceně nasazených – 1992</a:t>
            </a:r>
          </a:p>
          <a:p>
            <a:pPr lvl="1"/>
            <a:r>
              <a:rPr lang="cs-CZ"/>
              <a:t>restituce - 2001 </a:t>
            </a:r>
          </a:p>
          <a:p>
            <a:pPr lvl="1"/>
            <a:endParaRPr lang="cs-CZ"/>
          </a:p>
          <a:p>
            <a:pPr lvl="1"/>
            <a:endParaRPr lang="cs-CZ"/>
          </a:p>
          <a:p>
            <a:pPr lvl="1">
              <a:buFont typeface="Arial" charset="0"/>
              <a:buNone/>
            </a:pPr>
            <a:r>
              <a:rPr lang="cs-CZ"/>
              <a:t>       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Waldheimova aféra (8)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Kurt Waldheim (2006):</a:t>
            </a:r>
          </a:p>
          <a:p>
            <a:pPr lvl="1">
              <a:buFont typeface="Arial" charset="0"/>
              <a:buNone/>
            </a:pPr>
            <a:r>
              <a:rPr lang="cs-CZ" sz="2400"/>
              <a:t>„Tvrzení, že jsem jen plnil svoji povinnost, zpětně považuji za chybné.“</a:t>
            </a:r>
          </a:p>
          <a:p>
            <a:pPr lvl="1">
              <a:buFont typeface="Arial" charset="0"/>
              <a:buNone/>
            </a:pPr>
            <a:r>
              <a:rPr lang="cs-CZ" sz="2400"/>
              <a:t>„Bylo nutné, nezbytné, abychom se my Rakušané oprostili od čisté role oběti. Byla základem našeho vnitřního míru po roce 1945, znovuvybudování země a naší poválečné identity, ovšem byla jen částí skutečnosti.“</a:t>
            </a:r>
          </a:p>
          <a:p>
            <a:r>
              <a:rPr lang="cs-CZ"/>
              <a:t>Heinz Fischer (2007):</a:t>
            </a:r>
          </a:p>
          <a:p>
            <a:pPr lvl="1">
              <a:buFont typeface="Arial" charset="0"/>
              <a:buNone/>
            </a:pPr>
            <a:r>
              <a:rPr lang="cs-CZ" sz="2400"/>
              <a:t>„Kurt Waldheim se stal projekční plochou špatného svědomí v souvislosti s naším zacházením s nacistickou dobou a chybami poválečného vývoje.“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9C9B7-5EF4-6DDB-5298-D08F167A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8DE76-C435-1158-0C6F-7A5F3AD9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Rakouské vyrovnání s NS-minulostí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721D18-42D6-B91B-D0FA-EDA5533E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92500" lnSpcReduction="20000"/>
          </a:bodyPr>
          <a:lstStyle/>
          <a:p>
            <a:pPr marL="971550" lvl="1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/>
              <a:t>Denacifikace: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soudy spojenců +„lidové soudy“ – 43 trestů smrti,  23 000 rozsudků ze 137 000 vyšetřovaných lidí, celkem 580 000 registrovaných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tresty: většina peněžní trest, pracovní povinnost (odklízení válečných trosek), zákaz výkonu povolání, ztráta volebního práva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již 1946 většina 90 % registrovaných označena za „mírně zatížené“, de facto amnestováni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duben 1948: zákon o amnestii: 482 000 dřívějších nacistů zařazeno zcela rovnocenně do normálního života v Rakousku </a:t>
            </a:r>
          </a:p>
        </p:txBody>
      </p:sp>
    </p:spTree>
    <p:extLst>
      <p:ext uri="{BB962C8B-B14F-4D97-AF65-F5344CB8AC3E}">
        <p14:creationId xmlns:p14="http://schemas.microsoft.com/office/powerpoint/2010/main" val="5018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3990B-5E7A-3C75-6FF7-3CFC7077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podle spolkových zemí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7402CF4-7AF4-F5F3-7003-6EC6E13C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27" y="1700808"/>
            <a:ext cx="8864746" cy="3632439"/>
          </a:xfrm>
        </p:spPr>
      </p:pic>
    </p:spTree>
    <p:extLst>
      <p:ext uri="{BB962C8B-B14F-4D97-AF65-F5344CB8AC3E}">
        <p14:creationId xmlns:p14="http://schemas.microsoft.com/office/powerpoint/2010/main" val="1059247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62BDC-9074-28F3-4442-B39D408F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89C9C-A6E9-7818-7D16-7418ED3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Rakouské vyrovnání s NS-minulostí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7D52D3-BFAE-8EE7-0DDC-C40C3FFC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</a:t>
            </a:r>
            <a:r>
              <a:rPr lang="cs-CZ" dirty="0" err="1"/>
              <a:t>Opfertheorie</a:t>
            </a:r>
            <a:r>
              <a:rPr lang="cs-CZ" dirty="0"/>
              <a:t>“(Teorie oběti):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Základ: Moskevská deklarace (1943)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Oficiální </a:t>
            </a:r>
            <a:r>
              <a:rPr lang="cs-CZ" dirty="0" err="1"/>
              <a:t>sebeprezentace</a:t>
            </a:r>
            <a:r>
              <a:rPr lang="cs-CZ" dirty="0"/>
              <a:t> Rakouska až do 80. let: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Rakousko bylo v březnu 1938 násilně obsazeno a v dubnu-květnu 1945 spojenci a rakouským odbojem osvobozeno. Období mezi těmito bylo prezentováno jako čas cizovlády a s ohledem na boj o osvobození Rakouska z Hitlerova područí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protože neexistoval rakouský stát, neexistuje ani žádná rakouská odpovědnost za zločiny nacistického režimu </a:t>
            </a:r>
          </a:p>
        </p:txBody>
      </p:sp>
    </p:spTree>
    <p:extLst>
      <p:ext uri="{BB962C8B-B14F-4D97-AF65-F5344CB8AC3E}">
        <p14:creationId xmlns:p14="http://schemas.microsoft.com/office/powerpoint/2010/main" val="1011845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3AD8-E060-017D-E111-9E7063B3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D1363E71-F0FB-4D81-8130-62FC8CA2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Rakouské vyrovnání s minulostí (3)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A9815-4FB9-93BF-9276-62EB2A7D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Skandál Taras </a:t>
            </a:r>
            <a:r>
              <a:rPr lang="cs-CZ" dirty="0" err="1"/>
              <a:t>Borodajkewycz</a:t>
            </a:r>
            <a:r>
              <a:rPr lang="cs-CZ" dirty="0"/>
              <a:t> (1965)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profesor na Vídeňské vysoké škole světového obchodu, bývalý člen NSDAP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/>
              <a:t>Heinz</a:t>
            </a:r>
            <a:r>
              <a:rPr lang="cs-CZ" dirty="0"/>
              <a:t> Fischer upozornil 1962 na jeho antisemitské a německo-nacionalistické výroky na přednáškách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demonstrace 1965: zabit bývalý komunistický odbojář Ernst </a:t>
            </a:r>
            <a:r>
              <a:rPr lang="cs-CZ" dirty="0" err="1"/>
              <a:t>Kirchweger</a:t>
            </a:r>
            <a:r>
              <a:rPr lang="cs-CZ" dirty="0"/>
              <a:t> rukou člena pravicově extrémistické organizace Kruh svobodomyslných studentů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/>
              <a:t>Borodajkewycz</a:t>
            </a:r>
            <a:r>
              <a:rPr lang="cs-CZ" dirty="0"/>
              <a:t> v roce 1966 penzionován</a:t>
            </a:r>
          </a:p>
        </p:txBody>
      </p:sp>
    </p:spTree>
    <p:extLst>
      <p:ext uri="{BB962C8B-B14F-4D97-AF65-F5344CB8AC3E}">
        <p14:creationId xmlns:p14="http://schemas.microsoft.com/office/powerpoint/2010/main" val="1959949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A0A4-AD37-D618-C5CC-418EC7D3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DBEBA699-9B30-C987-5259-4EFDB6EC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Rakouské vyrovnání s minulostí (4)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B170B8-0D6D-4271-D67D-FF282D7D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Waldheimova</a:t>
            </a:r>
            <a:r>
              <a:rPr lang="cs-CZ" dirty="0"/>
              <a:t> aféra (1986)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Skandál </a:t>
            </a:r>
            <a:r>
              <a:rPr lang="cs-CZ" dirty="0" err="1"/>
              <a:t>Heldenplatz</a:t>
            </a:r>
            <a:r>
              <a:rPr lang="cs-CZ" dirty="0"/>
              <a:t> (1988)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youtube.com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watch</a:t>
            </a:r>
            <a:r>
              <a:rPr lang="cs-CZ" dirty="0">
                <a:hlinkClick r:id="rId2"/>
              </a:rPr>
              <a:t>?v=</a:t>
            </a:r>
            <a:r>
              <a:rPr lang="cs-CZ" dirty="0" err="1">
                <a:hlinkClick r:id="rId2"/>
              </a:rPr>
              <a:t>SwsQvPeSFvM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Prezident </a:t>
            </a:r>
            <a:r>
              <a:rPr lang="cs-CZ" dirty="0" err="1"/>
              <a:t>Waldheim</a:t>
            </a:r>
            <a:r>
              <a:rPr lang="cs-CZ" dirty="0"/>
              <a:t> (1988): první oficiální omluva za spáchané zločiny Rakušany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Řeč kancléře </a:t>
            </a:r>
            <a:r>
              <a:rPr lang="cs-CZ" dirty="0" err="1"/>
              <a:t>Vranitzkyho</a:t>
            </a:r>
            <a:r>
              <a:rPr lang="cs-CZ" dirty="0"/>
              <a:t> v Národní radě (1991):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„Spoluodpovědnost za utrpení, které na lidech a národech nezpůsobilo Rakousko jako stát, ale občané této země.“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315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E0BB-DDC3-3BF3-4A66-BDF7F5EC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8F51A40A-CC24-7F75-4DAC-BE875439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Rakouské vyrovnání s minulostí (5)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A5CC68B5-73E2-B85D-F847-63EC3030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Řeč kancléře Vranitzkyho v Knessetu (1993):</a:t>
            </a:r>
          </a:p>
          <a:p>
            <a:pPr lvl="1" eaLnBrk="1" hangingPunct="1"/>
            <a:r>
              <a:rPr lang="cs-CZ"/>
              <a:t>„Rakousko nese kolektivní odpovědnost za zločiny národního socialismu.“</a:t>
            </a:r>
          </a:p>
          <a:p>
            <a:r>
              <a:rPr lang="cs-CZ"/>
              <a:t>1995 fond na kompenzaci všech obětí </a:t>
            </a:r>
          </a:p>
          <a:p>
            <a:r>
              <a:rPr lang="cs-CZ"/>
              <a:t>2000 Fond usmíření (436 milionů €) → kompenzace nuceně nasazených 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128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EC4F-9A9B-591D-9037-867B21883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AB51E32C-C376-2B57-BD4A-C5B73DA7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Zrod rakouské identity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D7BE3A-9939-CF5D-4366-1159832B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400" dirty="0"/>
              <a:t>do roku 1918: habsburské Rakousko, zemská identita, příslušnost k všeněmeckému národu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7400" dirty="0"/>
              <a:t>po roce 1918: koncept </a:t>
            </a:r>
            <a:r>
              <a:rPr lang="cs-CZ" sz="7400" dirty="0" err="1"/>
              <a:t>Deutsch</a:t>
            </a:r>
            <a:r>
              <a:rPr lang="cs-CZ" sz="7400" dirty="0"/>
              <a:t>-</a:t>
            </a:r>
            <a:r>
              <a:rPr lang="cs-CZ" sz="7400" dirty="0" err="1"/>
              <a:t>Österreich</a:t>
            </a:r>
            <a:r>
              <a:rPr lang="cs-CZ" sz="7400" dirty="0"/>
              <a:t>, plebiscity 1921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7400" dirty="0"/>
              <a:t>20. léta (</a:t>
            </a:r>
            <a:r>
              <a:rPr lang="cs-CZ" sz="7400" dirty="0" err="1"/>
              <a:t>Seipelova</a:t>
            </a:r>
            <a:r>
              <a:rPr lang="cs-CZ" sz="7400" dirty="0"/>
              <a:t> vláda): vymezování vůči Němcům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5000" dirty="0"/>
              <a:t>Rakušané barokní, přemýšliví, katoličtí, aristokratičtí, muzikální, umělečtí apod.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5000" dirty="0"/>
              <a:t>výklady smyslu Rakouska: most Západ-Východ-Sever-Jih; opora němectví ve střední Evropě, dílna Evropy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7400" dirty="0"/>
              <a:t>Rakousko po roce 1943 (Moskevská deklarace): první oběť Hitlera, opět negativní obraz Německa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400" dirty="0"/>
              <a:t>1955 – Státní smlouva; „hospodářský zázrak“, Symbol: </a:t>
            </a:r>
            <a:r>
              <a:rPr lang="cs-CZ" sz="7400" dirty="0" err="1"/>
              <a:t>Kaprun</a:t>
            </a:r>
            <a:endParaRPr lang="cs-CZ" sz="7400" dirty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400" dirty="0"/>
              <a:t>1956: 49 % občanů Rakouska se přihlásilo k rakouské národnosti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400" dirty="0"/>
              <a:t>1980: 80 % občanů Rakouska se přihlásilo k rakouské národnosti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1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98216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B6C26-CF95-FA26-11CF-C4CA0C5BF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0FB47FEB-83FA-096F-5DA3-BACBC6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Rakousko: oběť, či viník?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5460E-998A-B7CE-7BC1-FA7F0F77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1) Proč podle Vás Thomas </a:t>
            </a:r>
            <a:r>
              <a:rPr lang="cs-CZ" dirty="0" err="1"/>
              <a:t>Bernhard</a:t>
            </a:r>
            <a:r>
              <a:rPr lang="cs-CZ" dirty="0"/>
              <a:t> napsal </a:t>
            </a:r>
            <a:r>
              <a:rPr lang="cs-CZ" dirty="0" err="1"/>
              <a:t>Heldenplatz</a:t>
            </a:r>
            <a:r>
              <a:rPr lang="cs-CZ" dirty="0"/>
              <a:t> a co tím chtěl říct?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2) O čem podle Vás vypovídá reakce rakouské veřejnosti?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3) Co o rakouském vyrovnání s </a:t>
            </a:r>
            <a:r>
              <a:rPr lang="cs-CZ" dirty="0" err="1"/>
              <a:t>národněsocialistickou</a:t>
            </a:r>
            <a:r>
              <a:rPr lang="cs-CZ" dirty="0"/>
              <a:t> minulostí říká </a:t>
            </a:r>
            <a:r>
              <a:rPr lang="cs-CZ" dirty="0" err="1"/>
              <a:t>Waldheimova</a:t>
            </a:r>
            <a:r>
              <a:rPr lang="cs-CZ" dirty="0"/>
              <a:t> aféra?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4) Do jaké míry je podle Vás Rakousko obětí, resp. viníkem druhé světové války?                                         	                                          Podložte argumenty!</a:t>
            </a:r>
          </a:p>
        </p:txBody>
      </p:sp>
    </p:spTree>
    <p:extLst>
      <p:ext uri="{BB962C8B-B14F-4D97-AF65-F5344CB8AC3E}">
        <p14:creationId xmlns:p14="http://schemas.microsoft.com/office/powerpoint/2010/main" val="380548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Cesta Rakouska k anšlusu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6 fází podle </a:t>
            </a:r>
            <a:r>
              <a:rPr lang="cs-CZ" dirty="0" err="1"/>
              <a:t>Rolfa</a:t>
            </a:r>
            <a:r>
              <a:rPr lang="cs-CZ" dirty="0"/>
              <a:t> </a:t>
            </a:r>
            <a:r>
              <a:rPr lang="cs-CZ" dirty="0" err="1"/>
              <a:t>Steiningera</a:t>
            </a:r>
            <a:r>
              <a:rPr lang="cs-CZ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Nadšení socialistů pro anšlus 1918-1919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Plebiscity o anšlusu v rakouských zemích 1921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Reálná politika a propaganda pro anšlus ve 20. letech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Projekt Německo-rakouské celní unie v roce 1931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Hitlerovo uchopení moci v roce 1933 a „rychlé řešení“ 1933-34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6) Evoluční řešení, „mentální saturace“ Rakouska ve prospěch Anšlusu v březnu 1938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4. 3.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Téma: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Němci jako oběti druhé světové války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Text: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Moeller</a:t>
            </a:r>
            <a:r>
              <a:rPr lang="cs-CZ" dirty="0"/>
              <a:t>, Robert G.: </a:t>
            </a:r>
            <a:r>
              <a:rPr lang="cs-CZ" dirty="0" err="1"/>
              <a:t>Germans</a:t>
            </a:r>
            <a:r>
              <a:rPr lang="cs-CZ" dirty="0"/>
              <a:t> as </a:t>
            </a:r>
            <a:r>
              <a:rPr lang="cs-CZ" dirty="0" err="1"/>
              <a:t>Victims</a:t>
            </a:r>
            <a:r>
              <a:rPr lang="cs-CZ" dirty="0"/>
              <a:t>? </a:t>
            </a:r>
            <a:r>
              <a:rPr lang="cs-CZ" dirty="0" err="1"/>
              <a:t>Thoughts</a:t>
            </a:r>
            <a:r>
              <a:rPr lang="cs-CZ" dirty="0"/>
              <a:t> on a</a:t>
            </a:r>
            <a:r>
              <a:rPr lang="en-US" i="1" dirty="0"/>
              <a:t> Post–Cold War History</a:t>
            </a:r>
            <a:r>
              <a:rPr lang="cs-CZ" i="1" dirty="0"/>
              <a:t> </a:t>
            </a:r>
            <a:r>
              <a:rPr lang="en-US" i="1" dirty="0"/>
              <a:t>of World War II’s Legacies</a:t>
            </a:r>
            <a:r>
              <a:rPr lang="cs-CZ" i="1" dirty="0"/>
              <a:t>. </a:t>
            </a:r>
            <a:r>
              <a:rPr lang="en-US" dirty="0"/>
              <a:t>History &amp; Memory - Volume 17, Number 1/2, Spring/Summer 2005, pp. 147-194</a:t>
            </a:r>
            <a:br>
              <a:rPr lang="en-US" dirty="0"/>
            </a:b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Referát:</a:t>
            </a:r>
            <a:r>
              <a:rPr lang="cs-CZ" i="1" dirty="0"/>
              <a:t> </a:t>
            </a:r>
            <a:r>
              <a:rPr lang="cs-CZ" b="1" dirty="0">
                <a:solidFill>
                  <a:srgbClr val="FF0000"/>
                </a:solidFill>
              </a:rPr>
              <a:t>Sára </a:t>
            </a:r>
            <a:r>
              <a:rPr lang="cs-CZ" b="1" dirty="0" err="1">
                <a:solidFill>
                  <a:srgbClr val="FF0000"/>
                </a:solidFill>
              </a:rPr>
              <a:t>Herianová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8606C-EBE8-5CB8-E404-ECE7C08E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preference podle věku (%)</a:t>
            </a:r>
          </a:p>
        </p:txBody>
      </p:sp>
      <p:pic>
        <p:nvPicPr>
          <p:cNvPr id="2054" name="Picture 6" descr="Bundestagswahl Stimmenanteile nach Altersgruppen. (Quelle: rbb)">
            <a:extLst>
              <a:ext uri="{FF2B5EF4-FFF2-40B4-BE49-F238E27FC236}">
                <a16:creationId xmlns:a16="http://schemas.microsoft.com/office/drawing/2014/main" id="{1D20BB42-0BAC-5E9B-50FF-F4CE7670F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4" y="1700808"/>
            <a:ext cx="7893591" cy="44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8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B9FE7-CA1B-285B-42BB-5C4EC2EE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cs-CZ" dirty="0"/>
              <a:t>Volební preference mladých voličů (%)</a:t>
            </a:r>
          </a:p>
        </p:txBody>
      </p:sp>
      <p:pic>
        <p:nvPicPr>
          <p:cNvPr id="3074" name="Picture 2" descr="Bundestagswahl Stimmenanteile nach Altersgruppen. (Quelle: rbb)">
            <a:extLst>
              <a:ext uri="{FF2B5EF4-FFF2-40B4-BE49-F238E27FC236}">
                <a16:creationId xmlns:a16="http://schemas.microsoft.com/office/drawing/2014/main" id="{B7B42A81-8444-7ECB-75DB-2309D7861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9" y="1628800"/>
            <a:ext cx="806996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2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FC7D6-0FA3-6D88-E4CA-91FC669A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Vítězové a poražení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E2D44C3-9F2E-FBCC-6C14-BD226AA2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96" y="1630148"/>
            <a:ext cx="3363070" cy="3597703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23DF55-6D52-28E7-5B7A-D9928A9D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5144218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1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DEFC1-1A0E-B38A-105B-9F66F4A1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koalice pro spolkovou vládu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FDCFE-9A9E-003A-B674-AD9256D6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68CCF5-5EB8-5771-15DD-718F8DC4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6964"/>
            <a:ext cx="8229600" cy="46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357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10683</TotalTime>
  <Words>3518</Words>
  <Application>Microsoft Office PowerPoint</Application>
  <PresentationFormat>Předvádění na obrazovce (4:3)</PresentationFormat>
  <Paragraphs>378</Paragraphs>
  <Slides>57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0" baseType="lpstr">
      <vt:lpstr>Arial</vt:lpstr>
      <vt:lpstr>Calibri</vt:lpstr>
      <vt:lpstr>Motiv sady Office</vt:lpstr>
      <vt:lpstr>Vybraná témata dějin německy mluvících zemí  po roce 1945</vt:lpstr>
      <vt:lpstr>Rozdělení referátů (1)</vt:lpstr>
      <vt:lpstr>Rozdělení referátů (2):</vt:lpstr>
      <vt:lpstr>Volby do Spolkového sněmu 2025</vt:lpstr>
      <vt:lpstr>Výsledky podle spolkových zemí</vt:lpstr>
      <vt:lpstr>Volební preference podle věku (%)</vt:lpstr>
      <vt:lpstr>Volební preference mladých voličů (%)</vt:lpstr>
      <vt:lpstr>Vítězové a poražení</vt:lpstr>
      <vt:lpstr>Možné koalice pro spolkovou vládu</vt:lpstr>
      <vt:lpstr>Konflikt o Ukrajinu v Německu</vt:lpstr>
      <vt:lpstr>Thomas theorem</vt:lpstr>
      <vt:lpstr>2. seminář – 25. 2. 2025</vt:lpstr>
      <vt:lpstr>Program semináře 25. 2. 2025</vt:lpstr>
      <vt:lpstr>Märztage 1938 (1)  (Hallo Kino 7/1988, Beitrag: 1)</vt:lpstr>
      <vt:lpstr>Märztage 1938 (2) Komentář:</vt:lpstr>
      <vt:lpstr>Märztage 1938 (3) Komentář:</vt:lpstr>
      <vt:lpstr>Märztage 1938 (4) Komentář:</vt:lpstr>
      <vt:lpstr>Prezentace</vt:lpstr>
      <vt:lpstr>Skandál Heldenplatz (1)</vt:lpstr>
      <vt:lpstr>Skandál Heldenplatz (2)</vt:lpstr>
      <vt:lpstr>Skandál Heldenplatz (3)</vt:lpstr>
      <vt:lpstr>Skandál Heldenplatz (4)</vt:lpstr>
      <vt:lpstr>Skandál Heldenplatz (4)</vt:lpstr>
      <vt:lpstr>Skandál Heldenplatz (5)</vt:lpstr>
      <vt:lpstr>Skandál Heldenplatz (6)</vt:lpstr>
      <vt:lpstr>Skandál Heldenplatz (7)</vt:lpstr>
      <vt:lpstr>Skandál Heldenplatz (8)</vt:lpstr>
      <vt:lpstr>Heldenplatz – další četba</vt:lpstr>
      <vt:lpstr>Anšlus, nebo okupace? Viník, nebo oběť?</vt:lpstr>
      <vt:lpstr>Rakousko – viník, nebo oběť?</vt:lpstr>
      <vt:lpstr>Rakousko – viník, nebo oběť?</vt:lpstr>
      <vt:lpstr>Rakousko – viník, nebo oběť?</vt:lpstr>
      <vt:lpstr>Rakousko – viník, nebo oběť?</vt:lpstr>
      <vt:lpstr>Rakousko – viník, nebo oběť?</vt:lpstr>
      <vt:lpstr>Rakouští viníci (1) </vt:lpstr>
      <vt:lpstr>Rakouští viníci (2)</vt:lpstr>
      <vt:lpstr>Rakouští viníci (3)</vt:lpstr>
      <vt:lpstr>Rakouští viníci (4)</vt:lpstr>
      <vt:lpstr>Rakouští viníci (5)</vt:lpstr>
      <vt:lpstr>Waldheimova aféra</vt:lpstr>
      <vt:lpstr>Waldheimova aféra (1)</vt:lpstr>
      <vt:lpstr>Waldheimova aféra (2)</vt:lpstr>
      <vt:lpstr>Waldheimova aféra (3)</vt:lpstr>
      <vt:lpstr>Waldheimova aféra (4)</vt:lpstr>
      <vt:lpstr>Waldheimova aféra (5)</vt:lpstr>
      <vt:lpstr>Waldheimova aféra (6)</vt:lpstr>
      <vt:lpstr>Waldheimova aféra (7)</vt:lpstr>
      <vt:lpstr>Waldheimova aféra (8)</vt:lpstr>
      <vt:lpstr>Rakouské vyrovnání s NS-minulostí (1)</vt:lpstr>
      <vt:lpstr>Rakouské vyrovnání s NS-minulostí (2)</vt:lpstr>
      <vt:lpstr>Rakouské vyrovnání s minulostí (3)</vt:lpstr>
      <vt:lpstr>Rakouské vyrovnání s minulostí (4)</vt:lpstr>
      <vt:lpstr>Rakouské vyrovnání s minulostí (5)</vt:lpstr>
      <vt:lpstr>Zrod rakouské identity</vt:lpstr>
      <vt:lpstr>Rakousko: oběť, či viník?</vt:lpstr>
      <vt:lpstr>Cesta Rakouska k anšlusu (1)</vt:lpstr>
      <vt:lpstr>Seminář 4. 3.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205</cp:revision>
  <dcterms:created xsi:type="dcterms:W3CDTF">2010-02-10T22:09:25Z</dcterms:created>
  <dcterms:modified xsi:type="dcterms:W3CDTF">2025-02-25T00:25:14Z</dcterms:modified>
</cp:coreProperties>
</file>