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6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71" r:id="rId11"/>
    <p:sldId id="269" r:id="rId12"/>
    <p:sldId id="270" r:id="rId13"/>
    <p:sldId id="26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99"/>
    <a:srgbClr val="FFCC66"/>
    <a:srgbClr val="0033CC"/>
    <a:srgbClr val="00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Tmavý styl 1 – zvýraznění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19C2E5-AD32-41F2-B1D9-EB8FF791DE8E}" type="doc">
      <dgm:prSet loTypeId="urn:microsoft.com/office/officeart/2005/8/layout/vProcess5" loCatId="process" qsTypeId="urn:microsoft.com/office/officeart/2005/8/quickstyle/3d1" qsCatId="3D" csTypeId="urn:microsoft.com/office/officeart/2005/8/colors/colorful2" csCatId="colorful"/>
      <dgm:spPr/>
      <dgm:t>
        <a:bodyPr/>
        <a:lstStyle/>
        <a:p>
          <a:endParaRPr lang="cs-CZ"/>
        </a:p>
      </dgm:t>
    </dgm:pt>
    <dgm:pt modelId="{D2AC544A-B683-431F-BE15-A8DC13A44E44}">
      <dgm:prSet/>
      <dgm:spPr/>
      <dgm:t>
        <a:bodyPr/>
        <a:lstStyle/>
        <a:p>
          <a:pPr rtl="0"/>
          <a:r>
            <a:rPr lang="cs-CZ" b="1" dirty="0"/>
            <a:t>dominance silnější kultury nad slabší kulturou </a:t>
          </a:r>
        </a:p>
      </dgm:t>
    </dgm:pt>
    <dgm:pt modelId="{7A42AAB7-B1F7-4934-89A2-819CDBB9EA5F}" type="parTrans" cxnId="{289C5DCB-F67F-41BC-9AD6-01DE6E8ECADC}">
      <dgm:prSet/>
      <dgm:spPr/>
      <dgm:t>
        <a:bodyPr/>
        <a:lstStyle/>
        <a:p>
          <a:endParaRPr lang="cs-CZ"/>
        </a:p>
      </dgm:t>
    </dgm:pt>
    <dgm:pt modelId="{D59D87BC-887C-4FAF-B6C8-CDCEB51E2541}" type="sibTrans" cxnId="{289C5DCB-F67F-41BC-9AD6-01DE6E8ECADC}">
      <dgm:prSet/>
      <dgm:spPr/>
      <dgm:t>
        <a:bodyPr/>
        <a:lstStyle/>
        <a:p>
          <a:endParaRPr lang="cs-CZ"/>
        </a:p>
      </dgm:t>
    </dgm:pt>
    <dgm:pt modelId="{263C39B8-55D1-491E-931F-6EA5A4F508DD}">
      <dgm:prSet/>
      <dgm:spPr/>
      <dgm:t>
        <a:bodyPr/>
        <a:lstStyle/>
        <a:p>
          <a:pPr rtl="0"/>
          <a:r>
            <a:rPr lang="cs-CZ" b="1"/>
            <a:t>expanze a substituce </a:t>
          </a:r>
          <a:endParaRPr lang="cs-CZ" b="1" dirty="0"/>
        </a:p>
      </dgm:t>
    </dgm:pt>
    <dgm:pt modelId="{8BE58285-EDDF-45EF-A2AF-81796EADA50E}" type="parTrans" cxnId="{3E7F0E2D-514E-4418-B3F2-1FB3EDC6C5D0}">
      <dgm:prSet/>
      <dgm:spPr/>
      <dgm:t>
        <a:bodyPr/>
        <a:lstStyle/>
        <a:p>
          <a:endParaRPr lang="cs-CZ"/>
        </a:p>
      </dgm:t>
    </dgm:pt>
    <dgm:pt modelId="{9D16FD5C-06B2-485C-8779-15D0397DD430}" type="sibTrans" cxnId="{3E7F0E2D-514E-4418-B3F2-1FB3EDC6C5D0}">
      <dgm:prSet/>
      <dgm:spPr/>
      <dgm:t>
        <a:bodyPr/>
        <a:lstStyle/>
        <a:p>
          <a:endParaRPr lang="cs-CZ"/>
        </a:p>
      </dgm:t>
    </dgm:pt>
    <dgm:pt modelId="{39512965-8CA1-4146-8B21-AA254B795A39}">
      <dgm:prSet/>
      <dgm:spPr/>
      <dgm:t>
        <a:bodyPr/>
        <a:lstStyle/>
        <a:p>
          <a:pPr rtl="0"/>
          <a:r>
            <a:rPr lang="cs-CZ" b="1" dirty="0"/>
            <a:t>import cizích hodnot a ideologií</a:t>
          </a:r>
        </a:p>
      </dgm:t>
    </dgm:pt>
    <dgm:pt modelId="{ABA47AD2-5451-457C-8B30-D2E85202C164}" type="parTrans" cxnId="{49B6753B-CDA8-4AF6-9224-69F650643ACB}">
      <dgm:prSet/>
      <dgm:spPr/>
      <dgm:t>
        <a:bodyPr/>
        <a:lstStyle/>
        <a:p>
          <a:endParaRPr lang="cs-CZ"/>
        </a:p>
      </dgm:t>
    </dgm:pt>
    <dgm:pt modelId="{5BAA1B9A-FAF7-4AFB-82FD-518078A1DC7F}" type="sibTrans" cxnId="{49B6753B-CDA8-4AF6-9224-69F650643ACB}">
      <dgm:prSet/>
      <dgm:spPr/>
      <dgm:t>
        <a:bodyPr/>
        <a:lstStyle/>
        <a:p>
          <a:endParaRPr lang="cs-CZ"/>
        </a:p>
      </dgm:t>
    </dgm:pt>
    <dgm:pt modelId="{02B3972C-C365-4C81-B51D-DA2511512710}" type="pres">
      <dgm:prSet presAssocID="{8819C2E5-AD32-41F2-B1D9-EB8FF791DE8E}" presName="outerComposite" presStyleCnt="0">
        <dgm:presLayoutVars>
          <dgm:chMax val="5"/>
          <dgm:dir/>
          <dgm:resizeHandles val="exact"/>
        </dgm:presLayoutVars>
      </dgm:prSet>
      <dgm:spPr/>
    </dgm:pt>
    <dgm:pt modelId="{2ACCC9E4-036C-4733-9070-6228C20B3455}" type="pres">
      <dgm:prSet presAssocID="{8819C2E5-AD32-41F2-B1D9-EB8FF791DE8E}" presName="dummyMaxCanvas" presStyleCnt="0">
        <dgm:presLayoutVars/>
      </dgm:prSet>
      <dgm:spPr/>
    </dgm:pt>
    <dgm:pt modelId="{0B9F2A43-77B1-4DF4-9EAD-41D96C8B8F94}" type="pres">
      <dgm:prSet presAssocID="{8819C2E5-AD32-41F2-B1D9-EB8FF791DE8E}" presName="ThreeNodes_1" presStyleLbl="node1" presStyleIdx="0" presStyleCnt="3">
        <dgm:presLayoutVars>
          <dgm:bulletEnabled val="1"/>
        </dgm:presLayoutVars>
      </dgm:prSet>
      <dgm:spPr/>
    </dgm:pt>
    <dgm:pt modelId="{3D3E4B01-C83A-43B4-9074-01C4F9D286CA}" type="pres">
      <dgm:prSet presAssocID="{8819C2E5-AD32-41F2-B1D9-EB8FF791DE8E}" presName="ThreeNodes_2" presStyleLbl="node1" presStyleIdx="1" presStyleCnt="3">
        <dgm:presLayoutVars>
          <dgm:bulletEnabled val="1"/>
        </dgm:presLayoutVars>
      </dgm:prSet>
      <dgm:spPr/>
    </dgm:pt>
    <dgm:pt modelId="{0EA653D4-7C66-4E62-B8F5-C35574216A77}" type="pres">
      <dgm:prSet presAssocID="{8819C2E5-AD32-41F2-B1D9-EB8FF791DE8E}" presName="ThreeNodes_3" presStyleLbl="node1" presStyleIdx="2" presStyleCnt="3">
        <dgm:presLayoutVars>
          <dgm:bulletEnabled val="1"/>
        </dgm:presLayoutVars>
      </dgm:prSet>
      <dgm:spPr/>
    </dgm:pt>
    <dgm:pt modelId="{74748DA5-CF94-4CC8-8520-4E4ACC277581}" type="pres">
      <dgm:prSet presAssocID="{8819C2E5-AD32-41F2-B1D9-EB8FF791DE8E}" presName="ThreeConn_1-2" presStyleLbl="fgAccFollowNode1" presStyleIdx="0" presStyleCnt="2">
        <dgm:presLayoutVars>
          <dgm:bulletEnabled val="1"/>
        </dgm:presLayoutVars>
      </dgm:prSet>
      <dgm:spPr/>
    </dgm:pt>
    <dgm:pt modelId="{DF385676-8DA9-4014-9F90-8DD9E1D52CD0}" type="pres">
      <dgm:prSet presAssocID="{8819C2E5-AD32-41F2-B1D9-EB8FF791DE8E}" presName="ThreeConn_2-3" presStyleLbl="fgAccFollowNode1" presStyleIdx="1" presStyleCnt="2">
        <dgm:presLayoutVars>
          <dgm:bulletEnabled val="1"/>
        </dgm:presLayoutVars>
      </dgm:prSet>
      <dgm:spPr/>
    </dgm:pt>
    <dgm:pt modelId="{CC11889D-0B20-4D6F-A491-59B74E68872F}" type="pres">
      <dgm:prSet presAssocID="{8819C2E5-AD32-41F2-B1D9-EB8FF791DE8E}" presName="ThreeNodes_1_text" presStyleLbl="node1" presStyleIdx="2" presStyleCnt="3">
        <dgm:presLayoutVars>
          <dgm:bulletEnabled val="1"/>
        </dgm:presLayoutVars>
      </dgm:prSet>
      <dgm:spPr/>
    </dgm:pt>
    <dgm:pt modelId="{1215007D-E66E-4774-8107-7ACD97D5D6DC}" type="pres">
      <dgm:prSet presAssocID="{8819C2E5-AD32-41F2-B1D9-EB8FF791DE8E}" presName="ThreeNodes_2_text" presStyleLbl="node1" presStyleIdx="2" presStyleCnt="3">
        <dgm:presLayoutVars>
          <dgm:bulletEnabled val="1"/>
        </dgm:presLayoutVars>
      </dgm:prSet>
      <dgm:spPr/>
    </dgm:pt>
    <dgm:pt modelId="{DD4BAF1C-FFE1-4C2A-81BF-0610FC6A9964}" type="pres">
      <dgm:prSet presAssocID="{8819C2E5-AD32-41F2-B1D9-EB8FF791DE8E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E11A5706-066D-442C-BBEE-D1509BFF11FB}" type="presOf" srcId="{39512965-8CA1-4146-8B21-AA254B795A39}" destId="{DD4BAF1C-FFE1-4C2A-81BF-0610FC6A9964}" srcOrd="1" destOrd="0" presId="urn:microsoft.com/office/officeart/2005/8/layout/vProcess5"/>
    <dgm:cxn modelId="{219FFE25-802D-4769-8F63-F9F0D425785F}" type="presOf" srcId="{D2AC544A-B683-431F-BE15-A8DC13A44E44}" destId="{0B9F2A43-77B1-4DF4-9EAD-41D96C8B8F94}" srcOrd="0" destOrd="0" presId="urn:microsoft.com/office/officeart/2005/8/layout/vProcess5"/>
    <dgm:cxn modelId="{3E7F0E2D-514E-4418-B3F2-1FB3EDC6C5D0}" srcId="{8819C2E5-AD32-41F2-B1D9-EB8FF791DE8E}" destId="{263C39B8-55D1-491E-931F-6EA5A4F508DD}" srcOrd="1" destOrd="0" parTransId="{8BE58285-EDDF-45EF-A2AF-81796EADA50E}" sibTransId="{9D16FD5C-06B2-485C-8779-15D0397DD430}"/>
    <dgm:cxn modelId="{49B6753B-CDA8-4AF6-9224-69F650643ACB}" srcId="{8819C2E5-AD32-41F2-B1D9-EB8FF791DE8E}" destId="{39512965-8CA1-4146-8B21-AA254B795A39}" srcOrd="2" destOrd="0" parTransId="{ABA47AD2-5451-457C-8B30-D2E85202C164}" sibTransId="{5BAA1B9A-FAF7-4AFB-82FD-518078A1DC7F}"/>
    <dgm:cxn modelId="{D0027172-590D-4554-8746-88A043965CC5}" type="presOf" srcId="{263C39B8-55D1-491E-931F-6EA5A4F508DD}" destId="{3D3E4B01-C83A-43B4-9074-01C4F9D286CA}" srcOrd="0" destOrd="0" presId="urn:microsoft.com/office/officeart/2005/8/layout/vProcess5"/>
    <dgm:cxn modelId="{63E0DE76-72AF-4087-BDEC-1C01229A67FE}" type="presOf" srcId="{D59D87BC-887C-4FAF-B6C8-CDCEB51E2541}" destId="{74748DA5-CF94-4CC8-8520-4E4ACC277581}" srcOrd="0" destOrd="0" presId="urn:microsoft.com/office/officeart/2005/8/layout/vProcess5"/>
    <dgm:cxn modelId="{136841AE-E6B3-4E11-BC76-9F8090264542}" type="presOf" srcId="{39512965-8CA1-4146-8B21-AA254B795A39}" destId="{0EA653D4-7C66-4E62-B8F5-C35574216A77}" srcOrd="0" destOrd="0" presId="urn:microsoft.com/office/officeart/2005/8/layout/vProcess5"/>
    <dgm:cxn modelId="{8BB0ABB2-E0A9-40AF-8962-EB79B937723E}" type="presOf" srcId="{9D16FD5C-06B2-485C-8779-15D0397DD430}" destId="{DF385676-8DA9-4014-9F90-8DD9E1D52CD0}" srcOrd="0" destOrd="0" presId="urn:microsoft.com/office/officeart/2005/8/layout/vProcess5"/>
    <dgm:cxn modelId="{F90F8FC4-962C-4B53-B4C0-E2A0777C8D74}" type="presOf" srcId="{263C39B8-55D1-491E-931F-6EA5A4F508DD}" destId="{1215007D-E66E-4774-8107-7ACD97D5D6DC}" srcOrd="1" destOrd="0" presId="urn:microsoft.com/office/officeart/2005/8/layout/vProcess5"/>
    <dgm:cxn modelId="{289C5DCB-F67F-41BC-9AD6-01DE6E8ECADC}" srcId="{8819C2E5-AD32-41F2-B1D9-EB8FF791DE8E}" destId="{D2AC544A-B683-431F-BE15-A8DC13A44E44}" srcOrd="0" destOrd="0" parTransId="{7A42AAB7-B1F7-4934-89A2-819CDBB9EA5F}" sibTransId="{D59D87BC-887C-4FAF-B6C8-CDCEB51E2541}"/>
    <dgm:cxn modelId="{1633B5CD-9C39-465B-93AB-5F533E60CBC4}" type="presOf" srcId="{8819C2E5-AD32-41F2-B1D9-EB8FF791DE8E}" destId="{02B3972C-C365-4C81-B51D-DA2511512710}" srcOrd="0" destOrd="0" presId="urn:microsoft.com/office/officeart/2005/8/layout/vProcess5"/>
    <dgm:cxn modelId="{436983D2-D9A5-4ABC-979D-38FAA7912875}" type="presOf" srcId="{D2AC544A-B683-431F-BE15-A8DC13A44E44}" destId="{CC11889D-0B20-4D6F-A491-59B74E68872F}" srcOrd="1" destOrd="0" presId="urn:microsoft.com/office/officeart/2005/8/layout/vProcess5"/>
    <dgm:cxn modelId="{C1188768-07CB-4BB7-B20A-6506CE142DB8}" type="presParOf" srcId="{02B3972C-C365-4C81-B51D-DA2511512710}" destId="{2ACCC9E4-036C-4733-9070-6228C20B3455}" srcOrd="0" destOrd="0" presId="urn:microsoft.com/office/officeart/2005/8/layout/vProcess5"/>
    <dgm:cxn modelId="{CC275294-96AD-4045-91E1-AAA8656AE248}" type="presParOf" srcId="{02B3972C-C365-4C81-B51D-DA2511512710}" destId="{0B9F2A43-77B1-4DF4-9EAD-41D96C8B8F94}" srcOrd="1" destOrd="0" presId="urn:microsoft.com/office/officeart/2005/8/layout/vProcess5"/>
    <dgm:cxn modelId="{8862EFA4-A1DA-47F7-9957-27C52C7C18ED}" type="presParOf" srcId="{02B3972C-C365-4C81-B51D-DA2511512710}" destId="{3D3E4B01-C83A-43B4-9074-01C4F9D286CA}" srcOrd="2" destOrd="0" presId="urn:microsoft.com/office/officeart/2005/8/layout/vProcess5"/>
    <dgm:cxn modelId="{06E01504-2BBA-428F-9EAF-5AC3CD252BFC}" type="presParOf" srcId="{02B3972C-C365-4C81-B51D-DA2511512710}" destId="{0EA653D4-7C66-4E62-B8F5-C35574216A77}" srcOrd="3" destOrd="0" presId="urn:microsoft.com/office/officeart/2005/8/layout/vProcess5"/>
    <dgm:cxn modelId="{6DDBA85C-4377-4224-AC17-61212E53657B}" type="presParOf" srcId="{02B3972C-C365-4C81-B51D-DA2511512710}" destId="{74748DA5-CF94-4CC8-8520-4E4ACC277581}" srcOrd="4" destOrd="0" presId="urn:microsoft.com/office/officeart/2005/8/layout/vProcess5"/>
    <dgm:cxn modelId="{F2403838-5ADC-4289-B448-8196104B599E}" type="presParOf" srcId="{02B3972C-C365-4C81-B51D-DA2511512710}" destId="{DF385676-8DA9-4014-9F90-8DD9E1D52CD0}" srcOrd="5" destOrd="0" presId="urn:microsoft.com/office/officeart/2005/8/layout/vProcess5"/>
    <dgm:cxn modelId="{6F70B948-4A4D-4B89-86BE-BB328327404F}" type="presParOf" srcId="{02B3972C-C365-4C81-B51D-DA2511512710}" destId="{CC11889D-0B20-4D6F-A491-59B74E68872F}" srcOrd="6" destOrd="0" presId="urn:microsoft.com/office/officeart/2005/8/layout/vProcess5"/>
    <dgm:cxn modelId="{A8AB776B-F055-4B62-A01E-2F3C12FF636B}" type="presParOf" srcId="{02B3972C-C365-4C81-B51D-DA2511512710}" destId="{1215007D-E66E-4774-8107-7ACD97D5D6DC}" srcOrd="7" destOrd="0" presId="urn:microsoft.com/office/officeart/2005/8/layout/vProcess5"/>
    <dgm:cxn modelId="{76EE2C78-09C0-4D3D-B5D9-0BA69AB0D7A2}" type="presParOf" srcId="{02B3972C-C365-4C81-B51D-DA2511512710}" destId="{DD4BAF1C-FFE1-4C2A-81BF-0610FC6A996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613BF9-3D9C-4576-ABDE-1E121689A25D}" type="doc">
      <dgm:prSet loTypeId="urn:microsoft.com/office/officeart/2005/8/layout/hList9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7CB7DF8B-46CE-44E1-A05F-68CB36695F2E}">
      <dgm:prSet/>
      <dgm:spPr>
        <a:solidFill>
          <a:schemeClr val="tx2"/>
        </a:solidFill>
      </dgm:spPr>
      <dgm:t>
        <a:bodyPr/>
        <a:lstStyle/>
        <a:p>
          <a:pPr rtl="0"/>
          <a:r>
            <a:rPr lang="cs-CZ" b="1" dirty="0"/>
            <a:t>modernita </a:t>
          </a:r>
          <a:r>
            <a:rPr lang="cs-CZ" b="1" dirty="0">
              <a:solidFill>
                <a:schemeClr val="bg2">
                  <a:lumMod val="75000"/>
                </a:schemeClr>
              </a:solidFill>
            </a:rPr>
            <a:t>(národní stát)</a:t>
          </a:r>
        </a:p>
      </dgm:t>
    </dgm:pt>
    <dgm:pt modelId="{6409D562-B97A-422A-B8C2-EF04FCD69051}" type="parTrans" cxnId="{00DC5CAA-AC03-496C-97F0-574605C2BF1B}">
      <dgm:prSet/>
      <dgm:spPr/>
      <dgm:t>
        <a:bodyPr/>
        <a:lstStyle/>
        <a:p>
          <a:endParaRPr lang="cs-CZ" b="1">
            <a:solidFill>
              <a:schemeClr val="bg1">
                <a:lumMod val="95000"/>
              </a:schemeClr>
            </a:solidFill>
          </a:endParaRPr>
        </a:p>
      </dgm:t>
    </dgm:pt>
    <dgm:pt modelId="{10A113F9-8825-4345-B7ED-30204C97D3C3}" type="sibTrans" cxnId="{00DC5CAA-AC03-496C-97F0-574605C2BF1B}">
      <dgm:prSet/>
      <dgm:spPr/>
      <dgm:t>
        <a:bodyPr/>
        <a:lstStyle/>
        <a:p>
          <a:endParaRPr lang="cs-CZ" b="1">
            <a:solidFill>
              <a:schemeClr val="bg1">
                <a:lumMod val="95000"/>
              </a:schemeClr>
            </a:solidFill>
          </a:endParaRPr>
        </a:p>
      </dgm:t>
    </dgm:pt>
    <dgm:pt modelId="{274AAF1E-C370-4BD1-902A-7B45D84DFCBC}">
      <dgm:prSet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0"/>
          <a:r>
            <a:rPr lang="cs-CZ" sz="1600" b="1" dirty="0"/>
            <a:t>pozdní modernita </a:t>
          </a:r>
          <a:r>
            <a:rPr lang="cs-CZ" sz="1600" b="1" dirty="0">
              <a:solidFill>
                <a:schemeClr val="bg2">
                  <a:lumMod val="75000"/>
                </a:schemeClr>
              </a:solidFill>
            </a:rPr>
            <a:t>(globální systém)</a:t>
          </a:r>
        </a:p>
      </dgm:t>
    </dgm:pt>
    <dgm:pt modelId="{4BC3AE16-1212-4956-95F8-941168FCB2CF}" type="parTrans" cxnId="{0C29014F-7314-4EBA-81F7-5AE28A1F6AAB}">
      <dgm:prSet/>
      <dgm:spPr/>
      <dgm:t>
        <a:bodyPr/>
        <a:lstStyle/>
        <a:p>
          <a:endParaRPr lang="cs-CZ" b="1">
            <a:solidFill>
              <a:schemeClr val="bg1">
                <a:lumMod val="95000"/>
              </a:schemeClr>
            </a:solidFill>
          </a:endParaRPr>
        </a:p>
      </dgm:t>
    </dgm:pt>
    <dgm:pt modelId="{5DB83484-4397-471F-B16C-9D0FA0F3A81C}" type="sibTrans" cxnId="{0C29014F-7314-4EBA-81F7-5AE28A1F6AAB}">
      <dgm:prSet/>
      <dgm:spPr/>
      <dgm:t>
        <a:bodyPr/>
        <a:lstStyle/>
        <a:p>
          <a:endParaRPr lang="cs-CZ" b="1">
            <a:solidFill>
              <a:schemeClr val="bg1">
                <a:lumMod val="95000"/>
              </a:schemeClr>
            </a:solidFill>
          </a:endParaRPr>
        </a:p>
      </dgm:t>
    </dgm:pt>
    <dgm:pt modelId="{E066FFDD-218A-4CCC-82C6-514AED1038E0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cs-CZ" sz="1800" b="1" dirty="0"/>
            <a:t>    organizace </a:t>
          </a:r>
        </a:p>
        <a:p>
          <a:r>
            <a:rPr lang="cs-CZ" sz="1800" b="1" dirty="0"/>
            <a:t>    instituce  </a:t>
          </a:r>
        </a:p>
      </dgm:t>
    </dgm:pt>
    <dgm:pt modelId="{96FB1DE8-9EBB-4367-97C3-60770AD888A9}" type="parTrans" cxnId="{D1B27C49-6FBB-45C7-B038-8E9CAA77EA0A}">
      <dgm:prSet/>
      <dgm:spPr/>
      <dgm:t>
        <a:bodyPr/>
        <a:lstStyle/>
        <a:p>
          <a:endParaRPr lang="cs-CZ" b="1">
            <a:solidFill>
              <a:schemeClr val="bg1">
                <a:lumMod val="95000"/>
              </a:schemeClr>
            </a:solidFill>
          </a:endParaRPr>
        </a:p>
      </dgm:t>
    </dgm:pt>
    <dgm:pt modelId="{2B52780C-0643-48BA-8B2A-90F6C8D13534}" type="sibTrans" cxnId="{D1B27C49-6FBB-45C7-B038-8E9CAA77EA0A}">
      <dgm:prSet/>
      <dgm:spPr/>
      <dgm:t>
        <a:bodyPr/>
        <a:lstStyle/>
        <a:p>
          <a:endParaRPr lang="cs-CZ" b="1">
            <a:solidFill>
              <a:schemeClr val="bg1">
                <a:lumMod val="95000"/>
              </a:schemeClr>
            </a:solidFill>
          </a:endParaRPr>
        </a:p>
      </dgm:t>
    </dgm:pt>
    <dgm:pt modelId="{499AE799-FB12-4810-9E8C-1BFC30ED2363}">
      <dgm:prSet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cs-CZ" sz="1800" b="1" dirty="0"/>
            <a:t>     toky</a:t>
          </a:r>
        </a:p>
      </dgm:t>
    </dgm:pt>
    <dgm:pt modelId="{91AA307E-1667-4138-9A4D-5FD82527F7FF}" type="parTrans" cxnId="{5A165D95-2DCC-416D-A735-AB550DCE10E7}">
      <dgm:prSet/>
      <dgm:spPr/>
      <dgm:t>
        <a:bodyPr/>
        <a:lstStyle/>
        <a:p>
          <a:endParaRPr lang="cs-CZ" b="1">
            <a:solidFill>
              <a:schemeClr val="bg1">
                <a:lumMod val="95000"/>
              </a:schemeClr>
            </a:solidFill>
          </a:endParaRPr>
        </a:p>
      </dgm:t>
    </dgm:pt>
    <dgm:pt modelId="{B4999E6A-FAE1-40C4-9B10-BBFF8E6C4303}" type="sibTrans" cxnId="{5A165D95-2DCC-416D-A735-AB550DCE10E7}">
      <dgm:prSet/>
      <dgm:spPr/>
      <dgm:t>
        <a:bodyPr/>
        <a:lstStyle/>
        <a:p>
          <a:endParaRPr lang="cs-CZ" b="1">
            <a:solidFill>
              <a:schemeClr val="bg1">
                <a:lumMod val="95000"/>
              </a:schemeClr>
            </a:solidFill>
          </a:endParaRPr>
        </a:p>
      </dgm:t>
    </dgm:pt>
    <dgm:pt modelId="{48739328-7B91-4135-9AAB-645268AD8C5F}" type="pres">
      <dgm:prSet presAssocID="{38613BF9-3D9C-4576-ABDE-1E121689A25D}" presName="list" presStyleCnt="0">
        <dgm:presLayoutVars>
          <dgm:dir/>
          <dgm:animLvl val="lvl"/>
        </dgm:presLayoutVars>
      </dgm:prSet>
      <dgm:spPr/>
    </dgm:pt>
    <dgm:pt modelId="{17F1A807-E835-4C6E-B557-7FA02B5D4C45}" type="pres">
      <dgm:prSet presAssocID="{7CB7DF8B-46CE-44E1-A05F-68CB36695F2E}" presName="posSpace" presStyleCnt="0"/>
      <dgm:spPr/>
    </dgm:pt>
    <dgm:pt modelId="{85AFF07A-24D2-414A-85DC-B063932D7875}" type="pres">
      <dgm:prSet presAssocID="{7CB7DF8B-46CE-44E1-A05F-68CB36695F2E}" presName="vertFlow" presStyleCnt="0"/>
      <dgm:spPr/>
    </dgm:pt>
    <dgm:pt modelId="{490E1DA7-9BFC-4BCA-ADBA-0A5EE7FDA13D}" type="pres">
      <dgm:prSet presAssocID="{7CB7DF8B-46CE-44E1-A05F-68CB36695F2E}" presName="topSpace" presStyleCnt="0"/>
      <dgm:spPr/>
    </dgm:pt>
    <dgm:pt modelId="{D82F2360-02B4-4AFA-8D08-C470977348D9}" type="pres">
      <dgm:prSet presAssocID="{7CB7DF8B-46CE-44E1-A05F-68CB36695F2E}" presName="firstComp" presStyleCnt="0"/>
      <dgm:spPr/>
    </dgm:pt>
    <dgm:pt modelId="{9BE586CE-0EF3-454A-847A-69C768AA0457}" type="pres">
      <dgm:prSet presAssocID="{7CB7DF8B-46CE-44E1-A05F-68CB36695F2E}" presName="firstChild" presStyleLbl="bgAccFollowNode1" presStyleIdx="0" presStyleCnt="2"/>
      <dgm:spPr/>
    </dgm:pt>
    <dgm:pt modelId="{25188C43-3510-42BD-BA68-366293F322AC}" type="pres">
      <dgm:prSet presAssocID="{7CB7DF8B-46CE-44E1-A05F-68CB36695F2E}" presName="firstChildTx" presStyleLbl="bgAccFollowNode1" presStyleIdx="0" presStyleCnt="2">
        <dgm:presLayoutVars>
          <dgm:bulletEnabled val="1"/>
        </dgm:presLayoutVars>
      </dgm:prSet>
      <dgm:spPr/>
    </dgm:pt>
    <dgm:pt modelId="{AE3D4D3A-D14B-4C93-9823-90135C9F0937}" type="pres">
      <dgm:prSet presAssocID="{7CB7DF8B-46CE-44E1-A05F-68CB36695F2E}" presName="negSpace" presStyleCnt="0"/>
      <dgm:spPr/>
    </dgm:pt>
    <dgm:pt modelId="{F3D6C386-E810-43B9-B7C0-519AC65DDC74}" type="pres">
      <dgm:prSet presAssocID="{7CB7DF8B-46CE-44E1-A05F-68CB36695F2E}" presName="circle" presStyleLbl="node1" presStyleIdx="0" presStyleCnt="2" custScaleX="118041" custScaleY="119247"/>
      <dgm:spPr/>
    </dgm:pt>
    <dgm:pt modelId="{2EF6CD54-E0E0-4FE2-913A-FE2766A56F15}" type="pres">
      <dgm:prSet presAssocID="{10A113F9-8825-4345-B7ED-30204C97D3C3}" presName="transSpace" presStyleCnt="0"/>
      <dgm:spPr/>
    </dgm:pt>
    <dgm:pt modelId="{E47099AD-7615-425E-8BE3-B3569D19095E}" type="pres">
      <dgm:prSet presAssocID="{274AAF1E-C370-4BD1-902A-7B45D84DFCBC}" presName="posSpace" presStyleCnt="0"/>
      <dgm:spPr/>
    </dgm:pt>
    <dgm:pt modelId="{1DCBD98D-84E5-4943-A2EB-8749F1D2AB25}" type="pres">
      <dgm:prSet presAssocID="{274AAF1E-C370-4BD1-902A-7B45D84DFCBC}" presName="vertFlow" presStyleCnt="0"/>
      <dgm:spPr/>
    </dgm:pt>
    <dgm:pt modelId="{483158D6-8CA3-48AC-B3E4-4CE539B7118E}" type="pres">
      <dgm:prSet presAssocID="{274AAF1E-C370-4BD1-902A-7B45D84DFCBC}" presName="topSpace" presStyleCnt="0"/>
      <dgm:spPr/>
    </dgm:pt>
    <dgm:pt modelId="{D253DFE8-C91C-47DD-BE73-1CD9D5510AE7}" type="pres">
      <dgm:prSet presAssocID="{274AAF1E-C370-4BD1-902A-7B45D84DFCBC}" presName="firstComp" presStyleCnt="0"/>
      <dgm:spPr/>
    </dgm:pt>
    <dgm:pt modelId="{8DA6C0F0-4001-4DF8-8E2E-3F4191A74EF8}" type="pres">
      <dgm:prSet presAssocID="{274AAF1E-C370-4BD1-902A-7B45D84DFCBC}" presName="firstChild" presStyleLbl="bgAccFollowNode1" presStyleIdx="1" presStyleCnt="2"/>
      <dgm:spPr/>
    </dgm:pt>
    <dgm:pt modelId="{7F1C8253-0BBB-4945-818E-CE8E3D15C98D}" type="pres">
      <dgm:prSet presAssocID="{274AAF1E-C370-4BD1-902A-7B45D84DFCBC}" presName="firstChildTx" presStyleLbl="bgAccFollowNode1" presStyleIdx="1" presStyleCnt="2">
        <dgm:presLayoutVars>
          <dgm:bulletEnabled val="1"/>
        </dgm:presLayoutVars>
      </dgm:prSet>
      <dgm:spPr/>
    </dgm:pt>
    <dgm:pt modelId="{66CF5283-8E53-4206-8F8D-F6F7DD964C6F}" type="pres">
      <dgm:prSet presAssocID="{274AAF1E-C370-4BD1-902A-7B45D84DFCBC}" presName="negSpace" presStyleCnt="0"/>
      <dgm:spPr/>
    </dgm:pt>
    <dgm:pt modelId="{5077B53D-924D-4608-BCBB-381151896500}" type="pres">
      <dgm:prSet presAssocID="{274AAF1E-C370-4BD1-902A-7B45D84DFCBC}" presName="circle" presStyleLbl="node1" presStyleIdx="1" presStyleCnt="2" custScaleX="113975" custScaleY="119314" custLinFactNeighborX="786" custLinFactNeighborY="-822"/>
      <dgm:spPr/>
    </dgm:pt>
  </dgm:ptLst>
  <dgm:cxnLst>
    <dgm:cxn modelId="{C6C25D2E-2474-447E-A7CB-02E9DD3E2376}" type="presOf" srcId="{499AE799-FB12-4810-9E8C-1BFC30ED2363}" destId="{8DA6C0F0-4001-4DF8-8E2E-3F4191A74EF8}" srcOrd="0" destOrd="0" presId="urn:microsoft.com/office/officeart/2005/8/layout/hList9"/>
    <dgm:cxn modelId="{13FCEC47-099B-4125-8823-EA3D3C7545DF}" type="presOf" srcId="{7CB7DF8B-46CE-44E1-A05F-68CB36695F2E}" destId="{F3D6C386-E810-43B9-B7C0-519AC65DDC74}" srcOrd="0" destOrd="0" presId="urn:microsoft.com/office/officeart/2005/8/layout/hList9"/>
    <dgm:cxn modelId="{D1B27C49-6FBB-45C7-B038-8E9CAA77EA0A}" srcId="{7CB7DF8B-46CE-44E1-A05F-68CB36695F2E}" destId="{E066FFDD-218A-4CCC-82C6-514AED1038E0}" srcOrd="0" destOrd="0" parTransId="{96FB1DE8-9EBB-4367-97C3-60770AD888A9}" sibTransId="{2B52780C-0643-48BA-8B2A-90F6C8D13534}"/>
    <dgm:cxn modelId="{0C29014F-7314-4EBA-81F7-5AE28A1F6AAB}" srcId="{38613BF9-3D9C-4576-ABDE-1E121689A25D}" destId="{274AAF1E-C370-4BD1-902A-7B45D84DFCBC}" srcOrd="1" destOrd="0" parTransId="{4BC3AE16-1212-4956-95F8-941168FCB2CF}" sibTransId="{5DB83484-4397-471F-B16C-9D0FA0F3A81C}"/>
    <dgm:cxn modelId="{57676C71-7C08-42CB-AD34-66C4BCCA5D40}" type="presOf" srcId="{E066FFDD-218A-4CCC-82C6-514AED1038E0}" destId="{9BE586CE-0EF3-454A-847A-69C768AA0457}" srcOrd="0" destOrd="0" presId="urn:microsoft.com/office/officeart/2005/8/layout/hList9"/>
    <dgm:cxn modelId="{A920F755-6373-419E-92DA-39BCD9B62784}" type="presOf" srcId="{38613BF9-3D9C-4576-ABDE-1E121689A25D}" destId="{48739328-7B91-4135-9AAB-645268AD8C5F}" srcOrd="0" destOrd="0" presId="urn:microsoft.com/office/officeart/2005/8/layout/hList9"/>
    <dgm:cxn modelId="{5A165D95-2DCC-416D-A735-AB550DCE10E7}" srcId="{274AAF1E-C370-4BD1-902A-7B45D84DFCBC}" destId="{499AE799-FB12-4810-9E8C-1BFC30ED2363}" srcOrd="0" destOrd="0" parTransId="{91AA307E-1667-4138-9A4D-5FD82527F7FF}" sibTransId="{B4999E6A-FAE1-40C4-9B10-BBFF8E6C4303}"/>
    <dgm:cxn modelId="{DA20E296-02C2-4812-9E56-DF7268AB18C3}" type="presOf" srcId="{274AAF1E-C370-4BD1-902A-7B45D84DFCBC}" destId="{5077B53D-924D-4608-BCBB-381151896500}" srcOrd="0" destOrd="0" presId="urn:microsoft.com/office/officeart/2005/8/layout/hList9"/>
    <dgm:cxn modelId="{00DC5CAA-AC03-496C-97F0-574605C2BF1B}" srcId="{38613BF9-3D9C-4576-ABDE-1E121689A25D}" destId="{7CB7DF8B-46CE-44E1-A05F-68CB36695F2E}" srcOrd="0" destOrd="0" parTransId="{6409D562-B97A-422A-B8C2-EF04FCD69051}" sibTransId="{10A113F9-8825-4345-B7ED-30204C97D3C3}"/>
    <dgm:cxn modelId="{DEFD9CBA-4D84-46A7-90BC-A5C7A22759FD}" type="presOf" srcId="{499AE799-FB12-4810-9E8C-1BFC30ED2363}" destId="{7F1C8253-0BBB-4945-818E-CE8E3D15C98D}" srcOrd="1" destOrd="0" presId="urn:microsoft.com/office/officeart/2005/8/layout/hList9"/>
    <dgm:cxn modelId="{54218ED7-F7A3-47A9-9010-7FF7442C0CD7}" type="presOf" srcId="{E066FFDD-218A-4CCC-82C6-514AED1038E0}" destId="{25188C43-3510-42BD-BA68-366293F322AC}" srcOrd="1" destOrd="0" presId="urn:microsoft.com/office/officeart/2005/8/layout/hList9"/>
    <dgm:cxn modelId="{D48A11A6-3B70-4627-A374-FF94CAA6F4AF}" type="presParOf" srcId="{48739328-7B91-4135-9AAB-645268AD8C5F}" destId="{17F1A807-E835-4C6E-B557-7FA02B5D4C45}" srcOrd="0" destOrd="0" presId="urn:microsoft.com/office/officeart/2005/8/layout/hList9"/>
    <dgm:cxn modelId="{CC901A6A-C14E-4E0E-B510-08FB935C7933}" type="presParOf" srcId="{48739328-7B91-4135-9AAB-645268AD8C5F}" destId="{85AFF07A-24D2-414A-85DC-B063932D7875}" srcOrd="1" destOrd="0" presId="urn:microsoft.com/office/officeart/2005/8/layout/hList9"/>
    <dgm:cxn modelId="{C9E027FA-A4CF-43E0-AEAD-C1A56A712297}" type="presParOf" srcId="{85AFF07A-24D2-414A-85DC-B063932D7875}" destId="{490E1DA7-9BFC-4BCA-ADBA-0A5EE7FDA13D}" srcOrd="0" destOrd="0" presId="urn:microsoft.com/office/officeart/2005/8/layout/hList9"/>
    <dgm:cxn modelId="{54289D12-398F-4AE4-8F11-3912FF2D5C77}" type="presParOf" srcId="{85AFF07A-24D2-414A-85DC-B063932D7875}" destId="{D82F2360-02B4-4AFA-8D08-C470977348D9}" srcOrd="1" destOrd="0" presId="urn:microsoft.com/office/officeart/2005/8/layout/hList9"/>
    <dgm:cxn modelId="{1966863C-D8BF-45A9-B95C-9D00DFF76A01}" type="presParOf" srcId="{D82F2360-02B4-4AFA-8D08-C470977348D9}" destId="{9BE586CE-0EF3-454A-847A-69C768AA0457}" srcOrd="0" destOrd="0" presId="urn:microsoft.com/office/officeart/2005/8/layout/hList9"/>
    <dgm:cxn modelId="{18E614F6-1771-4B4F-985E-3609D49B1D9D}" type="presParOf" srcId="{D82F2360-02B4-4AFA-8D08-C470977348D9}" destId="{25188C43-3510-42BD-BA68-366293F322AC}" srcOrd="1" destOrd="0" presId="urn:microsoft.com/office/officeart/2005/8/layout/hList9"/>
    <dgm:cxn modelId="{70A2BA77-FAAC-406E-8C0A-FCFEAF15CDA6}" type="presParOf" srcId="{48739328-7B91-4135-9AAB-645268AD8C5F}" destId="{AE3D4D3A-D14B-4C93-9823-90135C9F0937}" srcOrd="2" destOrd="0" presId="urn:microsoft.com/office/officeart/2005/8/layout/hList9"/>
    <dgm:cxn modelId="{1B960756-291F-4604-A3B8-65562DCAA2E2}" type="presParOf" srcId="{48739328-7B91-4135-9AAB-645268AD8C5F}" destId="{F3D6C386-E810-43B9-B7C0-519AC65DDC74}" srcOrd="3" destOrd="0" presId="urn:microsoft.com/office/officeart/2005/8/layout/hList9"/>
    <dgm:cxn modelId="{2E1EBDA0-E382-4EA0-84AE-C36FE3C4D93F}" type="presParOf" srcId="{48739328-7B91-4135-9AAB-645268AD8C5F}" destId="{2EF6CD54-E0E0-4FE2-913A-FE2766A56F15}" srcOrd="4" destOrd="0" presId="urn:microsoft.com/office/officeart/2005/8/layout/hList9"/>
    <dgm:cxn modelId="{FDE41D90-445C-4B8E-84F9-79CDACA8D353}" type="presParOf" srcId="{48739328-7B91-4135-9AAB-645268AD8C5F}" destId="{E47099AD-7615-425E-8BE3-B3569D19095E}" srcOrd="5" destOrd="0" presId="urn:microsoft.com/office/officeart/2005/8/layout/hList9"/>
    <dgm:cxn modelId="{9A63B909-B9E4-440D-B2B0-CC76A8121690}" type="presParOf" srcId="{48739328-7B91-4135-9AAB-645268AD8C5F}" destId="{1DCBD98D-84E5-4943-A2EB-8749F1D2AB25}" srcOrd="6" destOrd="0" presId="urn:microsoft.com/office/officeart/2005/8/layout/hList9"/>
    <dgm:cxn modelId="{C0F40441-65CC-491B-AC81-82E4DBEC0108}" type="presParOf" srcId="{1DCBD98D-84E5-4943-A2EB-8749F1D2AB25}" destId="{483158D6-8CA3-48AC-B3E4-4CE539B7118E}" srcOrd="0" destOrd="0" presId="urn:microsoft.com/office/officeart/2005/8/layout/hList9"/>
    <dgm:cxn modelId="{49BBCB2A-8E2F-43C2-A0C2-BB94C6781979}" type="presParOf" srcId="{1DCBD98D-84E5-4943-A2EB-8749F1D2AB25}" destId="{D253DFE8-C91C-47DD-BE73-1CD9D5510AE7}" srcOrd="1" destOrd="0" presId="urn:microsoft.com/office/officeart/2005/8/layout/hList9"/>
    <dgm:cxn modelId="{6E404CB6-F11F-410E-9D97-170D419BEEF0}" type="presParOf" srcId="{D253DFE8-C91C-47DD-BE73-1CD9D5510AE7}" destId="{8DA6C0F0-4001-4DF8-8E2E-3F4191A74EF8}" srcOrd="0" destOrd="0" presId="urn:microsoft.com/office/officeart/2005/8/layout/hList9"/>
    <dgm:cxn modelId="{C53D10C1-7D89-4D30-B7EC-85BC33FBB17D}" type="presParOf" srcId="{D253DFE8-C91C-47DD-BE73-1CD9D5510AE7}" destId="{7F1C8253-0BBB-4945-818E-CE8E3D15C98D}" srcOrd="1" destOrd="0" presId="urn:microsoft.com/office/officeart/2005/8/layout/hList9"/>
    <dgm:cxn modelId="{CC078BCB-A6BC-4EE8-99AC-B5CE1BC53CC5}" type="presParOf" srcId="{48739328-7B91-4135-9AAB-645268AD8C5F}" destId="{66CF5283-8E53-4206-8F8D-F6F7DD964C6F}" srcOrd="7" destOrd="0" presId="urn:microsoft.com/office/officeart/2005/8/layout/hList9"/>
    <dgm:cxn modelId="{DDB9570D-9545-4880-A5FB-BF3D16C00148}" type="presParOf" srcId="{48739328-7B91-4135-9AAB-645268AD8C5F}" destId="{5077B53D-924D-4608-BCBB-381151896500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7D9ACD-2424-4380-9625-1F77C525BED9}" type="doc">
      <dgm:prSet loTypeId="urn:microsoft.com/office/officeart/2005/8/layout/arrow6" loCatId="relationship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cs-CZ"/>
        </a:p>
      </dgm:t>
    </dgm:pt>
    <dgm:pt modelId="{6FA353BC-400E-462B-A91C-463B789C8676}">
      <dgm:prSet custT="1"/>
      <dgm:spPr/>
      <dgm:t>
        <a:bodyPr/>
        <a:lstStyle/>
        <a:p>
          <a:pPr rtl="0"/>
          <a:endParaRPr lang="cs-CZ" sz="2000" b="0" dirty="0"/>
        </a:p>
      </dgm:t>
    </dgm:pt>
    <dgm:pt modelId="{8EDF6AC0-3A80-4917-A9E4-FD09675E7302}" type="sibTrans" cxnId="{EF836976-8CC0-4A83-97BA-01B0E1F4B019}">
      <dgm:prSet/>
      <dgm:spPr/>
      <dgm:t>
        <a:bodyPr/>
        <a:lstStyle/>
        <a:p>
          <a:endParaRPr lang="cs-CZ" b="0"/>
        </a:p>
      </dgm:t>
    </dgm:pt>
    <dgm:pt modelId="{0E49F639-B2A6-45B1-8149-AE134AC6A283}" type="parTrans" cxnId="{EF836976-8CC0-4A83-97BA-01B0E1F4B019}">
      <dgm:prSet/>
      <dgm:spPr/>
      <dgm:t>
        <a:bodyPr/>
        <a:lstStyle/>
        <a:p>
          <a:endParaRPr lang="cs-CZ" b="0"/>
        </a:p>
      </dgm:t>
    </dgm:pt>
    <dgm:pt modelId="{1F85A412-B590-4023-8BD9-EF0174BC606E}" type="pres">
      <dgm:prSet presAssocID="{347D9ACD-2424-4380-9625-1F77C525BED9}" presName="compositeShape" presStyleCnt="0">
        <dgm:presLayoutVars>
          <dgm:chMax val="2"/>
          <dgm:dir/>
          <dgm:resizeHandles val="exact"/>
        </dgm:presLayoutVars>
      </dgm:prSet>
      <dgm:spPr/>
    </dgm:pt>
    <dgm:pt modelId="{17A9B1CE-C4B5-4704-9962-0D944B3FCE0E}" type="pres">
      <dgm:prSet presAssocID="{347D9ACD-2424-4380-9625-1F77C525BED9}" presName="ribbon" presStyleLbl="node1" presStyleIdx="0" presStyleCnt="1" custScaleX="179238" custLinFactNeighborX="0"/>
      <dgm:spPr/>
    </dgm:pt>
    <dgm:pt modelId="{91F411F5-F190-4239-8AFA-95786993C730}" type="pres">
      <dgm:prSet presAssocID="{347D9ACD-2424-4380-9625-1F77C525BED9}" presName="leftArrowText" presStyleLbl="node1" presStyleIdx="0" presStyleCnt="1" custScaleX="44718" custScaleY="141194">
        <dgm:presLayoutVars>
          <dgm:chMax val="0"/>
          <dgm:bulletEnabled val="1"/>
        </dgm:presLayoutVars>
      </dgm:prSet>
      <dgm:spPr/>
    </dgm:pt>
    <dgm:pt modelId="{A810377A-E43D-4A9D-999B-221BE36C2EA6}" type="pres">
      <dgm:prSet presAssocID="{347D9ACD-2424-4380-9625-1F77C525BED9}" presName="rightArrowText" presStyleLbl="node1" presStyleIdx="0" presStyleCnt="1" custScaleX="118940">
        <dgm:presLayoutVars>
          <dgm:chMax val="0"/>
          <dgm:bulletEnabled val="1"/>
        </dgm:presLayoutVars>
      </dgm:prSet>
      <dgm:spPr/>
    </dgm:pt>
  </dgm:ptLst>
  <dgm:cxnLst>
    <dgm:cxn modelId="{D62E1407-1CCF-4FA8-BCE6-842931F3995F}" type="presOf" srcId="{6FA353BC-400E-462B-A91C-463B789C8676}" destId="{91F411F5-F190-4239-8AFA-95786993C730}" srcOrd="0" destOrd="0" presId="urn:microsoft.com/office/officeart/2005/8/layout/arrow6"/>
    <dgm:cxn modelId="{EF836976-8CC0-4A83-97BA-01B0E1F4B019}" srcId="{347D9ACD-2424-4380-9625-1F77C525BED9}" destId="{6FA353BC-400E-462B-A91C-463B789C8676}" srcOrd="0" destOrd="0" parTransId="{0E49F639-B2A6-45B1-8149-AE134AC6A283}" sibTransId="{8EDF6AC0-3A80-4917-A9E4-FD09675E7302}"/>
    <dgm:cxn modelId="{C61E12D9-40FB-4CCF-AC99-E6D20BF8428A}" type="presOf" srcId="{347D9ACD-2424-4380-9625-1F77C525BED9}" destId="{1F85A412-B590-4023-8BD9-EF0174BC606E}" srcOrd="0" destOrd="0" presId="urn:microsoft.com/office/officeart/2005/8/layout/arrow6"/>
    <dgm:cxn modelId="{F59CACE0-D64E-4D25-97DD-3937F252F7B8}" type="presParOf" srcId="{1F85A412-B590-4023-8BD9-EF0174BC606E}" destId="{17A9B1CE-C4B5-4704-9962-0D944B3FCE0E}" srcOrd="0" destOrd="0" presId="urn:microsoft.com/office/officeart/2005/8/layout/arrow6"/>
    <dgm:cxn modelId="{EB319DCC-FE3C-4E11-964B-B42F28665BC0}" type="presParOf" srcId="{1F85A412-B590-4023-8BD9-EF0174BC606E}" destId="{91F411F5-F190-4239-8AFA-95786993C730}" srcOrd="1" destOrd="0" presId="urn:microsoft.com/office/officeart/2005/8/layout/arrow6"/>
    <dgm:cxn modelId="{7C29EF4D-ED84-4A1F-AF18-12BFCD2C072B}" type="presParOf" srcId="{1F85A412-B590-4023-8BD9-EF0174BC606E}" destId="{A810377A-E43D-4A9D-999B-221BE36C2EA6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9F2A43-77B1-4DF4-9EAD-41D96C8B8F94}">
      <dsp:nvSpPr>
        <dsp:cNvPr id="0" name=""/>
        <dsp:cNvSpPr/>
      </dsp:nvSpPr>
      <dsp:spPr>
        <a:xfrm>
          <a:off x="0" y="0"/>
          <a:ext cx="7467229" cy="9289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dominance silnější kultury nad slabší kulturou </a:t>
          </a:r>
        </a:p>
      </dsp:txBody>
      <dsp:txXfrm>
        <a:off x="27207" y="27207"/>
        <a:ext cx="6464869" cy="874489"/>
      </dsp:txXfrm>
    </dsp:sp>
    <dsp:sp modelId="{3D3E4B01-C83A-43B4-9074-01C4F9D286CA}">
      <dsp:nvSpPr>
        <dsp:cNvPr id="0" name=""/>
        <dsp:cNvSpPr/>
      </dsp:nvSpPr>
      <dsp:spPr>
        <a:xfrm>
          <a:off x="658873" y="1083720"/>
          <a:ext cx="7467229" cy="9289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/>
            <a:t>expanze a substituce </a:t>
          </a:r>
          <a:endParaRPr lang="cs-CZ" sz="2500" b="1" kern="1200" dirty="0"/>
        </a:p>
      </dsp:txBody>
      <dsp:txXfrm>
        <a:off x="686080" y="1110927"/>
        <a:ext cx="6150155" cy="874489"/>
      </dsp:txXfrm>
    </dsp:sp>
    <dsp:sp modelId="{0EA653D4-7C66-4E62-B8F5-C35574216A77}">
      <dsp:nvSpPr>
        <dsp:cNvPr id="0" name=""/>
        <dsp:cNvSpPr/>
      </dsp:nvSpPr>
      <dsp:spPr>
        <a:xfrm>
          <a:off x="1317746" y="2167440"/>
          <a:ext cx="7467229" cy="9289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import cizích hodnot a ideologií</a:t>
          </a:r>
        </a:p>
      </dsp:txBody>
      <dsp:txXfrm>
        <a:off x="1344953" y="2194647"/>
        <a:ext cx="6150155" cy="874489"/>
      </dsp:txXfrm>
    </dsp:sp>
    <dsp:sp modelId="{74748DA5-CF94-4CC8-8520-4E4ACC277581}">
      <dsp:nvSpPr>
        <dsp:cNvPr id="0" name=""/>
        <dsp:cNvSpPr/>
      </dsp:nvSpPr>
      <dsp:spPr>
        <a:xfrm>
          <a:off x="6863442" y="704418"/>
          <a:ext cx="603787" cy="60378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700" kern="1200"/>
        </a:p>
      </dsp:txBody>
      <dsp:txXfrm>
        <a:off x="6999294" y="704418"/>
        <a:ext cx="332083" cy="454350"/>
      </dsp:txXfrm>
    </dsp:sp>
    <dsp:sp modelId="{DF385676-8DA9-4014-9F90-8DD9E1D52CD0}">
      <dsp:nvSpPr>
        <dsp:cNvPr id="0" name=""/>
        <dsp:cNvSpPr/>
      </dsp:nvSpPr>
      <dsp:spPr>
        <a:xfrm>
          <a:off x="7522315" y="1781945"/>
          <a:ext cx="603787" cy="60378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700" kern="1200"/>
        </a:p>
      </dsp:txBody>
      <dsp:txXfrm>
        <a:off x="7658167" y="1781945"/>
        <a:ext cx="332083" cy="4543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E586CE-0EF3-454A-847A-69C768AA0457}">
      <dsp:nvSpPr>
        <dsp:cNvPr id="0" name=""/>
        <dsp:cNvSpPr/>
      </dsp:nvSpPr>
      <dsp:spPr>
        <a:xfrm>
          <a:off x="2286659" y="473197"/>
          <a:ext cx="1772994" cy="1182587"/>
        </a:xfrm>
        <a:prstGeom prst="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    organizace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    instituce  </a:t>
          </a:r>
        </a:p>
      </dsp:txBody>
      <dsp:txXfrm>
        <a:off x="2570338" y="473197"/>
        <a:ext cx="1489315" cy="1182587"/>
      </dsp:txXfrm>
    </dsp:sp>
    <dsp:sp modelId="{F3D6C386-E810-43B9-B7C0-519AC65DDC74}">
      <dsp:nvSpPr>
        <dsp:cNvPr id="0" name=""/>
        <dsp:cNvSpPr/>
      </dsp:nvSpPr>
      <dsp:spPr>
        <a:xfrm>
          <a:off x="1341062" y="398"/>
          <a:ext cx="1395240" cy="1409495"/>
        </a:xfrm>
        <a:prstGeom prst="ellipse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modernita </a:t>
          </a:r>
          <a:r>
            <a:rPr lang="cs-CZ" sz="1700" b="1" kern="1200" dirty="0">
              <a:solidFill>
                <a:schemeClr val="bg2">
                  <a:lumMod val="75000"/>
                </a:schemeClr>
              </a:solidFill>
            </a:rPr>
            <a:t>(národní stát)</a:t>
          </a:r>
        </a:p>
      </dsp:txBody>
      <dsp:txXfrm>
        <a:off x="1545390" y="206814"/>
        <a:ext cx="986584" cy="996663"/>
      </dsp:txXfrm>
    </dsp:sp>
    <dsp:sp modelId="{8DA6C0F0-4001-4DF8-8E2E-3F4191A74EF8}">
      <dsp:nvSpPr>
        <dsp:cNvPr id="0" name=""/>
        <dsp:cNvSpPr/>
      </dsp:nvSpPr>
      <dsp:spPr>
        <a:xfrm>
          <a:off x="5454894" y="473197"/>
          <a:ext cx="1772994" cy="1182587"/>
        </a:xfrm>
        <a:prstGeom prst="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     toky</a:t>
          </a:r>
        </a:p>
      </dsp:txBody>
      <dsp:txXfrm>
        <a:off x="5738574" y="473197"/>
        <a:ext cx="1489315" cy="1182587"/>
      </dsp:txXfrm>
    </dsp:sp>
    <dsp:sp modelId="{5077B53D-924D-4608-BCBB-381151896500}">
      <dsp:nvSpPr>
        <dsp:cNvPr id="0" name=""/>
        <dsp:cNvSpPr/>
      </dsp:nvSpPr>
      <dsp:spPr>
        <a:xfrm>
          <a:off x="4530665" y="0"/>
          <a:ext cx="1347180" cy="1410287"/>
        </a:xfrm>
        <a:prstGeom prst="ellipse">
          <a:avLst/>
        </a:prstGeom>
        <a:solidFill>
          <a:schemeClr val="accent3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pozdní modernita </a:t>
          </a:r>
          <a:r>
            <a:rPr lang="cs-CZ" sz="1600" b="1" kern="1200" dirty="0">
              <a:solidFill>
                <a:schemeClr val="bg2">
                  <a:lumMod val="75000"/>
                </a:schemeClr>
              </a:solidFill>
            </a:rPr>
            <a:t>(globální systém)</a:t>
          </a:r>
        </a:p>
      </dsp:txBody>
      <dsp:txXfrm>
        <a:off x="4727955" y="206532"/>
        <a:ext cx="952600" cy="9972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9B1CE-C4B5-4704-9962-0D944B3FCE0E}">
      <dsp:nvSpPr>
        <dsp:cNvPr id="0" name=""/>
        <dsp:cNvSpPr/>
      </dsp:nvSpPr>
      <dsp:spPr>
        <a:xfrm>
          <a:off x="36520" y="0"/>
          <a:ext cx="8711934" cy="1944216"/>
        </a:xfrm>
        <a:prstGeom prst="leftRightRibb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1F411F5-F190-4239-8AFA-95786993C730}">
      <dsp:nvSpPr>
        <dsp:cNvPr id="0" name=""/>
        <dsp:cNvSpPr/>
      </dsp:nvSpPr>
      <dsp:spPr>
        <a:xfrm>
          <a:off x="2988838" y="144017"/>
          <a:ext cx="717266" cy="1345107"/>
        </a:xfrm>
        <a:prstGeom prst="rect">
          <a:avLst/>
        </a:prstGeom>
        <a:noFill/>
        <a:ln w="38100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71120" rIns="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b="0" kern="1200" dirty="0"/>
        </a:p>
      </dsp:txBody>
      <dsp:txXfrm>
        <a:off x="2988838" y="144017"/>
        <a:ext cx="717266" cy="13451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9A12D-5E94-4634-81ED-C7B3FEA9C216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15D31-42C9-45EC-A389-B56A018FBF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260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944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3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52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78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79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70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6434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765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42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68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B095-EC1A-44DC-83C1-A586A133F049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726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B095-EC1A-44DC-83C1-A586A133F049}" type="datetimeFigureOut">
              <a:rPr lang="cs-CZ" smtClean="0"/>
              <a:t>06.04.2022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6A8FE-F5E5-4204-8A9D-DCEEE26218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5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text 16"/>
          <p:cNvSpPr>
            <a:spLocks noGrp="1"/>
          </p:cNvSpPr>
          <p:nvPr>
            <p:ph type="body" sz="half" idx="2"/>
          </p:nvPr>
        </p:nvSpPr>
        <p:spPr>
          <a:xfrm>
            <a:off x="-13836" y="0"/>
            <a:ext cx="3851920" cy="6858000"/>
          </a:xfrm>
          <a:solidFill>
            <a:schemeClr val="tx1"/>
          </a:solidFill>
        </p:spPr>
        <p:txBody>
          <a:bodyPr/>
          <a:lstStyle/>
          <a:p>
            <a:endParaRPr lang="cs-CZ" sz="4800" b="1" dirty="0">
              <a:solidFill>
                <a:schemeClr val="bg1"/>
              </a:solidFill>
              <a:latin typeface="+mj-lt"/>
            </a:endParaRPr>
          </a:p>
          <a:p>
            <a:r>
              <a:rPr lang="cs-CZ" sz="4800" b="1" dirty="0">
                <a:solidFill>
                  <a:schemeClr val="bg1"/>
                </a:solidFill>
                <a:latin typeface="+mj-lt"/>
              </a:rPr>
              <a:t>Vybrané  kapitoly z  </a:t>
            </a:r>
            <a:r>
              <a:rPr lang="cs-CZ" sz="4800" b="1" dirty="0" err="1">
                <a:solidFill>
                  <a:schemeClr val="bg1"/>
                </a:solidFill>
                <a:latin typeface="+mj-lt"/>
              </a:rPr>
              <a:t>kulturálních</a:t>
            </a:r>
            <a:r>
              <a:rPr lang="cs-CZ" sz="4800" b="1" dirty="0">
                <a:solidFill>
                  <a:schemeClr val="bg1"/>
                </a:solidFill>
                <a:latin typeface="+mj-lt"/>
              </a:rPr>
              <a:t> studií</a:t>
            </a: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cs-CZ" sz="1600" dirty="0">
              <a:solidFill>
                <a:schemeClr val="bg1"/>
              </a:solidFill>
              <a:latin typeface="+mj-lt"/>
            </a:endParaRPr>
          </a:p>
          <a:p>
            <a:r>
              <a:rPr lang="cs-CZ" sz="2200" dirty="0">
                <a:solidFill>
                  <a:schemeClr val="bg1"/>
                </a:solidFill>
                <a:latin typeface="+mj-lt"/>
              </a:rPr>
              <a:t>PhDr. Irena Reifová, Ph.D.</a:t>
            </a:r>
          </a:p>
          <a:p>
            <a:r>
              <a:rPr lang="cs-CZ" sz="2200" dirty="0">
                <a:solidFill>
                  <a:schemeClr val="bg1"/>
                </a:solidFill>
                <a:latin typeface="+mj-lt"/>
              </a:rPr>
              <a:t>irena.reifova</a:t>
            </a:r>
            <a:r>
              <a:rPr lang="cs-CZ" sz="2200" dirty="0">
                <a:solidFill>
                  <a:schemeClr val="bg1"/>
                </a:solidFill>
                <a:latin typeface="+mj-lt"/>
                <a:cs typeface="Times New Roman"/>
              </a:rPr>
              <a:t>@fsv.cuni.cz</a:t>
            </a:r>
          </a:p>
          <a:p>
            <a:r>
              <a:rPr lang="cs-CZ" sz="2200" dirty="0">
                <a:solidFill>
                  <a:schemeClr val="bg1"/>
                </a:solidFill>
                <a:latin typeface="+mj-lt"/>
                <a:cs typeface="Times New Roman"/>
              </a:rPr>
              <a:t>LS 2021/2022</a:t>
            </a:r>
          </a:p>
          <a:p>
            <a:endParaRPr lang="cs-CZ" dirty="0">
              <a:solidFill>
                <a:schemeClr val="bg1"/>
              </a:solidFill>
              <a:latin typeface="+mj-lt"/>
              <a:cs typeface="Times New Roman"/>
            </a:endParaRPr>
          </a:p>
          <a:p>
            <a:endParaRPr lang="cs-CZ" dirty="0">
              <a:solidFill>
                <a:schemeClr val="bg1"/>
              </a:solidFill>
              <a:latin typeface="+mj-lt"/>
              <a:cs typeface="Times New Roman"/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Irena Reifová\Desktop\u02f27cok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19" y="0"/>
            <a:ext cx="2736305" cy="321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Irena Reifová\Desktop\ta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733" y="594822"/>
            <a:ext cx="244569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Irena Reifová\Desktop\u02f27cok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331" y="3620438"/>
            <a:ext cx="2751927" cy="323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Irena Reifová\Desktop\ta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048409"/>
            <a:ext cx="244569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048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Alternativy: regionalizace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>
              <a:buNone/>
            </a:pPr>
            <a:r>
              <a:rPr lang="cs-CZ" sz="2400" dirty="0"/>
              <a:t>Vznik </a:t>
            </a:r>
            <a:r>
              <a:rPr lang="cs-CZ" sz="2400" b="1" dirty="0"/>
              <a:t>nových produkčních center </a:t>
            </a:r>
            <a:r>
              <a:rPr lang="cs-CZ" sz="2400" dirty="0"/>
              <a:t>dominujících v konkrétním </a:t>
            </a:r>
            <a:r>
              <a:rPr lang="cs-CZ" sz="2400" b="1" dirty="0"/>
              <a:t>regionu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Indie: </a:t>
            </a:r>
            <a:r>
              <a:rPr lang="cs-CZ" sz="2400" dirty="0" err="1"/>
              <a:t>Bollywood</a:t>
            </a:r>
            <a:endParaRPr lang="cs-CZ" sz="2400" dirty="0"/>
          </a:p>
          <a:p>
            <a:r>
              <a:rPr lang="cs-CZ" sz="2400" dirty="0"/>
              <a:t>Egypt: Hollywood na Nilu</a:t>
            </a:r>
          </a:p>
          <a:p>
            <a:r>
              <a:rPr lang="cs-CZ" sz="2400" dirty="0"/>
              <a:t>Nigérie: </a:t>
            </a:r>
            <a:r>
              <a:rPr lang="cs-CZ" sz="2400" dirty="0" err="1"/>
              <a:t>Nollywood</a:t>
            </a:r>
            <a:endParaRPr lang="cs-CZ" sz="2400" dirty="0"/>
          </a:p>
          <a:p>
            <a:r>
              <a:rPr lang="cs-CZ" sz="2400" dirty="0"/>
              <a:t>Katar: Al </a:t>
            </a:r>
            <a:r>
              <a:rPr lang="cs-CZ" sz="2400" dirty="0" err="1"/>
              <a:t>Jazeera</a:t>
            </a:r>
            <a:r>
              <a:rPr lang="cs-CZ" sz="2400" dirty="0"/>
              <a:t> (</a:t>
            </a:r>
            <a:r>
              <a:rPr lang="cs-CZ" sz="2400" dirty="0" err="1"/>
              <a:t>Arabic</a:t>
            </a:r>
            <a:r>
              <a:rPr lang="cs-CZ" sz="2400" dirty="0"/>
              <a:t>, </a:t>
            </a:r>
            <a:r>
              <a:rPr lang="cs-CZ" sz="2400" dirty="0" err="1"/>
              <a:t>English</a:t>
            </a:r>
            <a:r>
              <a:rPr lang="cs-CZ" sz="2400" dirty="0"/>
              <a:t>, </a:t>
            </a:r>
            <a:r>
              <a:rPr lang="cs-CZ" sz="2400" dirty="0" err="1"/>
              <a:t>Balkans</a:t>
            </a:r>
            <a:r>
              <a:rPr lang="cs-CZ" sz="2400" dirty="0"/>
              <a:t>, </a:t>
            </a:r>
            <a:r>
              <a:rPr lang="cs-CZ" sz="2400" dirty="0" err="1"/>
              <a:t>Türk</a:t>
            </a:r>
            <a:r>
              <a:rPr lang="cs-CZ" sz="2400" dirty="0"/>
              <a:t>, </a:t>
            </a:r>
            <a:r>
              <a:rPr lang="cs-CZ" sz="2400" dirty="0" err="1"/>
              <a:t>Kiswahilli</a:t>
            </a:r>
            <a:r>
              <a:rPr lang="cs-CZ" sz="2400" dirty="0"/>
              <a:t>, Amerika)</a:t>
            </a:r>
          </a:p>
          <a:p>
            <a:r>
              <a:rPr lang="cs-CZ" sz="2400" dirty="0" err="1"/>
              <a:t>Hong</a:t>
            </a:r>
            <a:r>
              <a:rPr lang="cs-CZ" sz="2400" dirty="0"/>
              <a:t> Kong, Tchaj-wan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Bipolární model centra x periferie nahrazuje existence více paralelních center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James </a:t>
            </a:r>
            <a:r>
              <a:rPr lang="cs-CZ" sz="2400" dirty="0" err="1"/>
              <a:t>Curran</a:t>
            </a:r>
            <a:r>
              <a:rPr lang="cs-CZ" sz="2400" dirty="0"/>
              <a:t>: potřeba „</a:t>
            </a:r>
            <a:r>
              <a:rPr lang="cs-CZ" sz="2400" b="1" dirty="0" err="1">
                <a:solidFill>
                  <a:schemeClr val="accent6">
                    <a:lumMod val="75000"/>
                  </a:schemeClr>
                </a:solidFill>
              </a:rPr>
              <a:t>dewesternizace</a:t>
            </a:r>
            <a:r>
              <a:rPr lang="cs-CZ" sz="2400" dirty="0"/>
              <a:t>“ mediálních studií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60564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Alternativy: lokální rezistence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800" b="1" cap="all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800" dirty="0"/>
              <a:t>Publika dávají </a:t>
            </a:r>
            <a:r>
              <a:rPr lang="cs-CZ" sz="2800" b="1" dirty="0"/>
              <a:t>přednost domácí tvorbě </a:t>
            </a:r>
            <a:r>
              <a:rPr lang="cs-CZ" sz="2800" dirty="0"/>
              <a:t>(před titulky/dabingem/neznámými herci)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cs-CZ" sz="2800" dirty="0" err="1"/>
              <a:t>cultural</a:t>
            </a:r>
            <a:r>
              <a:rPr lang="cs-CZ" sz="2800" dirty="0"/>
              <a:t> </a:t>
            </a:r>
            <a:r>
              <a:rPr lang="cs-CZ" sz="2800" dirty="0" err="1"/>
              <a:t>discount</a:t>
            </a:r>
            <a:r>
              <a:rPr lang="cs-CZ" sz="2800" dirty="0"/>
              <a:t> (kulturní sleva)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800" dirty="0"/>
              <a:t>Joseph </a:t>
            </a:r>
            <a:r>
              <a:rPr lang="cs-CZ" sz="2800" dirty="0" err="1"/>
              <a:t>Straubhaar</a:t>
            </a:r>
            <a:r>
              <a:rPr lang="cs-CZ" sz="2800" dirty="0"/>
              <a:t>: význam „</a:t>
            </a:r>
            <a:r>
              <a:rPr lang="cs-CZ" sz="2800" b="1" dirty="0"/>
              <a:t>blízkosti</a:t>
            </a:r>
            <a:r>
              <a:rPr lang="cs-CZ" sz="2800" dirty="0"/>
              <a:t>“ (</a:t>
            </a:r>
            <a:r>
              <a:rPr lang="cs-CZ" sz="2800" b="1" dirty="0" err="1"/>
              <a:t>cultural</a:t>
            </a:r>
            <a:r>
              <a:rPr lang="cs-CZ" sz="2800" b="1" dirty="0"/>
              <a:t> </a:t>
            </a:r>
            <a:r>
              <a:rPr lang="cs-CZ" sz="2800" b="1" dirty="0" err="1"/>
              <a:t>proximity</a:t>
            </a:r>
            <a:r>
              <a:rPr lang="cs-CZ" sz="2800" dirty="0"/>
              <a:t>) v rámci jednoho </a:t>
            </a:r>
            <a:r>
              <a:rPr lang="cs-CZ" sz="2800" dirty="0" err="1"/>
              <a:t>geokulturního</a:t>
            </a:r>
            <a:r>
              <a:rPr lang="cs-CZ" sz="2800" dirty="0"/>
              <a:t>/</a:t>
            </a:r>
            <a:r>
              <a:rPr lang="cs-CZ" sz="2800" dirty="0" err="1"/>
              <a:t>geolingvistického</a:t>
            </a:r>
            <a:r>
              <a:rPr lang="cs-CZ" sz="2800" dirty="0"/>
              <a:t> trhu (kulturní komplex: jazyk, fyziognomie, oblékání, náboženství, hudba…)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800" dirty="0"/>
              <a:t>Globální dynamika není </a:t>
            </a:r>
            <a:r>
              <a:rPr lang="cs-CZ" sz="2800" b="1" dirty="0"/>
              <a:t>bipolární</a:t>
            </a:r>
            <a:r>
              <a:rPr lang="cs-CZ" sz="2800" dirty="0"/>
              <a:t>, ale 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multicentrická</a:t>
            </a:r>
            <a:r>
              <a:rPr lang="cs-CZ" sz="2800" dirty="0"/>
              <a:t>: větší množství </a:t>
            </a:r>
            <a:r>
              <a:rPr lang="cs-CZ" sz="2800" dirty="0" err="1"/>
              <a:t>geokulturních</a:t>
            </a:r>
            <a:r>
              <a:rPr lang="cs-CZ" sz="2800" dirty="0"/>
              <a:t> (</a:t>
            </a:r>
            <a:r>
              <a:rPr lang="cs-CZ" sz="2800" dirty="0" err="1"/>
              <a:t>geolingvistických</a:t>
            </a:r>
            <a:r>
              <a:rPr lang="cs-CZ" sz="2800" dirty="0"/>
              <a:t>) trhů a jim odpovídajících regionálních produkčních center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800" dirty="0"/>
          </a:p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60564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Televizní formáty</a:t>
            </a:r>
            <a:endParaRPr lang="cs-CZ" sz="2400" b="1" cap="all" dirty="0"/>
          </a:p>
          <a:p>
            <a:pPr marL="0" indent="0">
              <a:buNone/>
            </a:pPr>
            <a:r>
              <a:rPr lang="cs-CZ" sz="2400" dirty="0"/>
              <a:t>Od exportu hotových pořadů (</a:t>
            </a:r>
            <a:r>
              <a:rPr lang="cs-CZ" sz="2400" dirty="0" err="1"/>
              <a:t>canned</a:t>
            </a:r>
            <a:r>
              <a:rPr lang="cs-CZ" sz="2400" dirty="0"/>
              <a:t> </a:t>
            </a:r>
            <a:r>
              <a:rPr lang="cs-CZ" sz="2400" dirty="0" err="1"/>
              <a:t>shows</a:t>
            </a:r>
            <a:r>
              <a:rPr lang="cs-CZ" sz="2400" dirty="0"/>
              <a:t>)  </a:t>
            </a:r>
            <a:r>
              <a:rPr lang="cs-CZ" sz="2400" b="1" dirty="0"/>
              <a:t>k obchodu s „televizními formáty“ </a:t>
            </a:r>
            <a:r>
              <a:rPr lang="cs-CZ" sz="2400" dirty="0"/>
              <a:t>– univerzální pravidla obsahující prostor pro lokální adaptaci </a:t>
            </a:r>
          </a:p>
          <a:p>
            <a:pPr marL="0" indent="0">
              <a:buNone/>
            </a:pPr>
            <a:r>
              <a:rPr lang="cs-CZ" sz="2400" dirty="0"/>
              <a:t>Příklad </a:t>
            </a:r>
            <a:r>
              <a:rPr lang="cs-CZ" sz="2400" dirty="0" err="1"/>
              <a:t>glokalizovaného</a:t>
            </a:r>
            <a:r>
              <a:rPr lang="cs-CZ" sz="2400" dirty="0"/>
              <a:t> jevu: jednota globální a lokální roviny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Justin </a:t>
            </a:r>
            <a:r>
              <a:rPr lang="cs-CZ" sz="2400" dirty="0" err="1"/>
              <a:t>Malbon</a:t>
            </a:r>
            <a:r>
              <a:rPr lang="cs-CZ" sz="2400" dirty="0"/>
              <a:t>, Albert Moran: „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franšízová kultura</a:t>
            </a:r>
            <a:r>
              <a:rPr lang="cs-CZ" sz="2400" dirty="0"/>
              <a:t>“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Televizní formáty jsou: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graphicFrame>
        <p:nvGraphicFramePr>
          <p:cNvPr id="8" name="Zástupný symbol pro obsah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9410637"/>
              </p:ext>
            </p:extLst>
          </p:nvPr>
        </p:nvGraphicFramePr>
        <p:xfrm>
          <a:off x="359024" y="4509120"/>
          <a:ext cx="8784976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4716016" y="5229200"/>
            <a:ext cx="39604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1600" b="1" dirty="0"/>
              <a:t>specifická domestikace a naplňování univerzálních rámců lokálním obsahem (Silvio </a:t>
            </a:r>
            <a:r>
              <a:rPr lang="cs-CZ" sz="1600" b="1" dirty="0" err="1"/>
              <a:t>Waisbrod</a:t>
            </a:r>
            <a:r>
              <a:rPr lang="cs-CZ" sz="1600" b="1" dirty="0"/>
              <a:t>)  ?</a:t>
            </a:r>
          </a:p>
          <a:p>
            <a:endParaRPr lang="cs-CZ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27584" y="5013176"/>
            <a:ext cx="3600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1600" b="1" dirty="0"/>
              <a:t>globální homogenizace vyššího stupně ?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60564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400" b="1" cap="all" dirty="0" err="1">
                <a:solidFill>
                  <a:schemeClr val="accent3"/>
                </a:solidFill>
              </a:rPr>
              <a:t>Yo</a:t>
            </a:r>
            <a:r>
              <a:rPr lang="cs-CZ" sz="2400" b="1" cap="all" dirty="0">
                <a:solidFill>
                  <a:schemeClr val="accent3"/>
                </a:solidFill>
              </a:rPr>
              <a:t> SOY Betty, La </a:t>
            </a:r>
            <a:r>
              <a:rPr lang="cs-CZ" sz="2400" b="1" cap="all" dirty="0" err="1">
                <a:solidFill>
                  <a:schemeClr val="accent3"/>
                </a:solidFill>
              </a:rPr>
              <a:t>Fea</a:t>
            </a:r>
            <a:r>
              <a:rPr lang="cs-CZ" sz="2400" b="1" cap="all" dirty="0"/>
              <a:t> , </a:t>
            </a:r>
            <a:r>
              <a:rPr lang="cs-CZ" sz="2400" b="1" cap="all" dirty="0" err="1">
                <a:solidFill>
                  <a:srgbClr val="0070C0"/>
                </a:solidFill>
              </a:rPr>
              <a:t>Ugly</a:t>
            </a:r>
            <a:r>
              <a:rPr lang="cs-CZ" sz="2400" b="1" cap="all" dirty="0">
                <a:solidFill>
                  <a:srgbClr val="0070C0"/>
                </a:solidFill>
              </a:rPr>
              <a:t> </a:t>
            </a:r>
            <a:r>
              <a:rPr lang="cs-CZ" sz="2400" b="1" cap="all" dirty="0" err="1">
                <a:solidFill>
                  <a:srgbClr val="0070C0"/>
                </a:solidFill>
              </a:rPr>
              <a:t>betty</a:t>
            </a:r>
            <a:r>
              <a:rPr lang="cs-CZ" sz="2400" b="1" cap="all" dirty="0">
                <a:solidFill>
                  <a:srgbClr val="0070C0"/>
                </a:solidFill>
              </a:rPr>
              <a:t>, </a:t>
            </a:r>
            <a:r>
              <a:rPr lang="cs-CZ" sz="2400" b="1" cap="all" dirty="0">
                <a:solidFill>
                  <a:schemeClr val="accent2">
                    <a:lumMod val="75000"/>
                  </a:schemeClr>
                </a:solidFill>
              </a:rPr>
              <a:t>ošklivka </a:t>
            </a:r>
            <a:r>
              <a:rPr lang="cs-CZ" sz="2400" b="1" cap="all" dirty="0" err="1">
                <a:solidFill>
                  <a:schemeClr val="accent2">
                    <a:lumMod val="75000"/>
                  </a:schemeClr>
                </a:solidFill>
              </a:rPr>
              <a:t>katka</a:t>
            </a:r>
            <a:endParaRPr lang="cs-CZ" sz="2800" b="1" cap="all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pic>
        <p:nvPicPr>
          <p:cNvPr id="4" name="Picture 62" descr="Map of the Wor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54" y="1230290"/>
            <a:ext cx="8725641" cy="539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Přímá spojnice 7"/>
          <p:cNvCxnSpPr/>
          <p:nvPr/>
        </p:nvCxnSpPr>
        <p:spPr>
          <a:xfrm flipH="1" flipV="1">
            <a:off x="1691680" y="2997200"/>
            <a:ext cx="1297582" cy="911442"/>
          </a:xfrm>
          <a:prstGeom prst="line">
            <a:avLst/>
          </a:prstGeom>
          <a:ln w="571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 flipV="1">
            <a:off x="1691680" y="2609850"/>
            <a:ext cx="2952328" cy="387350"/>
          </a:xfrm>
          <a:prstGeom prst="straightConnector1">
            <a:avLst/>
          </a:prstGeom>
          <a:ln w="57150">
            <a:solidFill>
              <a:srgbClr val="C00000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ine 63"/>
          <p:cNvSpPr>
            <a:spLocks noChangeShapeType="1"/>
          </p:cNvSpPr>
          <p:nvPr/>
        </p:nvSpPr>
        <p:spPr bwMode="auto">
          <a:xfrm flipV="1">
            <a:off x="2989262" y="2609849"/>
            <a:ext cx="1870769" cy="129879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11" name="Picture 7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946" y="3870265"/>
            <a:ext cx="1368572" cy="1368152"/>
          </a:xfrm>
          <a:prstGeom prst="rect">
            <a:avLst/>
          </a:prstGeom>
          <a:solidFill>
            <a:schemeClr val="bg1"/>
          </a:solidFill>
          <a:ln w="76200">
            <a:solidFill>
              <a:srgbClr val="92D050"/>
            </a:solidFill>
            <a:miter lim="800000"/>
            <a:headEnd/>
            <a:tailEnd/>
          </a:ln>
          <a:effectLst/>
        </p:spPr>
      </p:pic>
      <p:pic>
        <p:nvPicPr>
          <p:cNvPr id="12" name="Picture 6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132387"/>
            <a:ext cx="1385875" cy="1320534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sjhelium.com/wp-content/uploads/2010/04/Ugly-Betty-ugly-betty-2966067-1280-102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569"/>
            <a:ext cx="1403687" cy="1368152"/>
          </a:xfrm>
          <a:prstGeom prst="rect">
            <a:avLst/>
          </a:prstGeom>
          <a:noFill/>
          <a:ln w="76200">
            <a:solidFill>
              <a:srgbClr val="0033CC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376108" y="3929577"/>
            <a:ext cx="5040560" cy="2246769"/>
          </a:xfrm>
          <a:prstGeom prst="rect">
            <a:avLst/>
          </a:prstGeo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Kolumbijská telenovela (RCN, asi 20 adaptací)</a:t>
            </a:r>
          </a:p>
          <a:p>
            <a:r>
              <a:rPr lang="cs-CZ" sz="2000" dirty="0"/>
              <a:t>V české adaptaci výrazné reference k socialistické minulosti</a:t>
            </a:r>
          </a:p>
          <a:p>
            <a:r>
              <a:rPr lang="cs-CZ" sz="2000" dirty="0"/>
              <a:t>Chudí/oškliví --- vztah k socialistické minulosti</a:t>
            </a:r>
          </a:p>
          <a:p>
            <a:r>
              <a:rPr lang="cs-CZ" sz="2000" dirty="0"/>
              <a:t>Bohatí/krásní --- pouze kapitalistická současnost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4675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ovéPole 20"/>
          <p:cNvSpPr txBox="1"/>
          <p:nvPr/>
        </p:nvSpPr>
        <p:spPr>
          <a:xfrm>
            <a:off x="251521" y="1031777"/>
            <a:ext cx="8640960" cy="769441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indent="-742950" algn="ctr">
              <a:buAutoNum type="arabicPeriod" startAt="5"/>
            </a:pPr>
            <a:r>
              <a:rPr lang="cs-CZ" sz="4400" b="1" dirty="0">
                <a:solidFill>
                  <a:schemeClr val="bg1"/>
                </a:solidFill>
              </a:rPr>
              <a:t>Kulturní imperialismus</a:t>
            </a:r>
          </a:p>
        </p:txBody>
      </p:sp>
      <p:pic>
        <p:nvPicPr>
          <p:cNvPr id="23" name="Picture 2" descr="C:\Users\Irena Reifová\Desktop\ta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78" y="2481673"/>
            <a:ext cx="4104456" cy="3746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Irena Reifová\Desktop\u02f27cok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341012"/>
            <a:ext cx="3686098" cy="402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660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ÚVOD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>
              <a:buNone/>
            </a:pPr>
            <a:r>
              <a:rPr lang="cs-CZ" sz="2400" b="1" dirty="0"/>
              <a:t>Od 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(sub)kultur v rámci jedné národní společnosti </a:t>
            </a:r>
            <a:r>
              <a:rPr lang="cs-CZ" sz="2400" b="1" dirty="0">
                <a:solidFill>
                  <a:srgbClr val="0070C0"/>
                </a:solidFill>
              </a:rPr>
              <a:t> </a:t>
            </a:r>
            <a:r>
              <a:rPr lang="cs-CZ" sz="2400" b="1" dirty="0"/>
              <a:t>k </a:t>
            </a:r>
            <a:r>
              <a:rPr lang="cs-CZ" sz="2400" b="1" dirty="0">
                <a:solidFill>
                  <a:srgbClr val="C00000"/>
                </a:solidFill>
              </a:rPr>
              <a:t>mezinárodní komunikaci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/>
              <a:t>Mají různé kultury v globálním měřítku rovné postavení?</a:t>
            </a:r>
          </a:p>
          <a:p>
            <a:endParaRPr lang="cs-CZ" sz="2400" dirty="0"/>
          </a:p>
          <a:p>
            <a:r>
              <a:rPr lang="cs-CZ" sz="2400" dirty="0"/>
              <a:t>Jak se vztahy mezi kulturami formují v mezinárodním měřítku na základě toků komunikace?</a:t>
            </a:r>
          </a:p>
          <a:p>
            <a:endParaRPr lang="cs-CZ" sz="2400" dirty="0"/>
          </a:p>
          <a:p>
            <a:r>
              <a:rPr lang="cs-CZ" sz="2400" dirty="0"/>
              <a:t>Jsou americké a britské seriály na globálním trhu stejně vlivné jako lotyšské dokumenty?</a:t>
            </a:r>
          </a:p>
          <a:p>
            <a:endParaRPr lang="cs-CZ" sz="2400" dirty="0"/>
          </a:p>
          <a:p>
            <a:r>
              <a:rPr lang="cs-CZ" sz="2400" dirty="0"/>
              <a:t>A co indické filmy?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6719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buNone/>
            </a:pPr>
            <a:r>
              <a:rPr lang="cs-CZ" sz="2800" b="1" cap="all" dirty="0"/>
              <a:t>Definice problému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Silnější kultury dominují slabším kulturám, což doprovázejí  projevy expanze a substituce – silnější kultura proniká do slabší současně dochází k importu cizích hodnot a ideologií.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  <p:graphicFrame>
        <p:nvGraphicFramePr>
          <p:cNvPr id="4" name="Zástupný symbol pro obsah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7447903"/>
              </p:ext>
            </p:extLst>
          </p:nvPr>
        </p:nvGraphicFramePr>
        <p:xfrm>
          <a:off x="179512" y="3429000"/>
          <a:ext cx="8784976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2054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Kontext globalizace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>
              <a:buNone/>
            </a:pPr>
            <a:r>
              <a:rPr lang="cs-CZ" sz="2400" dirty="0"/>
              <a:t>Změna 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vnímání času a prostoru</a:t>
            </a:r>
            <a:r>
              <a:rPr lang="cs-CZ" sz="2400" dirty="0"/>
              <a:t>: časoprostorová komprese (David Harvey) x rozpojení času a prostoru (Anthony </a:t>
            </a:r>
            <a:r>
              <a:rPr lang="cs-CZ" sz="2400" dirty="0" err="1"/>
              <a:t>Giddens</a:t>
            </a:r>
            <a:r>
              <a:rPr lang="cs-CZ" sz="2400" dirty="0"/>
              <a:t>)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Propojení</a:t>
            </a:r>
            <a:r>
              <a:rPr lang="cs-CZ" sz="2400" dirty="0"/>
              <a:t> dříve relativně izolovaných jednotek (národní státy) --- důsledky --- 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interdependence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b="1" i="1" dirty="0"/>
              <a:t>Globalizace je zintenzivnění celosvětových sociálních vztahů, které spojují vzdálené lokality takovým způsobem, že místní události jsou ovlivňovány událostmi vzdálenými a naopak</a:t>
            </a:r>
            <a:r>
              <a:rPr lang="cs-CZ" sz="2400" dirty="0"/>
              <a:t>. (</a:t>
            </a:r>
            <a:r>
              <a:rPr lang="cs-CZ" sz="2400" dirty="0" err="1"/>
              <a:t>Giddens</a:t>
            </a:r>
            <a:r>
              <a:rPr lang="cs-CZ" sz="2400" dirty="0"/>
              <a:t>,  1992: 62)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Počátky teorií globálního společenství: Immanuel </a:t>
            </a:r>
            <a:r>
              <a:rPr lang="cs-CZ" sz="2400" dirty="0" err="1"/>
              <a:t>Wallerstein</a:t>
            </a:r>
            <a:r>
              <a:rPr lang="cs-CZ" sz="2400" dirty="0"/>
              <a:t> - světový kapitalistický systém, jádro/</a:t>
            </a:r>
            <a:r>
              <a:rPr lang="cs-CZ" sz="2400" dirty="0" err="1"/>
              <a:t>semiperiferie</a:t>
            </a:r>
            <a:r>
              <a:rPr lang="cs-CZ" sz="2400" dirty="0"/>
              <a:t>/periferie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41205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Globální toky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>
              <a:buNone/>
            </a:pPr>
            <a:r>
              <a:rPr lang="cs-CZ" sz="2400" dirty="0"/>
              <a:t>Perspektiva propojeného systému – perspektiva toku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b="1" dirty="0"/>
              <a:t>Manuel </a:t>
            </a:r>
            <a:r>
              <a:rPr lang="cs-CZ" sz="2400" b="1" dirty="0" err="1"/>
              <a:t>Castells</a:t>
            </a:r>
            <a:r>
              <a:rPr lang="cs-CZ" sz="2400" dirty="0"/>
              <a:t>: 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tok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/>
              <a:t>= „opakované sekvence výměny a interakce mezi fyzicky rozpojenými sociálními pozicemi“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b="1" dirty="0" err="1"/>
              <a:t>Arjun</a:t>
            </a:r>
            <a:r>
              <a:rPr lang="cs-CZ" sz="2400" b="1" dirty="0"/>
              <a:t> </a:t>
            </a:r>
            <a:r>
              <a:rPr lang="cs-CZ" sz="2400" b="1" dirty="0" err="1"/>
              <a:t>Appadurai</a:t>
            </a:r>
            <a:r>
              <a:rPr lang="cs-CZ" sz="2400" dirty="0"/>
              <a:t>: </a:t>
            </a:r>
            <a:r>
              <a:rPr lang="cs-CZ" sz="2400" b="1" dirty="0">
                <a:solidFill>
                  <a:schemeClr val="accent6">
                    <a:lumMod val="75000"/>
                  </a:schemeClr>
                </a:solidFill>
              </a:rPr>
              <a:t>proti perspektivě toků </a:t>
            </a:r>
            <a:r>
              <a:rPr lang="cs-CZ" sz="2400" dirty="0"/>
              <a:t>(jednosměrnost, </a:t>
            </a:r>
            <a:r>
              <a:rPr lang="cs-CZ" sz="2400" dirty="0" err="1"/>
              <a:t>impĺikace</a:t>
            </a:r>
            <a:r>
              <a:rPr lang="cs-CZ" sz="2400" dirty="0"/>
              <a:t> homogenizačního vlivu): </a:t>
            </a:r>
            <a:r>
              <a:rPr lang="cs-CZ" sz="2400" dirty="0" err="1"/>
              <a:t>ethnoscapes</a:t>
            </a:r>
            <a:r>
              <a:rPr lang="cs-CZ" sz="2400" dirty="0"/>
              <a:t>, </a:t>
            </a:r>
            <a:r>
              <a:rPr lang="cs-CZ" sz="2400" dirty="0" err="1"/>
              <a:t>technoscapes</a:t>
            </a:r>
            <a:r>
              <a:rPr lang="cs-CZ" sz="2400" dirty="0"/>
              <a:t>, </a:t>
            </a:r>
            <a:r>
              <a:rPr lang="cs-CZ" sz="2400" dirty="0" err="1"/>
              <a:t>financescapes</a:t>
            </a:r>
            <a:r>
              <a:rPr lang="cs-CZ" sz="2400" dirty="0"/>
              <a:t>, </a:t>
            </a:r>
            <a:r>
              <a:rPr lang="cs-CZ" sz="2400" dirty="0" err="1"/>
              <a:t>mediascapes</a:t>
            </a:r>
            <a:r>
              <a:rPr lang="cs-CZ" sz="2400" dirty="0"/>
              <a:t>, </a:t>
            </a:r>
            <a:r>
              <a:rPr lang="cs-CZ" sz="2400" dirty="0" err="1"/>
              <a:t>ideoscapes</a:t>
            </a: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400" b="1" dirty="0"/>
              <a:t>Ronald </a:t>
            </a:r>
            <a:r>
              <a:rPr lang="cs-CZ" sz="2400" b="1" dirty="0" err="1"/>
              <a:t>Robertson</a:t>
            </a:r>
            <a:r>
              <a:rPr lang="cs-CZ" sz="2400" dirty="0"/>
              <a:t>: </a:t>
            </a:r>
            <a:r>
              <a:rPr lang="cs-CZ" sz="2400" b="1" dirty="0" err="1">
                <a:solidFill>
                  <a:schemeClr val="accent6">
                    <a:lumMod val="75000"/>
                  </a:schemeClr>
                </a:solidFill>
              </a:rPr>
              <a:t>glokalizace</a:t>
            </a:r>
            <a:r>
              <a:rPr lang="cs-CZ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400" dirty="0"/>
              <a:t>(lokální je součástí globálního)</a:t>
            </a:r>
          </a:p>
        </p:txBody>
      </p:sp>
      <p:graphicFrame>
        <p:nvGraphicFramePr>
          <p:cNvPr id="8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5358166"/>
              </p:ext>
            </p:extLst>
          </p:nvPr>
        </p:nvGraphicFramePr>
        <p:xfrm>
          <a:off x="323528" y="1988840"/>
          <a:ext cx="8568952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2577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CrisscrossEtching trans="44000" pressure="0"/>
                      </a14:imgEffect>
                      <a14:imgEffect>
                        <a14:sharpenSoften amount="12000"/>
                      </a14:imgEffect>
                      <a14:imgEffect>
                        <a14:colorTemperature colorTemp="11200"/>
                      </a14:imgEffect>
                      <a14:imgEffect>
                        <a14:brightnessContrast bright="20000" contrast="-4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effectLst>
            <a:glow>
              <a:schemeClr val="accent1">
                <a:alpha val="40000"/>
              </a:schemeClr>
            </a:glow>
          </a:effectLst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Kulturní imperialismus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800" b="1" cap="all" dirty="0"/>
          </a:p>
          <a:p>
            <a:pPr marL="0" indent="0">
              <a:buNone/>
            </a:pPr>
            <a:r>
              <a:rPr lang="cs-CZ" sz="2200" b="1" dirty="0"/>
              <a:t>Rozvojová teorie</a:t>
            </a:r>
            <a:r>
              <a:rPr lang="cs-CZ" sz="2200" dirty="0"/>
              <a:t>: média západního vzoru jako podmínka pokroku rozvojových zemí - </a:t>
            </a:r>
            <a:r>
              <a:rPr lang="cs-CZ" sz="2200" dirty="0" err="1"/>
              <a:t>ranná</a:t>
            </a:r>
            <a:r>
              <a:rPr lang="cs-CZ" sz="2200" dirty="0"/>
              <a:t> fáze mezinárodní komunikace, 50. léta</a:t>
            </a:r>
          </a:p>
          <a:p>
            <a:pPr marL="0" indent="0">
              <a:buNone/>
            </a:pPr>
            <a:r>
              <a:rPr lang="cs-CZ" sz="2200" b="1" dirty="0"/>
              <a:t>Teze o kulturním imperialismu </a:t>
            </a:r>
            <a:r>
              <a:rPr lang="cs-CZ" sz="2200" dirty="0"/>
              <a:t>– kritická reakce na rozvojovou teorii, 70. léta 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/>
              <a:t>V rámci mezinárodní komunikace dochází k </a:t>
            </a:r>
            <a:r>
              <a:rPr lang="cs-CZ" sz="2200" b="1" dirty="0">
                <a:solidFill>
                  <a:schemeClr val="accent6">
                    <a:lumMod val="75000"/>
                  </a:schemeClr>
                </a:solidFill>
              </a:rPr>
              <a:t>jednosměrným kulturním transferům</a:t>
            </a:r>
            <a:r>
              <a:rPr lang="cs-CZ" sz="2200" b="1" dirty="0"/>
              <a:t> ze silných kultur centra ke slabým kulturám periferie </a:t>
            </a:r>
          </a:p>
          <a:p>
            <a:pPr>
              <a:buFontTx/>
              <a:buChar char="-"/>
            </a:pPr>
            <a:r>
              <a:rPr lang="cs-CZ" sz="2200" dirty="0"/>
              <a:t>kulturní nátlak, homogenizace, vnucování ideologií a hodnot</a:t>
            </a:r>
          </a:p>
          <a:p>
            <a:r>
              <a:rPr lang="cs-CZ" sz="2200" dirty="0"/>
              <a:t>Herbert Schiller – „</a:t>
            </a:r>
            <a:r>
              <a:rPr lang="cs-CZ" sz="2200" dirty="0" err="1"/>
              <a:t>Mass</a:t>
            </a:r>
            <a:r>
              <a:rPr lang="cs-CZ" sz="2200" dirty="0"/>
              <a:t> </a:t>
            </a:r>
            <a:r>
              <a:rPr lang="cs-CZ" sz="2200" dirty="0" err="1"/>
              <a:t>Communication</a:t>
            </a:r>
            <a:r>
              <a:rPr lang="cs-CZ" sz="2200" dirty="0"/>
              <a:t> and </a:t>
            </a:r>
            <a:r>
              <a:rPr lang="cs-CZ" sz="2200" dirty="0" err="1"/>
              <a:t>American</a:t>
            </a:r>
            <a:r>
              <a:rPr lang="cs-CZ" sz="2200" dirty="0"/>
              <a:t> Empire“ (1969)</a:t>
            </a:r>
          </a:p>
          <a:p>
            <a:r>
              <a:rPr lang="cs-CZ" sz="2200" dirty="0" err="1"/>
              <a:t>Arman</a:t>
            </a:r>
            <a:r>
              <a:rPr lang="cs-CZ" sz="2200" dirty="0"/>
              <a:t> </a:t>
            </a:r>
            <a:r>
              <a:rPr lang="cs-CZ" sz="2200" dirty="0" err="1"/>
              <a:t>Mattelart</a:t>
            </a:r>
            <a:r>
              <a:rPr lang="cs-CZ" sz="2200" dirty="0"/>
              <a:t>, Ariel </a:t>
            </a:r>
            <a:r>
              <a:rPr lang="cs-CZ" sz="2200" dirty="0" err="1"/>
              <a:t>Dorfman</a:t>
            </a:r>
            <a:r>
              <a:rPr lang="cs-CZ" sz="2200" dirty="0"/>
              <a:t>: </a:t>
            </a:r>
            <a:r>
              <a:rPr lang="cs-CZ" sz="2200" dirty="0" err="1"/>
              <a:t>How</a:t>
            </a:r>
            <a:r>
              <a:rPr lang="cs-CZ" sz="2200" dirty="0"/>
              <a:t> to </a:t>
            </a:r>
            <a:r>
              <a:rPr lang="cs-CZ" sz="2200" dirty="0" err="1"/>
              <a:t>Read</a:t>
            </a:r>
            <a:r>
              <a:rPr lang="cs-CZ" sz="2200" dirty="0"/>
              <a:t> Donald </a:t>
            </a:r>
            <a:r>
              <a:rPr lang="cs-CZ" sz="2200" dirty="0" err="1"/>
              <a:t>Duck</a:t>
            </a:r>
            <a:r>
              <a:rPr lang="cs-CZ" sz="2200" dirty="0"/>
              <a:t>?“ (1974)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b="1" dirty="0"/>
              <a:t>Debata NWICO</a:t>
            </a:r>
            <a:r>
              <a:rPr lang="cs-CZ" sz="2200" dirty="0"/>
              <a:t>: UNESCO, komise Seana </a:t>
            </a:r>
            <a:r>
              <a:rPr lang="cs-CZ" sz="2200" dirty="0" err="1"/>
              <a:t>MacBridea</a:t>
            </a:r>
            <a:r>
              <a:rPr lang="cs-CZ" sz="2200" dirty="0"/>
              <a:t> – odstranění informační propasti mezi rozvinutými zeměmi a třetím světem (1973-1980)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11426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Alternativy: aktivní publika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800" b="1" cap="all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800" dirty="0"/>
              <a:t>Efekt kulturního importu a nadvlády se tříští o recepci na straně publik.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800" b="1" dirty="0"/>
              <a:t>Ian </a:t>
            </a:r>
            <a:r>
              <a:rPr lang="cs-CZ" sz="2800" b="1" dirty="0" err="1"/>
              <a:t>Ang</a:t>
            </a:r>
            <a:r>
              <a:rPr lang="cs-CZ" sz="2800" b="1" dirty="0"/>
              <a:t>/ </a:t>
            </a:r>
            <a:r>
              <a:rPr lang="cs-CZ" sz="2800" b="1" dirty="0" err="1">
                <a:solidFill>
                  <a:schemeClr val="accent6">
                    <a:lumMod val="75000"/>
                  </a:schemeClr>
                </a:solidFill>
              </a:rPr>
              <a:t>Watching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 Dallas </a:t>
            </a:r>
            <a:r>
              <a:rPr lang="cs-CZ" sz="2800" b="1" dirty="0"/>
              <a:t>(1985): </a:t>
            </a:r>
            <a:r>
              <a:rPr lang="cs-CZ" sz="2800" dirty="0"/>
              <a:t>nenávistné, ironické a akceptující čtení; melodramatická imaginace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8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800" b="1" dirty="0" err="1"/>
              <a:t>Elihu</a:t>
            </a:r>
            <a:r>
              <a:rPr lang="cs-CZ" sz="2800" b="1" dirty="0"/>
              <a:t> </a:t>
            </a:r>
            <a:r>
              <a:rPr lang="cs-CZ" sz="2800" b="1" dirty="0" err="1"/>
              <a:t>Katz</a:t>
            </a:r>
            <a:r>
              <a:rPr lang="cs-CZ" sz="2800" b="1" dirty="0"/>
              <a:t>, Tamara </a:t>
            </a:r>
            <a:r>
              <a:rPr lang="cs-CZ" sz="2800" b="1" dirty="0" err="1"/>
              <a:t>Liebes</a:t>
            </a:r>
            <a:r>
              <a:rPr lang="cs-CZ" sz="2800" b="1" dirty="0"/>
              <a:t>/ </a:t>
            </a:r>
            <a:r>
              <a:rPr lang="cs-CZ" sz="2800" b="1" dirty="0" err="1">
                <a:solidFill>
                  <a:schemeClr val="accent6">
                    <a:lumMod val="75000"/>
                  </a:schemeClr>
                </a:solidFill>
              </a:rPr>
              <a:t>Cross-Cultural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800" b="1" dirty="0" err="1">
                <a:solidFill>
                  <a:schemeClr val="accent6">
                    <a:lumMod val="75000"/>
                  </a:schemeClr>
                </a:solidFill>
              </a:rPr>
              <a:t>Reading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sz="2800" b="1" dirty="0" err="1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cs-CZ" sz="2800" b="1" dirty="0">
                <a:solidFill>
                  <a:schemeClr val="accent6">
                    <a:lumMod val="75000"/>
                  </a:schemeClr>
                </a:solidFill>
              </a:rPr>
              <a:t> Dallas </a:t>
            </a:r>
            <a:r>
              <a:rPr lang="cs-CZ" sz="2800" b="1" dirty="0"/>
              <a:t>(1991)</a:t>
            </a:r>
            <a:r>
              <a:rPr lang="cs-CZ" sz="2800" dirty="0"/>
              <a:t>: skupiny diváků v USA a na území Izraele (ruští Židé, ortodoxní Židé, Arabové) – diverzita čtení: kritické a referenční čtení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2800" dirty="0"/>
              <a:t>USA: kritika produkčního zpracování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2800" dirty="0"/>
              <a:t>ruští Židé: kritika obsahu (karikatura kapitalismu)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2800" dirty="0"/>
              <a:t>Arabové: kritika </a:t>
            </a:r>
            <a:r>
              <a:rPr lang="cs-CZ" sz="2800" dirty="0" err="1"/>
              <a:t>obashu</a:t>
            </a:r>
            <a:r>
              <a:rPr lang="cs-CZ" sz="2800" dirty="0"/>
              <a:t> (morální úpadek Západu, peníze nepřinášejí štěstí)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800" dirty="0"/>
          </a:p>
          <a:p>
            <a:pPr marL="0" indent="0" algn="just">
              <a:spcBef>
                <a:spcPts val="0"/>
              </a:spcBef>
              <a:buNone/>
            </a:pPr>
            <a:endParaRPr lang="cs-CZ" sz="2800" b="1" cap="all" dirty="0"/>
          </a:p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62812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8640"/>
            <a:ext cx="8784976" cy="6480720"/>
          </a:xfrm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ctr">
              <a:spcBef>
                <a:spcPts val="0"/>
              </a:spcBef>
              <a:buNone/>
            </a:pPr>
            <a:r>
              <a:rPr lang="cs-CZ" sz="2800" b="1" cap="all" dirty="0"/>
              <a:t>Alternativy: zpětný tok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2800" b="1" cap="all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600" dirty="0"/>
              <a:t>Jednosměrnému toku z bohatého centra na chudé periferie konkuruje </a:t>
            </a:r>
            <a:r>
              <a:rPr lang="cs-CZ" sz="2600" b="1" dirty="0"/>
              <a:t>tok opačného směru</a:t>
            </a:r>
            <a:r>
              <a:rPr lang="cs-CZ" sz="2600" dirty="0"/>
              <a:t>: „</a:t>
            </a:r>
            <a:r>
              <a:rPr lang="cs-CZ" sz="2600" b="1" dirty="0" err="1">
                <a:solidFill>
                  <a:schemeClr val="accent6">
                    <a:lumMod val="75000"/>
                  </a:schemeClr>
                </a:solidFill>
              </a:rPr>
              <a:t>counter-flow</a:t>
            </a:r>
            <a:r>
              <a:rPr lang="cs-CZ" sz="2600" dirty="0"/>
              <a:t>“ 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600" dirty="0"/>
              <a:t>Vznik silných produkčních středisek mimo oblast „jádra“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6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cs-CZ" sz="2600" b="1" dirty="0"/>
              <a:t>Export telenovel </a:t>
            </a:r>
            <a:r>
              <a:rPr lang="cs-CZ" sz="2600" dirty="0"/>
              <a:t>z Latinské Ameriky (Daniel </a:t>
            </a:r>
            <a:r>
              <a:rPr lang="cs-CZ" sz="2600" dirty="0" err="1"/>
              <a:t>Biltereyest</a:t>
            </a:r>
            <a:r>
              <a:rPr lang="cs-CZ" sz="2600" dirty="0"/>
              <a:t>, Philip </a:t>
            </a:r>
            <a:r>
              <a:rPr lang="cs-CZ" sz="2600" dirty="0" err="1"/>
              <a:t>Meers</a:t>
            </a:r>
            <a:r>
              <a:rPr lang="cs-CZ" sz="2600" dirty="0"/>
              <a:t>):</a:t>
            </a:r>
          </a:p>
          <a:p>
            <a:pPr algn="just">
              <a:spcBef>
                <a:spcPts val="0"/>
              </a:spcBef>
            </a:pPr>
            <a:r>
              <a:rPr lang="cs-CZ" sz="2600" dirty="0"/>
              <a:t>TV </a:t>
            </a:r>
            <a:r>
              <a:rPr lang="cs-CZ" sz="2600" dirty="0" err="1"/>
              <a:t>Globo</a:t>
            </a:r>
            <a:r>
              <a:rPr lang="cs-CZ" sz="2600" dirty="0"/>
              <a:t> (Brazílie), </a:t>
            </a:r>
            <a:r>
              <a:rPr lang="cs-CZ" sz="2600" dirty="0" err="1"/>
              <a:t>Televisa</a:t>
            </a:r>
            <a:r>
              <a:rPr lang="cs-CZ" sz="2600" dirty="0"/>
              <a:t> (Mexiko) – od r. 1975 export telenovel do Evropy (Portugalsko, Itálie), dnes do 110 zemí</a:t>
            </a:r>
          </a:p>
          <a:p>
            <a:pPr algn="just">
              <a:spcBef>
                <a:spcPts val="0"/>
              </a:spcBef>
            </a:pPr>
            <a:r>
              <a:rPr lang="cs-CZ" sz="2600" dirty="0"/>
              <a:t>Pokles dovozu telenovel do Evropy (mimo prime </a:t>
            </a:r>
            <a:r>
              <a:rPr lang="cs-CZ" sz="2600" dirty="0" err="1"/>
              <a:t>time</a:t>
            </a:r>
            <a:r>
              <a:rPr lang="cs-CZ" sz="2600" dirty="0"/>
              <a:t>)</a:t>
            </a:r>
          </a:p>
          <a:p>
            <a:pPr algn="just">
              <a:spcBef>
                <a:spcPts val="0"/>
              </a:spcBef>
            </a:pPr>
            <a:r>
              <a:rPr lang="cs-CZ" sz="2600" dirty="0"/>
              <a:t>Americké sítě zavádějí vysílání ve španělštině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b="1" cap="all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  <a:p>
            <a:pPr marL="0" indent="0" algn="just">
              <a:spcBef>
                <a:spcPts val="0"/>
              </a:spcBef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605649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1328</TotalTime>
  <Words>827</Words>
  <Application>Microsoft Office PowerPoint</Application>
  <PresentationFormat>Předvádění na obrazovce (4:3)</PresentationFormat>
  <Paragraphs>194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Irena Reifová</dc:creator>
  <cp:lastModifiedBy>Irena Reifová</cp:lastModifiedBy>
  <cp:revision>63</cp:revision>
  <dcterms:created xsi:type="dcterms:W3CDTF">2015-02-19T10:23:30Z</dcterms:created>
  <dcterms:modified xsi:type="dcterms:W3CDTF">2022-04-06T10:24:54Z</dcterms:modified>
</cp:coreProperties>
</file>