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3/11/2021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3/11/2021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3/11/2021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E72127E-D070-4D02-9C67-413345DADA3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b="1" dirty="0" err="1">
                <a:solidFill>
                  <a:srgbClr val="C00000"/>
                </a:solidFill>
              </a:rPr>
              <a:t>Poloha</a:t>
            </a:r>
            <a:r>
              <a:rPr lang="pl-PL" b="1" dirty="0">
                <a:solidFill>
                  <a:srgbClr val="C00000"/>
                </a:solidFill>
              </a:rPr>
              <a:t> a </a:t>
            </a:r>
            <a:r>
              <a:rPr lang="pl-PL" b="1" dirty="0" err="1">
                <a:solidFill>
                  <a:srgbClr val="C00000"/>
                </a:solidFill>
              </a:rPr>
              <a:t>statní</a:t>
            </a:r>
            <a:r>
              <a:rPr lang="pl-PL" b="1" dirty="0">
                <a:solidFill>
                  <a:srgbClr val="C00000"/>
                </a:solidFill>
              </a:rPr>
              <a:t> </a:t>
            </a:r>
            <a:r>
              <a:rPr lang="pl-PL" b="1" dirty="0" err="1">
                <a:solidFill>
                  <a:srgbClr val="C00000"/>
                </a:solidFill>
              </a:rPr>
              <a:t>hranice</a:t>
            </a:r>
            <a:r>
              <a:rPr lang="pl-PL" b="1" dirty="0">
                <a:solidFill>
                  <a:srgbClr val="C00000"/>
                </a:solidFill>
              </a:rPr>
              <a:t> </a:t>
            </a:r>
            <a:r>
              <a:rPr lang="pl-PL" b="1" dirty="0" err="1">
                <a:solidFill>
                  <a:srgbClr val="C00000"/>
                </a:solidFill>
              </a:rPr>
              <a:t>čř</a:t>
            </a:r>
            <a:endParaRPr lang="en-GB" b="1" dirty="0">
              <a:solidFill>
                <a:srgbClr val="C00000"/>
              </a:solidFill>
            </a:endParaRP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FFB836C2-06EC-4838-AE2E-1C4E745BD4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Katarzyna Prokopczuk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56006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50AF239-AF0B-47DA-AC8B-3DE7D6DBA8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01566" y="241853"/>
            <a:ext cx="8262731" cy="1485900"/>
          </a:xfrm>
        </p:spPr>
        <p:txBody>
          <a:bodyPr>
            <a:normAutofit/>
          </a:bodyPr>
          <a:lstStyle/>
          <a:p>
            <a:pPr algn="ctr"/>
            <a:r>
              <a:rPr lang="cs-CZ" sz="5400" b="1" dirty="0">
                <a:solidFill>
                  <a:srgbClr val="C00000"/>
                </a:solidFill>
              </a:rPr>
              <a:t>Česká republika - poloha</a:t>
            </a:r>
            <a:endParaRPr lang="en-GB" sz="5400" b="1" dirty="0">
              <a:solidFill>
                <a:srgbClr val="C00000"/>
              </a:solidFill>
            </a:endParaRP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9236D55E-8901-4356-9C54-26CFF8CFD6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2932" y="1982856"/>
            <a:ext cx="5179944" cy="4247321"/>
          </a:xfrm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</a:pPr>
            <a:r>
              <a:rPr lang="cs-CZ" sz="2800" dirty="0">
                <a:solidFill>
                  <a:schemeClr val="accent6">
                    <a:lumMod val="50000"/>
                  </a:schemeClr>
                </a:solidFill>
              </a:rPr>
              <a:t>Střední Evropa</a:t>
            </a:r>
          </a:p>
          <a:p>
            <a:pPr>
              <a:lnSpc>
                <a:spcPct val="100000"/>
              </a:lnSpc>
            </a:pPr>
            <a:r>
              <a:rPr lang="cs-CZ" sz="2800" dirty="0">
                <a:solidFill>
                  <a:schemeClr val="accent6">
                    <a:lumMod val="50000"/>
                  </a:schemeClr>
                </a:solidFill>
              </a:rPr>
              <a:t>Leží v „srdci Evropy“</a:t>
            </a:r>
          </a:p>
          <a:p>
            <a:pPr>
              <a:lnSpc>
                <a:spcPct val="100000"/>
              </a:lnSpc>
            </a:pPr>
            <a:r>
              <a:rPr lang="cs-CZ" sz="2800" dirty="0">
                <a:solidFill>
                  <a:schemeClr val="accent6">
                    <a:lumMod val="50000"/>
                  </a:schemeClr>
                </a:solidFill>
              </a:rPr>
              <a:t>Vnitrozemský stát  - nemá přístup k moří</a:t>
            </a:r>
          </a:p>
          <a:p>
            <a:pPr>
              <a:lnSpc>
                <a:spcPct val="100000"/>
              </a:lnSpc>
            </a:pPr>
            <a:r>
              <a:rPr lang="cs-CZ" sz="2800" dirty="0">
                <a:solidFill>
                  <a:schemeClr val="accent6">
                    <a:lumMod val="50000"/>
                  </a:schemeClr>
                </a:solidFill>
              </a:rPr>
              <a:t>Středně velká země  </a:t>
            </a:r>
            <a:r>
              <a:rPr lang="pl-PL" sz="2800" b="1" i="0" dirty="0">
                <a:solidFill>
                  <a:srgbClr val="C00000"/>
                </a:solidFill>
                <a:effectLst/>
                <a:latin typeface="Google Sans"/>
              </a:rPr>
              <a:t>78 866 km² </a:t>
            </a:r>
            <a:r>
              <a:rPr lang="pl-PL" sz="2800" b="1" i="0" dirty="0">
                <a:solidFill>
                  <a:schemeClr val="accent6">
                    <a:lumMod val="50000"/>
                  </a:schemeClr>
                </a:solidFill>
                <a:effectLst/>
                <a:latin typeface="Google Sans"/>
              </a:rPr>
              <a:t>- </a:t>
            </a:r>
            <a:r>
              <a:rPr lang="cs-CZ" sz="2800" i="0" dirty="0">
                <a:solidFill>
                  <a:schemeClr val="accent6">
                    <a:lumMod val="50000"/>
                  </a:schemeClr>
                </a:solidFill>
                <a:effectLst/>
                <a:latin typeface="Google Sans"/>
              </a:rPr>
              <a:t>srovnatelná z </a:t>
            </a:r>
            <a:r>
              <a:rPr lang="cs-CZ" sz="2800" b="1" i="0" dirty="0">
                <a:solidFill>
                  <a:schemeClr val="accent6">
                    <a:lumMod val="50000"/>
                  </a:schemeClr>
                </a:solidFill>
                <a:effectLst/>
                <a:latin typeface="Google Sans"/>
              </a:rPr>
              <a:t>Rakouskem a Maďarskem </a:t>
            </a:r>
          </a:p>
          <a:p>
            <a:pPr marL="0" indent="0">
              <a:buNone/>
            </a:pPr>
            <a:endParaRPr lang="cs-CZ" sz="28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1028" name="Picture 4" descr="Geografie Česka – Wikipedie">
            <a:extLst>
              <a:ext uri="{FF2B5EF4-FFF2-40B4-BE49-F238E27FC236}">
                <a16:creationId xmlns:a16="http://schemas.microsoft.com/office/drawing/2014/main" id="{21008A85-55AC-4D81-9DBE-7EC7840FF3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9944" y="1464365"/>
            <a:ext cx="5284304" cy="5284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082670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C23F060-C88B-4242-9F14-09B4B649C8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763574" y="460513"/>
            <a:ext cx="9601200" cy="1485900"/>
          </a:xfrm>
        </p:spPr>
        <p:txBody>
          <a:bodyPr>
            <a:normAutofit/>
          </a:bodyPr>
          <a:lstStyle/>
          <a:p>
            <a:pPr algn="ctr"/>
            <a:r>
              <a:rPr lang="cs-CZ" sz="7200" b="1" dirty="0">
                <a:solidFill>
                  <a:srgbClr val="C00000"/>
                </a:solidFill>
              </a:rPr>
              <a:t>Rozvodí </a:t>
            </a:r>
            <a:endParaRPr lang="en-GB" sz="7200" b="1" dirty="0">
              <a:solidFill>
                <a:srgbClr val="C00000"/>
              </a:solidFill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4848156-BECA-48CA-AA71-02E04A8A3D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03235" y="152400"/>
            <a:ext cx="6281530" cy="6705600"/>
          </a:xfrm>
        </p:spPr>
        <p:txBody>
          <a:bodyPr anchor="ctr">
            <a:normAutofit/>
          </a:bodyPr>
          <a:lstStyle/>
          <a:p>
            <a:r>
              <a:rPr lang="cs-CZ" sz="2400" dirty="0">
                <a:solidFill>
                  <a:schemeClr val="accent6">
                    <a:lumMod val="50000"/>
                  </a:schemeClr>
                </a:solidFill>
              </a:rPr>
              <a:t>Průměrná nadmořská výška - </a:t>
            </a:r>
            <a:r>
              <a:rPr lang="cs-CZ" sz="2400" b="1" dirty="0">
                <a:solidFill>
                  <a:srgbClr val="C00000"/>
                </a:solidFill>
              </a:rPr>
              <a:t>450m</a:t>
            </a:r>
            <a:r>
              <a:rPr lang="cs-CZ" sz="2400" dirty="0">
                <a:solidFill>
                  <a:schemeClr val="accent6">
                    <a:lumMod val="50000"/>
                  </a:schemeClr>
                </a:solidFill>
              </a:rPr>
              <a:t> (v celé Evropě - 315m)</a:t>
            </a:r>
          </a:p>
          <a:p>
            <a:r>
              <a:rPr lang="cs-CZ" sz="2400" dirty="0">
                <a:solidFill>
                  <a:schemeClr val="accent6">
                    <a:lumMod val="50000"/>
                  </a:schemeClr>
                </a:solidFill>
              </a:rPr>
              <a:t>Hlavní evropské rozvodí </a:t>
            </a:r>
          </a:p>
          <a:p>
            <a:r>
              <a:rPr lang="cs-CZ" sz="2400" dirty="0">
                <a:solidFill>
                  <a:schemeClr val="accent6">
                    <a:lumMod val="50000"/>
                  </a:schemeClr>
                </a:solidFill>
              </a:rPr>
              <a:t>„</a:t>
            </a:r>
            <a:r>
              <a:rPr lang="cs-CZ" sz="2400" b="1" dirty="0">
                <a:solidFill>
                  <a:srgbClr val="C00000"/>
                </a:solidFill>
              </a:rPr>
              <a:t>Střecha</a:t>
            </a:r>
            <a:r>
              <a:rPr lang="cs-CZ" sz="24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cs-CZ" sz="2400" b="1" dirty="0">
                <a:solidFill>
                  <a:srgbClr val="C00000"/>
                </a:solidFill>
              </a:rPr>
              <a:t>Evropy</a:t>
            </a:r>
            <a:r>
              <a:rPr lang="cs-CZ" sz="2400" b="1" dirty="0">
                <a:solidFill>
                  <a:schemeClr val="accent6">
                    <a:lumMod val="50000"/>
                  </a:schemeClr>
                </a:solidFill>
              </a:rPr>
              <a:t>“ </a:t>
            </a:r>
            <a:r>
              <a:rPr lang="cs-CZ" sz="2400" dirty="0">
                <a:solidFill>
                  <a:schemeClr val="accent6">
                    <a:lumMod val="50000"/>
                  </a:schemeClr>
                </a:solidFill>
              </a:rPr>
              <a:t>– vody odtékají do 3 moří:</a:t>
            </a:r>
          </a:p>
          <a:p>
            <a:endParaRPr lang="cs-CZ" sz="2400" dirty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accent6">
                    <a:lumMod val="50000"/>
                  </a:schemeClr>
                </a:solidFill>
              </a:rPr>
              <a:t>Řeka </a:t>
            </a:r>
            <a:r>
              <a:rPr lang="cs-CZ" sz="2400" b="1" dirty="0">
                <a:solidFill>
                  <a:schemeClr val="bg2">
                    <a:lumMod val="50000"/>
                  </a:schemeClr>
                </a:solidFill>
              </a:rPr>
              <a:t>Labe</a:t>
            </a:r>
            <a:r>
              <a:rPr lang="cs-CZ" sz="2400" dirty="0">
                <a:solidFill>
                  <a:schemeClr val="accent6">
                    <a:lumMod val="50000"/>
                  </a:schemeClr>
                </a:solidFill>
              </a:rPr>
              <a:t> --- Severní moře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accent6">
                    <a:lumMod val="50000"/>
                  </a:schemeClr>
                </a:solidFill>
              </a:rPr>
              <a:t>Řeka  </a:t>
            </a:r>
            <a:r>
              <a:rPr lang="cs-CZ" sz="2400" b="1" dirty="0">
                <a:solidFill>
                  <a:schemeClr val="bg2">
                    <a:lumMod val="25000"/>
                  </a:schemeClr>
                </a:solidFill>
              </a:rPr>
              <a:t>Morava</a:t>
            </a:r>
            <a:r>
              <a:rPr lang="cs-CZ" sz="2400" dirty="0">
                <a:solidFill>
                  <a:schemeClr val="accent6">
                    <a:lumMod val="50000"/>
                  </a:schemeClr>
                </a:solidFill>
              </a:rPr>
              <a:t> --- Černé moře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accent6">
                    <a:lumMod val="50000"/>
                  </a:schemeClr>
                </a:solidFill>
              </a:rPr>
              <a:t>Řeka </a:t>
            </a:r>
            <a:r>
              <a:rPr lang="cs-CZ" sz="2400" b="1" dirty="0">
                <a:solidFill>
                  <a:srgbClr val="00B0F0"/>
                </a:solidFill>
              </a:rPr>
              <a:t>Odra</a:t>
            </a:r>
            <a:r>
              <a:rPr lang="cs-CZ" sz="2400" dirty="0">
                <a:solidFill>
                  <a:schemeClr val="accent6">
                    <a:lumMod val="50000"/>
                  </a:schemeClr>
                </a:solidFill>
              </a:rPr>
              <a:t> ---- Baltské moře</a:t>
            </a:r>
          </a:p>
          <a:p>
            <a:pPr>
              <a:buFont typeface="Arial" panose="020B0604020202020204" pitchFamily="34" charset="0"/>
              <a:buChar char="•"/>
            </a:pPr>
            <a:endParaRPr lang="en-GB" sz="2400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pl-PL" sz="2400" dirty="0" err="1">
                <a:solidFill>
                  <a:schemeClr val="accent6">
                    <a:lumMod val="50000"/>
                  </a:schemeClr>
                </a:solidFill>
              </a:rPr>
              <a:t>Všechna</a:t>
            </a:r>
            <a:r>
              <a:rPr lang="pl-PL" sz="2400" dirty="0">
                <a:solidFill>
                  <a:schemeClr val="accent6">
                    <a:lumMod val="50000"/>
                  </a:schemeClr>
                </a:solidFill>
              </a:rPr>
              <a:t> 3 </a:t>
            </a:r>
            <a:r>
              <a:rPr lang="pl-PL" sz="2400" dirty="0" err="1">
                <a:solidFill>
                  <a:schemeClr val="accent6">
                    <a:lumMod val="50000"/>
                  </a:schemeClr>
                </a:solidFill>
              </a:rPr>
              <a:t>rozvodí</a:t>
            </a:r>
            <a:r>
              <a:rPr lang="pl-PL" sz="24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pl-PL" sz="2400" dirty="0" err="1">
                <a:solidFill>
                  <a:schemeClr val="accent6">
                    <a:lumMod val="50000"/>
                  </a:schemeClr>
                </a:solidFill>
              </a:rPr>
              <a:t>se</a:t>
            </a:r>
            <a:r>
              <a:rPr lang="pl-PL" sz="24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pl-PL" sz="2400" dirty="0" err="1">
                <a:solidFill>
                  <a:schemeClr val="accent6">
                    <a:lumMod val="50000"/>
                  </a:schemeClr>
                </a:solidFill>
              </a:rPr>
              <a:t>stýkají</a:t>
            </a:r>
            <a:r>
              <a:rPr lang="pl-PL" sz="2400" dirty="0">
                <a:solidFill>
                  <a:schemeClr val="accent6">
                    <a:lumMod val="50000"/>
                  </a:schemeClr>
                </a:solidFill>
              </a:rPr>
              <a:t> na </a:t>
            </a:r>
            <a:r>
              <a:rPr lang="pl-PL" sz="2400" dirty="0" err="1">
                <a:solidFill>
                  <a:schemeClr val="accent6">
                    <a:lumMod val="50000"/>
                  </a:schemeClr>
                </a:solidFill>
              </a:rPr>
              <a:t>vrcholu</a:t>
            </a:r>
            <a:r>
              <a:rPr lang="pl-PL" sz="24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pl-PL" sz="2400" b="1" dirty="0" err="1">
                <a:solidFill>
                  <a:schemeClr val="tx1"/>
                </a:solidFill>
              </a:rPr>
              <a:t>Klepáč</a:t>
            </a:r>
            <a:r>
              <a:rPr lang="pl-PL" sz="2400" dirty="0">
                <a:solidFill>
                  <a:schemeClr val="accent6">
                    <a:lumMod val="50000"/>
                  </a:schemeClr>
                </a:solidFill>
              </a:rPr>
              <a:t> v </a:t>
            </a:r>
            <a:r>
              <a:rPr lang="pl-PL" sz="2400" dirty="0" err="1">
                <a:solidFill>
                  <a:schemeClr val="accent6">
                    <a:lumMod val="50000"/>
                  </a:schemeClr>
                </a:solidFill>
              </a:rPr>
              <a:t>masivu</a:t>
            </a:r>
            <a:r>
              <a:rPr lang="pl-PL" sz="24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pl-PL" sz="2400" b="1" dirty="0" err="1">
                <a:solidFill>
                  <a:schemeClr val="tx1"/>
                </a:solidFill>
              </a:rPr>
              <a:t>Králického</a:t>
            </a:r>
            <a:r>
              <a:rPr lang="pl-PL" sz="2400" b="1" dirty="0">
                <a:solidFill>
                  <a:schemeClr val="tx1"/>
                </a:solidFill>
              </a:rPr>
              <a:t> </a:t>
            </a:r>
            <a:r>
              <a:rPr lang="pl-PL" sz="2400" b="1" dirty="0" err="1">
                <a:solidFill>
                  <a:schemeClr val="tx1"/>
                </a:solidFill>
              </a:rPr>
              <a:t>Sněžníku</a:t>
            </a:r>
            <a:r>
              <a:rPr lang="pl-PL" sz="2400" dirty="0">
                <a:solidFill>
                  <a:schemeClr val="accent6">
                    <a:lumMod val="50000"/>
                  </a:schemeClr>
                </a:solidFill>
              </a:rPr>
              <a:t>.</a:t>
            </a:r>
          </a:p>
          <a:p>
            <a:r>
              <a:rPr lang="pl-PL" sz="2400" dirty="0" err="1">
                <a:solidFill>
                  <a:schemeClr val="accent6">
                    <a:lumMod val="50000"/>
                  </a:schemeClr>
                </a:solidFill>
              </a:rPr>
              <a:t>Leží</a:t>
            </a:r>
            <a:r>
              <a:rPr lang="pl-PL" sz="2400" dirty="0">
                <a:solidFill>
                  <a:schemeClr val="accent6">
                    <a:lumMod val="50000"/>
                  </a:schemeClr>
                </a:solidFill>
              </a:rPr>
              <a:t> v </a:t>
            </a:r>
            <a:r>
              <a:rPr lang="pl-PL" sz="2400" dirty="0" err="1">
                <a:solidFill>
                  <a:schemeClr val="accent6">
                    <a:lumMod val="50000"/>
                  </a:schemeClr>
                </a:solidFill>
              </a:rPr>
              <a:t>mírném</a:t>
            </a:r>
            <a:r>
              <a:rPr lang="pl-PL" sz="24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pl-PL" sz="2400" dirty="0" err="1">
                <a:solidFill>
                  <a:schemeClr val="accent6">
                    <a:lumMod val="50000"/>
                  </a:schemeClr>
                </a:solidFill>
              </a:rPr>
              <a:t>pásu</a:t>
            </a:r>
            <a:r>
              <a:rPr lang="pl-PL" sz="2400" dirty="0">
                <a:solidFill>
                  <a:schemeClr val="accent6">
                    <a:lumMod val="50000"/>
                  </a:schemeClr>
                </a:solidFill>
              </a:rPr>
              <a:t> na </a:t>
            </a:r>
            <a:r>
              <a:rPr lang="pl-PL" sz="2400" dirty="0" err="1">
                <a:solidFill>
                  <a:schemeClr val="accent6">
                    <a:lumMod val="50000"/>
                  </a:schemeClr>
                </a:solidFill>
              </a:rPr>
              <a:t>pomezí</a:t>
            </a:r>
            <a:r>
              <a:rPr lang="pl-PL" sz="24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pl-PL" sz="2400" b="1" dirty="0" err="1">
                <a:solidFill>
                  <a:srgbClr val="00B0F0"/>
                </a:solidFill>
              </a:rPr>
              <a:t>kontinentálního</a:t>
            </a:r>
            <a:r>
              <a:rPr lang="pl-PL" sz="2400" b="1" dirty="0">
                <a:solidFill>
                  <a:schemeClr val="accent6">
                    <a:lumMod val="50000"/>
                  </a:schemeClr>
                </a:solidFill>
              </a:rPr>
              <a:t> a </a:t>
            </a:r>
            <a:r>
              <a:rPr lang="pl-PL" sz="2400" b="1" dirty="0" err="1">
                <a:solidFill>
                  <a:srgbClr val="0070C0"/>
                </a:solidFill>
              </a:rPr>
              <a:t>oceánského</a:t>
            </a:r>
            <a:r>
              <a:rPr lang="pl-PL" sz="2400" dirty="0">
                <a:solidFill>
                  <a:schemeClr val="accent6">
                    <a:lumMod val="50000"/>
                  </a:schemeClr>
                </a:solidFill>
              </a:rPr>
              <a:t> typu klimatu</a:t>
            </a:r>
            <a:endParaRPr lang="cs-CZ" sz="2400" dirty="0">
              <a:solidFill>
                <a:schemeClr val="accent6">
                  <a:lumMod val="50000"/>
                </a:schemeClr>
              </a:solidFill>
            </a:endParaRPr>
          </a:p>
          <a:p>
            <a:endParaRPr lang="en-GB" sz="2100" dirty="0"/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6E949F6A-FD84-4ABE-940A-FA1B7FD37B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2695" y="2141468"/>
            <a:ext cx="5057775" cy="3714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3504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79BD400-B213-4EB9-A6E5-53712FBF90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13252"/>
            <a:ext cx="9601200" cy="1485900"/>
          </a:xfrm>
        </p:spPr>
        <p:txBody>
          <a:bodyPr anchor="ctr">
            <a:normAutofit/>
          </a:bodyPr>
          <a:lstStyle/>
          <a:p>
            <a:pPr algn="ctr"/>
            <a:r>
              <a:rPr lang="cs-CZ" sz="5400" b="1" dirty="0">
                <a:solidFill>
                  <a:srgbClr val="C00000"/>
                </a:solidFill>
              </a:rPr>
              <a:t>Křižovatka dopravních cest</a:t>
            </a:r>
            <a:endParaRPr lang="en-GB" sz="5400" b="1" dirty="0">
              <a:solidFill>
                <a:srgbClr val="C00000"/>
              </a:solidFill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34E7058-0E92-4543-A3CC-E6E67D421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200" y="1711187"/>
            <a:ext cx="9601200" cy="4379843"/>
          </a:xfrm>
        </p:spPr>
        <p:txBody>
          <a:bodyPr anchor="ctr">
            <a:noAutofit/>
          </a:bodyPr>
          <a:lstStyle/>
          <a:p>
            <a:pPr algn="just"/>
            <a:r>
              <a:rPr lang="cs-CZ" b="1" dirty="0">
                <a:solidFill>
                  <a:schemeClr val="accent6">
                    <a:lumMod val="50000"/>
                  </a:schemeClr>
                </a:solidFill>
              </a:rPr>
              <a:t>Severojižní spojení jadranské a baltské oblastí </a:t>
            </a:r>
            <a:r>
              <a:rPr lang="cs-CZ" dirty="0">
                <a:solidFill>
                  <a:schemeClr val="accent6">
                    <a:lumMod val="50000"/>
                  </a:schemeClr>
                </a:solidFill>
              </a:rPr>
              <a:t>– prochází moravskými sníženinami</a:t>
            </a:r>
          </a:p>
          <a:p>
            <a:pPr algn="just"/>
            <a:r>
              <a:rPr lang="cs-CZ" dirty="0">
                <a:solidFill>
                  <a:schemeClr val="accent6">
                    <a:lumMod val="50000"/>
                  </a:schemeClr>
                </a:solidFill>
              </a:rPr>
              <a:t>Trasy spojující </a:t>
            </a:r>
            <a:r>
              <a:rPr lang="cs-CZ" b="1" dirty="0">
                <a:solidFill>
                  <a:schemeClr val="accent6">
                    <a:lumMod val="50000"/>
                  </a:schemeClr>
                </a:solidFill>
              </a:rPr>
              <a:t>západ a východ Evropy</a:t>
            </a:r>
          </a:p>
          <a:p>
            <a:pPr marL="0" indent="0" algn="just">
              <a:buNone/>
            </a:pPr>
            <a:r>
              <a:rPr lang="cs-CZ" b="1" dirty="0">
                <a:solidFill>
                  <a:srgbClr val="C00000"/>
                </a:solidFill>
              </a:rPr>
              <a:t>VYHODY: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cs-CZ" dirty="0">
                <a:solidFill>
                  <a:schemeClr val="accent6">
                    <a:lumMod val="50000"/>
                  </a:schemeClr>
                </a:solidFill>
              </a:rPr>
              <a:t>Dává podmínky pro </a:t>
            </a:r>
            <a:r>
              <a:rPr lang="cs-CZ" b="1" dirty="0">
                <a:solidFill>
                  <a:schemeClr val="accent6">
                    <a:lumMod val="50000"/>
                  </a:schemeClr>
                </a:solidFill>
              </a:rPr>
              <a:t>rozvoj tranzitní dopravy </a:t>
            </a:r>
            <a:r>
              <a:rPr lang="cs-CZ" dirty="0">
                <a:solidFill>
                  <a:schemeClr val="accent6">
                    <a:lumMod val="50000"/>
                  </a:schemeClr>
                </a:solidFill>
              </a:rPr>
              <a:t>– přímý zdroj finančních příjmů.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cs-CZ" dirty="0">
                <a:solidFill>
                  <a:schemeClr val="accent6">
                    <a:lumMod val="50000"/>
                  </a:schemeClr>
                </a:solidFill>
              </a:rPr>
              <a:t>Je podnětem pro celkový rozvoj– </a:t>
            </a:r>
            <a:r>
              <a:rPr lang="cs-CZ" b="1" dirty="0">
                <a:solidFill>
                  <a:schemeClr val="accent6">
                    <a:lumMod val="50000"/>
                  </a:schemeClr>
                </a:solidFill>
              </a:rPr>
              <a:t>budování moderní dopravní infrastruktury.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cs-CZ" b="1" dirty="0">
              <a:solidFill>
                <a:schemeClr val="accent6">
                  <a:lumMod val="50000"/>
                </a:schemeClr>
              </a:solidFill>
            </a:endParaRPr>
          </a:p>
          <a:p>
            <a:pPr marL="0" indent="0" algn="just">
              <a:buNone/>
            </a:pPr>
            <a:r>
              <a:rPr lang="cs-CZ" b="1" dirty="0">
                <a:solidFill>
                  <a:srgbClr val="C00000"/>
                </a:solidFill>
              </a:rPr>
              <a:t>NEVYHODY: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cs-CZ" dirty="0">
                <a:solidFill>
                  <a:schemeClr val="accent6">
                    <a:lumMod val="50000"/>
                  </a:schemeClr>
                </a:solidFill>
              </a:rPr>
              <a:t>Střetávání mocenských zájmů – ohrožují samostatnost 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cs-CZ" dirty="0">
              <a:solidFill>
                <a:schemeClr val="accent6">
                  <a:lumMod val="50000"/>
                </a:schemeClr>
              </a:solidFill>
            </a:endParaRPr>
          </a:p>
          <a:p>
            <a:pPr marL="0" indent="0" algn="just">
              <a:buNone/>
            </a:pPr>
            <a:r>
              <a:rPr lang="cs-CZ" b="1" dirty="0">
                <a:solidFill>
                  <a:srgbClr val="C00000"/>
                </a:solidFill>
              </a:rPr>
              <a:t>GEOPOLITICKÁ POLOHA </a:t>
            </a:r>
            <a:r>
              <a:rPr lang="cs-CZ" dirty="0">
                <a:solidFill>
                  <a:schemeClr val="accent6">
                    <a:lumMod val="50000"/>
                  </a:schemeClr>
                </a:solidFill>
              </a:rPr>
              <a:t>– několikrát se výrazně měnila.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cs-CZ" dirty="0">
                <a:solidFill>
                  <a:schemeClr val="accent6">
                    <a:lumMod val="50000"/>
                  </a:schemeClr>
                </a:solidFill>
              </a:rPr>
              <a:t>Po roce </a:t>
            </a:r>
            <a:r>
              <a:rPr lang="cs-CZ" b="1" dirty="0">
                <a:solidFill>
                  <a:schemeClr val="accent6">
                    <a:lumMod val="50000"/>
                  </a:schemeClr>
                </a:solidFill>
              </a:rPr>
              <a:t>1989</a:t>
            </a:r>
            <a:r>
              <a:rPr lang="cs-CZ" dirty="0">
                <a:solidFill>
                  <a:schemeClr val="accent6">
                    <a:lumMod val="50000"/>
                  </a:schemeClr>
                </a:solidFill>
              </a:rPr>
              <a:t> – poslední změny – návrat do společenství vyspělých států západní a střední Evropy</a:t>
            </a:r>
            <a:endParaRPr lang="en-GB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93616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56ACFD0-40A0-460E-92F5-F569C7FA13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4365" y="247650"/>
            <a:ext cx="9601200" cy="1485900"/>
          </a:xfrm>
        </p:spPr>
        <p:txBody>
          <a:bodyPr>
            <a:normAutofit/>
          </a:bodyPr>
          <a:lstStyle/>
          <a:p>
            <a:pPr algn="ctr"/>
            <a:r>
              <a:rPr lang="cs-CZ" sz="5400" b="1" dirty="0">
                <a:solidFill>
                  <a:srgbClr val="C00000"/>
                </a:solidFill>
              </a:rPr>
              <a:t>Sousedé a statní hranice</a:t>
            </a:r>
            <a:endParaRPr lang="en-GB" sz="5400" b="1" dirty="0">
              <a:solidFill>
                <a:srgbClr val="C00000"/>
              </a:solidFill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763B809-A646-4312-BC9C-7A46EA9E46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88338" y="1638301"/>
            <a:ext cx="4545496" cy="3581400"/>
          </a:xfrm>
        </p:spPr>
        <p:txBody>
          <a:bodyPr>
            <a:normAutofit/>
          </a:bodyPr>
          <a:lstStyle/>
          <a:p>
            <a:pPr algn="just"/>
            <a:r>
              <a:rPr lang="cs-CZ" sz="4400" b="1" dirty="0"/>
              <a:t>Německo</a:t>
            </a:r>
          </a:p>
          <a:p>
            <a:pPr algn="just"/>
            <a:r>
              <a:rPr lang="cs-CZ" sz="4400" b="1" dirty="0"/>
              <a:t>Polsko</a:t>
            </a:r>
          </a:p>
          <a:p>
            <a:pPr algn="just"/>
            <a:r>
              <a:rPr lang="cs-CZ" sz="4400" b="1" dirty="0"/>
              <a:t>Rakousko </a:t>
            </a:r>
          </a:p>
          <a:p>
            <a:pPr algn="just"/>
            <a:r>
              <a:rPr lang="cs-CZ" sz="4400" b="1" dirty="0"/>
              <a:t>Slovensko</a:t>
            </a:r>
            <a:endParaRPr lang="en-GB" sz="4400" b="1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AC4A2C2A-34A0-4EF7-9B67-347EC97D83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758" y="1289155"/>
            <a:ext cx="4876800" cy="524625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336074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28BB9DC-5F58-4BC4-94D1-5AA8D0698E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592207"/>
            <a:ext cx="9601200" cy="1485900"/>
          </a:xfrm>
        </p:spPr>
        <p:txBody>
          <a:bodyPr>
            <a:normAutofit/>
          </a:bodyPr>
          <a:lstStyle/>
          <a:p>
            <a:pPr algn="ctr"/>
            <a:r>
              <a:rPr lang="cs-CZ" sz="6600" b="1" dirty="0">
                <a:solidFill>
                  <a:srgbClr val="C00000"/>
                </a:solidFill>
              </a:rPr>
              <a:t>Délky hranic</a:t>
            </a:r>
            <a:endParaRPr lang="en-GB" sz="6600" b="1" dirty="0">
              <a:solidFill>
                <a:srgbClr val="C00000"/>
              </a:solidFill>
            </a:endParaRPr>
          </a:p>
        </p:txBody>
      </p:sp>
      <p:sp>
        <p:nvSpPr>
          <p:cNvPr id="10" name="Symbol zastępczy zawartości 9">
            <a:extLst>
              <a:ext uri="{FF2B5EF4-FFF2-40B4-BE49-F238E27FC236}">
                <a16:creationId xmlns:a16="http://schemas.microsoft.com/office/drawing/2014/main" id="{2C5349BC-A343-462A-993C-5C579F0043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39270" y="2171699"/>
            <a:ext cx="4081670" cy="3695700"/>
          </a:xfrm>
        </p:spPr>
        <p:txBody>
          <a:bodyPr>
            <a:normAutofit/>
          </a:bodyPr>
          <a:lstStyle/>
          <a:p>
            <a:r>
              <a:rPr lang="cs-CZ" sz="2400" dirty="0"/>
              <a:t>Celková délka hranice –</a:t>
            </a:r>
            <a:r>
              <a:rPr lang="pl-PL" sz="2400" b="1" i="0" dirty="0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2290,4 km</a:t>
            </a:r>
            <a:r>
              <a:rPr lang="pl-PL" sz="2400" b="0" i="0" dirty="0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.</a:t>
            </a:r>
            <a:r>
              <a:rPr lang="cs-CZ" sz="2400" dirty="0">
                <a:solidFill>
                  <a:srgbClr val="C00000"/>
                </a:solidFill>
              </a:rPr>
              <a:t> </a:t>
            </a:r>
          </a:p>
          <a:p>
            <a:endParaRPr lang="cs-CZ" sz="2400" dirty="0"/>
          </a:p>
          <a:p>
            <a:r>
              <a:rPr lang="cs-CZ" sz="2400" dirty="0"/>
              <a:t>Nejdelší hranice s </a:t>
            </a:r>
            <a:r>
              <a:rPr lang="cs-CZ" sz="2400" b="1" dirty="0"/>
              <a:t>Německem</a:t>
            </a:r>
            <a:r>
              <a:rPr lang="cs-CZ" sz="2400" dirty="0"/>
              <a:t> – </a:t>
            </a:r>
            <a:r>
              <a:rPr lang="cs-CZ" sz="2400" dirty="0">
                <a:solidFill>
                  <a:srgbClr val="C00000"/>
                </a:solidFill>
              </a:rPr>
              <a:t>810 km </a:t>
            </a:r>
          </a:p>
          <a:p>
            <a:endParaRPr lang="cs-CZ" sz="2400" dirty="0"/>
          </a:p>
          <a:p>
            <a:r>
              <a:rPr lang="cs-CZ" sz="2400" dirty="0"/>
              <a:t>Nejkratší hranice se </a:t>
            </a:r>
            <a:r>
              <a:rPr lang="cs-CZ" sz="2400" b="1" dirty="0"/>
              <a:t>Slovenskem</a:t>
            </a:r>
            <a:r>
              <a:rPr lang="cs-CZ" sz="2400" dirty="0"/>
              <a:t> </a:t>
            </a:r>
            <a:r>
              <a:rPr lang="cs-CZ" sz="2400" dirty="0">
                <a:solidFill>
                  <a:srgbClr val="C00000"/>
                </a:solidFill>
              </a:rPr>
              <a:t>252 km</a:t>
            </a:r>
            <a:endParaRPr lang="en-GB" sz="2400" dirty="0">
              <a:solidFill>
                <a:srgbClr val="C00000"/>
              </a:solidFill>
            </a:endParaRPr>
          </a:p>
        </p:txBody>
      </p:sp>
      <p:pic>
        <p:nvPicPr>
          <p:cNvPr id="12" name="Obraz 11">
            <a:extLst>
              <a:ext uri="{FF2B5EF4-FFF2-40B4-BE49-F238E27FC236}">
                <a16:creationId xmlns:a16="http://schemas.microsoft.com/office/drawing/2014/main" id="{258F6D36-B1D7-4ED5-87C2-8BD039003F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1119" y="2078107"/>
            <a:ext cx="6352514" cy="3882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5877578"/>
      </p:ext>
    </p:extLst>
  </p:cSld>
  <p:clrMapOvr>
    <a:masterClrMapping/>
  </p:clrMapOvr>
</p:sld>
</file>

<file path=ppt/theme/theme1.xml><?xml version="1.0" encoding="utf-8"?>
<a:theme xmlns:a="http://schemas.openxmlformats.org/drawingml/2006/main" name="Przycinanie">
  <a:themeElements>
    <a:clrScheme name="Pomarańczowy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TM10001105[[fn=Przycinanie]]</Template>
  <TotalTime>255</TotalTime>
  <Words>202</Words>
  <Application>Microsoft Office PowerPoint</Application>
  <PresentationFormat>Širokoúhlá obrazovka</PresentationFormat>
  <Paragraphs>41</Paragraphs>
  <Slides>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0" baseType="lpstr">
      <vt:lpstr>Arial</vt:lpstr>
      <vt:lpstr>Franklin Gothic Book</vt:lpstr>
      <vt:lpstr>Google Sans</vt:lpstr>
      <vt:lpstr>Przycinanie</vt:lpstr>
      <vt:lpstr>Poloha a statní hranice čř</vt:lpstr>
      <vt:lpstr>Česká republika - poloha</vt:lpstr>
      <vt:lpstr>Rozvodí </vt:lpstr>
      <vt:lpstr>Křižovatka dopravních cest</vt:lpstr>
      <vt:lpstr>Sousedé a statní hranice</vt:lpstr>
      <vt:lpstr>Délky hranic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Poloha a statní hranice čř</dc:title>
  <dc:creator>Katarzyna Prokopczuk</dc:creator>
  <cp:lastModifiedBy>FFUK</cp:lastModifiedBy>
  <cp:revision>16</cp:revision>
  <dcterms:created xsi:type="dcterms:W3CDTF">2021-03-10T20:33:15Z</dcterms:created>
  <dcterms:modified xsi:type="dcterms:W3CDTF">2021-03-11T10:52:58Z</dcterms:modified>
</cp:coreProperties>
</file>