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5F6E3-304A-29C9-9589-1FBC5C1F4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872" y="2495727"/>
            <a:ext cx="8361229" cy="2098226"/>
          </a:xfrm>
        </p:spPr>
        <p:txBody>
          <a:bodyPr/>
          <a:lstStyle/>
          <a:p>
            <a:r>
              <a:rPr lang="en-US" dirty="0" err="1"/>
              <a:t>Reflexe</a:t>
            </a:r>
            <a:r>
              <a:rPr lang="en-US" dirty="0"/>
              <a:t> </a:t>
            </a:r>
            <a:r>
              <a:rPr lang="en-US" dirty="0" err="1"/>
              <a:t>němců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obětí</a:t>
            </a:r>
            <a:r>
              <a:rPr lang="en-US" dirty="0"/>
              <a:t>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světové</a:t>
            </a:r>
            <a:r>
              <a:rPr lang="en-US" dirty="0"/>
              <a:t> </a:t>
            </a:r>
            <a:r>
              <a:rPr lang="en-US" dirty="0" err="1"/>
              <a:t>války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8BC7B6-A684-C3C1-9A71-35B633D4F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2" y="4738332"/>
            <a:ext cx="6831673" cy="1086237"/>
          </a:xfrm>
        </p:spPr>
        <p:txBody>
          <a:bodyPr/>
          <a:lstStyle/>
          <a:p>
            <a:r>
              <a:rPr lang="en-US" dirty="0" err="1"/>
              <a:t>Zkáza</a:t>
            </a:r>
            <a:r>
              <a:rPr lang="en-US" dirty="0"/>
              <a:t> </a:t>
            </a:r>
            <a:r>
              <a:rPr lang="en-US" dirty="0" err="1"/>
              <a:t>lodi</a:t>
            </a:r>
            <a:r>
              <a:rPr lang="en-US" dirty="0"/>
              <a:t> Wilhelm Gustloff </a:t>
            </a:r>
          </a:p>
          <a:p>
            <a:r>
              <a:rPr lang="en-US" sz="1600" dirty="0"/>
              <a:t>Sára Herianová</a:t>
            </a:r>
          </a:p>
        </p:txBody>
      </p:sp>
    </p:spTree>
    <p:extLst>
      <p:ext uri="{BB962C8B-B14F-4D97-AF65-F5344CB8AC3E}">
        <p14:creationId xmlns:p14="http://schemas.microsoft.com/office/powerpoint/2010/main" val="370169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940F99-075C-EB7C-25B5-28EC73C67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319559"/>
            <a:ext cx="4443984" cy="823912"/>
          </a:xfrm>
        </p:spPr>
        <p:txBody>
          <a:bodyPr/>
          <a:lstStyle/>
          <a:p>
            <a:r>
              <a:rPr lang="en-US" dirty="0"/>
              <a:t>Die Nacht </a:t>
            </a:r>
            <a:r>
              <a:rPr lang="en-US" dirty="0" err="1"/>
              <a:t>fiel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Gottenhafen</a:t>
            </a:r>
            <a:r>
              <a:rPr lang="en-US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8DCB16-2F4F-F709-EB22-403E98DC3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347537"/>
            <a:ext cx="4443984" cy="4519863"/>
          </a:xfrm>
        </p:spPr>
        <p:txBody>
          <a:bodyPr/>
          <a:lstStyle/>
          <a:p>
            <a:r>
              <a:rPr lang="en-US" dirty="0"/>
              <a:t>1959</a:t>
            </a:r>
          </a:p>
          <a:p>
            <a:r>
              <a:rPr lang="en-US" dirty="0" err="1"/>
              <a:t>Široce</a:t>
            </a:r>
            <a:r>
              <a:rPr lang="en-US" dirty="0"/>
              <a:t> se </a:t>
            </a:r>
            <a:r>
              <a:rPr lang="en-US" dirty="0" err="1"/>
              <a:t>reflektoval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status </a:t>
            </a:r>
            <a:r>
              <a:rPr lang="en-US" dirty="0" err="1"/>
              <a:t>oběti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</a:t>
            </a:r>
          </a:p>
          <a:p>
            <a:r>
              <a:rPr lang="en-US" dirty="0" err="1"/>
              <a:t>Osud</a:t>
            </a:r>
            <a:r>
              <a:rPr lang="en-US" dirty="0"/>
              <a:t> </a:t>
            </a:r>
            <a:r>
              <a:rPr lang="en-US" dirty="0" err="1"/>
              <a:t>německých</a:t>
            </a:r>
            <a:r>
              <a:rPr lang="en-US" dirty="0"/>
              <a:t> </a:t>
            </a:r>
            <a:r>
              <a:rPr lang="en-US" dirty="0" err="1"/>
              <a:t>uprchlíků</a:t>
            </a:r>
            <a:r>
              <a:rPr lang="en-US" dirty="0"/>
              <a:t> </a:t>
            </a:r>
            <a:r>
              <a:rPr lang="en-US" dirty="0" err="1"/>
              <a:t>prchající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Rudou</a:t>
            </a:r>
            <a:r>
              <a:rPr lang="en-US" dirty="0"/>
              <a:t> </a:t>
            </a:r>
            <a:r>
              <a:rPr lang="en-US" dirty="0" err="1"/>
              <a:t>armádou</a:t>
            </a:r>
            <a:endParaRPr lang="en-US" dirty="0"/>
          </a:p>
          <a:p>
            <a:r>
              <a:rPr lang="en-US" dirty="0"/>
              <a:t>Vina </a:t>
            </a:r>
            <a:r>
              <a:rPr lang="en-US" dirty="0" err="1"/>
              <a:t>Německa</a:t>
            </a:r>
            <a:r>
              <a:rPr lang="en-US" dirty="0"/>
              <a:t> je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potlačena</a:t>
            </a:r>
            <a:r>
              <a:rPr lang="en-US" dirty="0"/>
              <a:t> </a:t>
            </a:r>
          </a:p>
          <a:p>
            <a:r>
              <a:rPr lang="en-US" dirty="0" err="1"/>
              <a:t>Rudá</a:t>
            </a:r>
            <a:r>
              <a:rPr lang="en-US" dirty="0"/>
              <a:t> </a:t>
            </a:r>
            <a:r>
              <a:rPr lang="en-US" dirty="0" err="1"/>
              <a:t>armáda</a:t>
            </a:r>
            <a:r>
              <a:rPr lang="en-US" dirty="0"/>
              <a:t> = </a:t>
            </a:r>
            <a:r>
              <a:rPr lang="en-US" dirty="0" err="1"/>
              <a:t>hrozivá</a:t>
            </a:r>
            <a:r>
              <a:rPr lang="en-US" dirty="0"/>
              <a:t> </a:t>
            </a:r>
            <a:r>
              <a:rPr lang="en-US" dirty="0" err="1"/>
              <a:t>síla</a:t>
            </a:r>
            <a:r>
              <a:rPr lang="en-US" dirty="0"/>
              <a:t> </a:t>
            </a:r>
          </a:p>
          <a:p>
            <a:r>
              <a:rPr lang="en-US" dirty="0" err="1"/>
              <a:t>Oběti</a:t>
            </a:r>
            <a:r>
              <a:rPr lang="en-US" dirty="0"/>
              <a:t> &gt; </a:t>
            </a:r>
            <a:r>
              <a:rPr lang="en-US" dirty="0" err="1"/>
              <a:t>vinící</a:t>
            </a:r>
            <a:r>
              <a:rPr lang="en-US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7F8FAB-7145-73EC-2BE9-41B51FF9E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319559"/>
            <a:ext cx="4443984" cy="823912"/>
          </a:xfrm>
        </p:spPr>
        <p:txBody>
          <a:bodyPr/>
          <a:lstStyle/>
          <a:p>
            <a:r>
              <a:rPr lang="en-US" dirty="0"/>
              <a:t>Die Gustloff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6AE468-F29C-9F70-1E1B-A04DEAA39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347537"/>
            <a:ext cx="4443984" cy="4519863"/>
          </a:xfrm>
        </p:spPr>
        <p:txBody>
          <a:bodyPr/>
          <a:lstStyle/>
          <a:p>
            <a:r>
              <a:rPr lang="en-US" dirty="0"/>
              <a:t>2008</a:t>
            </a:r>
          </a:p>
          <a:p>
            <a:r>
              <a:rPr lang="en-US" dirty="0" err="1"/>
              <a:t>Německá</a:t>
            </a:r>
            <a:r>
              <a:rPr lang="en-US" dirty="0"/>
              <a:t> </a:t>
            </a:r>
            <a:r>
              <a:rPr lang="en-US" dirty="0" err="1"/>
              <a:t>odpovědnost</a:t>
            </a:r>
            <a:r>
              <a:rPr lang="en-US" dirty="0"/>
              <a:t> za </a:t>
            </a:r>
            <a:r>
              <a:rPr lang="en-US" dirty="0" err="1"/>
              <a:t>válku</a:t>
            </a:r>
            <a:r>
              <a:rPr lang="en-US" dirty="0"/>
              <a:t> </a:t>
            </a:r>
          </a:p>
          <a:p>
            <a:r>
              <a:rPr lang="en-US" dirty="0" err="1"/>
              <a:t>Neignoruje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nacistického</a:t>
            </a:r>
            <a:r>
              <a:rPr lang="en-US" dirty="0"/>
              <a:t> </a:t>
            </a:r>
            <a:r>
              <a:rPr lang="en-US" dirty="0" err="1"/>
              <a:t>režimu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viny </a:t>
            </a:r>
          </a:p>
          <a:p>
            <a:r>
              <a:rPr lang="en-US" dirty="0" err="1"/>
              <a:t>Agresivní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Třetí</a:t>
            </a:r>
            <a:r>
              <a:rPr lang="en-US" dirty="0"/>
              <a:t> </a:t>
            </a:r>
            <a:r>
              <a:rPr lang="en-US" dirty="0" err="1"/>
              <a:t>říše</a:t>
            </a:r>
            <a:r>
              <a:rPr lang="en-US" dirty="0"/>
              <a:t> </a:t>
            </a:r>
          </a:p>
          <a:p>
            <a:r>
              <a:rPr lang="en-US" dirty="0" err="1"/>
              <a:t>Postavy</a:t>
            </a:r>
            <a:r>
              <a:rPr lang="en-US" dirty="0"/>
              <a:t> </a:t>
            </a:r>
            <a:r>
              <a:rPr lang="en-US" dirty="0" err="1"/>
              <a:t>komplexnější</a:t>
            </a:r>
            <a:r>
              <a:rPr lang="en-US" dirty="0"/>
              <a:t> </a:t>
            </a:r>
          </a:p>
          <a:p>
            <a:r>
              <a:rPr lang="en-US" dirty="0" err="1"/>
              <a:t>Vyváženější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</a:t>
            </a:r>
          </a:p>
          <a:p>
            <a:r>
              <a:rPr lang="en-US" dirty="0" err="1"/>
              <a:t>Oběti</a:t>
            </a:r>
            <a:r>
              <a:rPr lang="en-US" dirty="0"/>
              <a:t> = </a:t>
            </a:r>
            <a:r>
              <a:rPr lang="en-US" dirty="0" err="1"/>
              <a:t>viníci</a:t>
            </a:r>
            <a:r>
              <a:rPr lang="en-US" dirty="0"/>
              <a:t> </a:t>
            </a:r>
          </a:p>
        </p:txBody>
      </p:sp>
      <p:pic>
        <p:nvPicPr>
          <p:cNvPr id="8" name="Obrázek 7" descr="Obsah obrázku text, plakát, fikce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D21DDAC1-EA5B-7C69-6417-FE733EC5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739" y="4117288"/>
            <a:ext cx="1819978" cy="2592561"/>
          </a:xfrm>
          <a:prstGeom prst="rect">
            <a:avLst/>
          </a:prstGeom>
        </p:spPr>
      </p:pic>
      <p:pic>
        <p:nvPicPr>
          <p:cNvPr id="10" name="Obrázek 9" descr="Obsah obrázku text, oblečení, Lidská tvář, muž&#10;&#10;Obsah vygenerovaný umělou inteligencí může být nesprávný.">
            <a:extLst>
              <a:ext uri="{FF2B5EF4-FFF2-40B4-BE49-F238E27FC236}">
                <a16:creationId xmlns:a16="http://schemas.microsoft.com/office/drawing/2014/main" id="{12BDC561-DB1B-884D-AC30-0B68D4B1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351" y="3411479"/>
            <a:ext cx="2146912" cy="32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3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řeprava, plavidlo, loď, venku&#10;&#10;Obsah vygenerovaný umělou inteligencí může být nesprávný.">
            <a:extLst>
              <a:ext uri="{FF2B5EF4-FFF2-40B4-BE49-F238E27FC236}">
                <a16:creationId xmlns:a16="http://schemas.microsoft.com/office/drawing/2014/main" id="{A1C5E249-A22B-D310-F983-6CBEA934EC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21330D-8DB3-9280-A31F-0BB49030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FFFF"/>
                </a:solidFill>
              </a:rPr>
              <a:t>Děkuji</a:t>
            </a:r>
            <a:r>
              <a:rPr lang="en-US" sz="3600" dirty="0">
                <a:solidFill>
                  <a:srgbClr val="FFFFFF"/>
                </a:solidFill>
              </a:rPr>
              <a:t> za </a:t>
            </a:r>
            <a:r>
              <a:rPr lang="en-US" sz="3600" dirty="0" err="1">
                <a:solidFill>
                  <a:srgbClr val="FFFFFF"/>
                </a:solidFill>
              </a:rPr>
              <a:t>pozornost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C9A7EA-AF29-5A7D-4C21-8644BDB7F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přeprava, plavidlo, loď, venku&#10;&#10;Obsah vygenerovaný umělou inteligencí může být nesprávný.">
            <a:extLst>
              <a:ext uri="{FF2B5EF4-FFF2-40B4-BE49-F238E27FC236}">
                <a16:creationId xmlns:a16="http://schemas.microsoft.com/office/drawing/2014/main" id="{DDB5D52D-CE76-5C1C-0D56-2F4208300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76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577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08FA7-D63D-1781-85D5-5181EA4F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Wilhelm Gustloff</a:t>
            </a:r>
          </a:p>
        </p:txBody>
      </p:sp>
      <p:pic>
        <p:nvPicPr>
          <p:cNvPr id="5" name="Obrázek 4" descr="Obsah obrázku oblečení, osoba, Lidská tvář, muž&#10;&#10;Obsah vygenerovaný umělou inteligencí může být nesprávný.">
            <a:extLst>
              <a:ext uri="{FF2B5EF4-FFF2-40B4-BE49-F238E27FC236}">
                <a16:creationId xmlns:a16="http://schemas.microsoft.com/office/drawing/2014/main" id="{EB5AD86F-A851-413B-9D25-3FF62103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0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97EED-727A-6485-AFE2-A04CA4A4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 err="1"/>
              <a:t>Nacistický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ze </a:t>
            </a:r>
            <a:r>
              <a:rPr lang="en-US" dirty="0" err="1"/>
              <a:t>Švýcarska</a:t>
            </a:r>
            <a:r>
              <a:rPr lang="en-US" dirty="0"/>
              <a:t> </a:t>
            </a:r>
          </a:p>
          <a:p>
            <a:r>
              <a:rPr lang="en-US" dirty="0"/>
              <a:t>NSDAP (</a:t>
            </a:r>
            <a:r>
              <a:rPr lang="en-US" dirty="0" err="1"/>
              <a:t>švýcarská</a:t>
            </a:r>
            <a:r>
              <a:rPr lang="en-US" dirty="0"/>
              <a:t> </a:t>
            </a:r>
            <a:r>
              <a:rPr lang="en-US" dirty="0" err="1"/>
              <a:t>odnož</a:t>
            </a:r>
            <a:r>
              <a:rPr lang="en-US" dirty="0"/>
              <a:t>) </a:t>
            </a:r>
          </a:p>
          <a:p>
            <a:r>
              <a:rPr lang="en-US" dirty="0" err="1"/>
              <a:t>Nacistické</a:t>
            </a:r>
            <a:r>
              <a:rPr lang="en-US" dirty="0"/>
              <a:t> </a:t>
            </a:r>
            <a:r>
              <a:rPr lang="en-US" dirty="0" err="1"/>
              <a:t>tiskoviny</a:t>
            </a:r>
            <a:r>
              <a:rPr lang="en-US" dirty="0"/>
              <a:t> – </a:t>
            </a:r>
            <a:r>
              <a:rPr lang="en-US" dirty="0" err="1"/>
              <a:t>rozřiřování</a:t>
            </a:r>
            <a:r>
              <a:rPr lang="en-US" dirty="0"/>
              <a:t> </a:t>
            </a:r>
          </a:p>
          <a:p>
            <a:r>
              <a:rPr lang="en-US" dirty="0" err="1"/>
              <a:t>Protokoly</a:t>
            </a:r>
            <a:r>
              <a:rPr lang="en-US" dirty="0"/>
              <a:t> </a:t>
            </a:r>
            <a:r>
              <a:rPr lang="en-US" dirty="0" err="1"/>
              <a:t>sionských</a:t>
            </a:r>
            <a:r>
              <a:rPr lang="en-US" dirty="0"/>
              <a:t> </a:t>
            </a:r>
            <a:r>
              <a:rPr lang="en-US" dirty="0" err="1"/>
              <a:t>mudrců</a:t>
            </a:r>
            <a:r>
              <a:rPr lang="en-US" dirty="0"/>
              <a:t> </a:t>
            </a:r>
          </a:p>
          <a:p>
            <a:r>
              <a:rPr lang="en-US" dirty="0" err="1"/>
              <a:t>Zavražděn</a:t>
            </a:r>
            <a:r>
              <a:rPr lang="en-US" dirty="0"/>
              <a:t> </a:t>
            </a:r>
            <a:r>
              <a:rPr lang="en-US" dirty="0" err="1"/>
              <a:t>židovským</a:t>
            </a:r>
            <a:r>
              <a:rPr lang="en-US" dirty="0"/>
              <a:t> </a:t>
            </a:r>
            <a:r>
              <a:rPr lang="en-US" dirty="0" err="1"/>
              <a:t>studentem</a:t>
            </a:r>
            <a:r>
              <a:rPr lang="en-US" dirty="0"/>
              <a:t> </a:t>
            </a:r>
          </a:p>
          <a:p>
            <a:r>
              <a:rPr lang="en-US" dirty="0" err="1"/>
              <a:t>Pohřeb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Schwerinu</a:t>
            </a:r>
            <a:r>
              <a:rPr lang="en-US" dirty="0"/>
              <a:t> – </a:t>
            </a:r>
            <a:r>
              <a:rPr lang="en-US" dirty="0" err="1"/>
              <a:t>účastníci</a:t>
            </a:r>
            <a:r>
              <a:rPr lang="en-US" dirty="0"/>
              <a:t> Adolf </a:t>
            </a:r>
            <a:r>
              <a:rPr lang="en-US" dirty="0" err="1"/>
              <a:t>Hilter</a:t>
            </a:r>
            <a:r>
              <a:rPr lang="en-US" dirty="0"/>
              <a:t> a Joseph Goebbels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8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4DE2F-5836-3AD9-159B-29F8EBFB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Loď</a:t>
            </a:r>
            <a:r>
              <a:rPr lang="en-US" dirty="0"/>
              <a:t> Wilhelm Gustloff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E876BE-60B6-B306-9D11-36A03A14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Spuštěna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: 5. </a:t>
            </a:r>
            <a:r>
              <a:rPr lang="en-US" dirty="0" err="1"/>
              <a:t>května</a:t>
            </a:r>
            <a:r>
              <a:rPr lang="en-US" dirty="0"/>
              <a:t> 1937</a:t>
            </a:r>
          </a:p>
          <a:p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Kraft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Freude</a:t>
            </a:r>
            <a:r>
              <a:rPr lang="en-US" dirty="0"/>
              <a:t> (</a:t>
            </a:r>
            <a:r>
              <a:rPr lang="en-US" dirty="0" err="1"/>
              <a:t>KdF</a:t>
            </a:r>
            <a:r>
              <a:rPr lang="en-US" dirty="0"/>
              <a:t>) – </a:t>
            </a:r>
            <a:r>
              <a:rPr lang="en-US" dirty="0" err="1"/>
              <a:t>rekreační</a:t>
            </a:r>
            <a:r>
              <a:rPr lang="en-US" dirty="0"/>
              <a:t> </a:t>
            </a:r>
            <a:r>
              <a:rPr lang="en-US" dirty="0" err="1"/>
              <a:t>loď</a:t>
            </a:r>
            <a:r>
              <a:rPr lang="en-US" dirty="0"/>
              <a:t> pro </a:t>
            </a:r>
            <a:r>
              <a:rPr lang="en-US" dirty="0" err="1"/>
              <a:t>dělníky</a:t>
            </a:r>
            <a:r>
              <a:rPr lang="en-US" dirty="0"/>
              <a:t> </a:t>
            </a:r>
          </a:p>
          <a:p>
            <a:r>
              <a:rPr lang="en-US" dirty="0" err="1"/>
              <a:t>Kapacita</a:t>
            </a:r>
            <a:r>
              <a:rPr lang="en-US" dirty="0"/>
              <a:t>: </a:t>
            </a:r>
            <a:r>
              <a:rPr lang="en-US" dirty="0" err="1"/>
              <a:t>cca</a:t>
            </a:r>
            <a:r>
              <a:rPr lang="en-US" dirty="0"/>
              <a:t> 1 465 </a:t>
            </a:r>
            <a:r>
              <a:rPr lang="en-US" dirty="0" err="1"/>
              <a:t>osob</a:t>
            </a:r>
            <a:r>
              <a:rPr lang="en-US" dirty="0"/>
              <a:t> </a:t>
            </a:r>
          </a:p>
          <a:p>
            <a:r>
              <a:rPr lang="en-US" dirty="0" err="1"/>
              <a:t>Posádka</a:t>
            </a:r>
            <a:r>
              <a:rPr lang="en-US" dirty="0"/>
              <a:t>: 417 </a:t>
            </a:r>
            <a:r>
              <a:rPr lang="en-US" dirty="0" err="1"/>
              <a:t>osob</a:t>
            </a:r>
            <a:r>
              <a:rPr lang="en-US" dirty="0"/>
              <a:t> </a:t>
            </a:r>
          </a:p>
          <a:p>
            <a:r>
              <a:rPr lang="en-US" dirty="0" err="1"/>
              <a:t>Rychlost</a:t>
            </a:r>
            <a:r>
              <a:rPr lang="en-US" dirty="0"/>
              <a:t>: 28,7 km/h </a:t>
            </a:r>
          </a:p>
          <a:p>
            <a:r>
              <a:rPr lang="en-US" dirty="0"/>
              <a:t>“</a:t>
            </a:r>
            <a:r>
              <a:rPr lang="en-US" dirty="0" err="1"/>
              <a:t>zabezpečený</a:t>
            </a:r>
            <a:r>
              <a:rPr lang="en-US" dirty="0"/>
              <a:t> </a:t>
            </a:r>
            <a:r>
              <a:rPr lang="en-US" dirty="0" err="1"/>
              <a:t>pokoj</a:t>
            </a:r>
            <a:r>
              <a:rPr lang="en-US" dirty="0"/>
              <a:t>” – </a:t>
            </a:r>
            <a:r>
              <a:rPr lang="en-US" dirty="0" err="1"/>
              <a:t>Hitlerovo</a:t>
            </a:r>
            <a:r>
              <a:rPr lang="en-US" dirty="0"/>
              <a:t> </a:t>
            </a:r>
            <a:r>
              <a:rPr lang="en-US" dirty="0" err="1"/>
              <a:t>apartmá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58DD7E-F2B1-B2D8-4575-50B13F2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en-US" dirty="0" err="1"/>
              <a:t>Loď</a:t>
            </a:r>
            <a:r>
              <a:rPr lang="en-US" dirty="0"/>
              <a:t> Wilhelm Gustloff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0ABE7-FBE1-FCFF-50E0-FD97E704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>
            <a:normAutofit/>
          </a:bodyPr>
          <a:lstStyle/>
          <a:p>
            <a:r>
              <a:rPr lang="cs-CZ" dirty="0"/>
              <a:t>Od roku 1939 využívána jako nemocniční loď</a:t>
            </a:r>
          </a:p>
          <a:p>
            <a:r>
              <a:rPr lang="cs-CZ" dirty="0"/>
              <a:t> Později sloužila jako kasárna pro ponorkové jednotky v Gdyni (tehdy </a:t>
            </a:r>
            <a:r>
              <a:rPr lang="cs-CZ" dirty="0" err="1"/>
              <a:t>Gotenhafen</a:t>
            </a:r>
            <a:r>
              <a:rPr lang="cs-CZ" dirty="0"/>
              <a:t>)</a:t>
            </a:r>
          </a:p>
          <a:p>
            <a:r>
              <a:rPr lang="cs-CZ" dirty="0"/>
              <a:t>V roce 1945 nasazena do operace Hannibal – evakuace německých civilistů a vojáků před Rudou armádou</a:t>
            </a:r>
          </a:p>
          <a:p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Obrázek 3" descr="Obsah obrázku přeprava, plavidlo, venku, obloha&#10;&#10;Obsah vygenerovaný umělou inteligencí může být nesprávný.">
            <a:extLst>
              <a:ext uri="{FF2B5EF4-FFF2-40B4-BE49-F238E27FC236}">
                <a16:creationId xmlns:a16="http://schemas.microsoft.com/office/drawing/2014/main" id="{B6286C63-F412-F1BC-75FD-BA5ADB6C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7" r="4" b="4"/>
          <a:stretch/>
        </p:blipFill>
        <p:spPr>
          <a:xfrm>
            <a:off x="6924189" y="639705"/>
            <a:ext cx="3871062" cy="2713196"/>
          </a:xfrm>
          <a:prstGeom prst="rect">
            <a:avLst/>
          </a:prstGeom>
        </p:spPr>
      </p:pic>
      <p:pic>
        <p:nvPicPr>
          <p:cNvPr id="6" name="Obrázek 5" descr="Obsah obrázku přeprava, plavidlo, loď, venku&#10;&#10;Obsah vygenerovaný umělou inteligencí může být nesprávný.">
            <a:extLst>
              <a:ext uri="{FF2B5EF4-FFF2-40B4-BE49-F238E27FC236}">
                <a16:creationId xmlns:a16="http://schemas.microsoft.com/office/drawing/2014/main" id="{CF24B054-1F04-2CD3-6158-4B691FCD1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5" r="-2" b="-2"/>
          <a:stretch/>
        </p:blipFill>
        <p:spPr>
          <a:xfrm>
            <a:off x="6167683" y="3726554"/>
            <a:ext cx="5384074" cy="22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817B24-1516-A87B-F197-1B479F69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 err="1"/>
              <a:t>Potopení</a:t>
            </a:r>
            <a:r>
              <a:rPr lang="en-US" dirty="0"/>
              <a:t> </a:t>
            </a:r>
            <a:r>
              <a:rPr lang="en-US" dirty="0" err="1"/>
              <a:t>lodi</a:t>
            </a:r>
            <a:r>
              <a:rPr lang="en-US" dirty="0"/>
              <a:t> </a:t>
            </a:r>
          </a:p>
        </p:txBody>
      </p:sp>
      <p:pic>
        <p:nvPicPr>
          <p:cNvPr id="5" name="Obrázek 4" descr="Obsah obrázku venku, oblečení, přeprava, boty&#10;&#10;Obsah vygenerovaný umělou inteligencí může být nesprávný.">
            <a:extLst>
              <a:ext uri="{FF2B5EF4-FFF2-40B4-BE49-F238E27FC236}">
                <a16:creationId xmlns:a16="http://schemas.microsoft.com/office/drawing/2014/main" id="{80FAFA48-2528-2D8C-9051-9C435EFC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16"/>
          <a:stretch/>
        </p:blipFill>
        <p:spPr>
          <a:xfrm>
            <a:off x="-12719" y="10"/>
            <a:ext cx="437354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4A5B4-39A1-25FD-295B-57478A7E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cs-CZ" dirty="0"/>
              <a:t>Na palubě: přes </a:t>
            </a:r>
            <a:r>
              <a:rPr lang="cs-CZ" b="1" dirty="0"/>
              <a:t>10 000 </a:t>
            </a:r>
            <a:r>
              <a:rPr lang="cs-CZ" dirty="0"/>
              <a:t>osob, převážně uprchlíci, ranění vojáci, členové posádky</a:t>
            </a:r>
          </a:p>
          <a:p>
            <a:r>
              <a:rPr lang="cs-CZ" dirty="0"/>
              <a:t>Z Gdyně směrem na západ</a:t>
            </a:r>
          </a:p>
          <a:p>
            <a:r>
              <a:rPr lang="cs-CZ" dirty="0"/>
              <a:t>30. ledna 1945 torpédována sovětskou ponorkou S-13 </a:t>
            </a:r>
          </a:p>
          <a:p>
            <a:r>
              <a:rPr lang="cs-CZ" dirty="0"/>
              <a:t>Zasažena třemi torpédy, potopení během 40 minut</a:t>
            </a:r>
          </a:p>
          <a:p>
            <a:r>
              <a:rPr lang="cs-CZ" dirty="0"/>
              <a:t>9 400 mrtvých </a:t>
            </a:r>
          </a:p>
          <a:p>
            <a:r>
              <a:rPr lang="cs-CZ" dirty="0"/>
              <a:t>1 250 přežilo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E2ABF8-61CA-8299-1155-B684224BFD30}"/>
              </a:ext>
            </a:extLst>
          </p:cNvPr>
          <p:cNvSpPr txBox="1"/>
          <p:nvPr/>
        </p:nvSpPr>
        <p:spPr>
          <a:xfrm>
            <a:off x="5100824" y="6010275"/>
            <a:ext cx="569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/4o3PEzwEaXk?si=DMeXkpGg9jVaRVvQ</a:t>
            </a:r>
          </a:p>
        </p:txBody>
      </p:sp>
    </p:spTree>
    <p:extLst>
      <p:ext uri="{BB962C8B-B14F-4D97-AF65-F5344CB8AC3E}">
        <p14:creationId xmlns:p14="http://schemas.microsoft.com/office/powerpoint/2010/main" val="238657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63E846-0423-457A-B1BF-DD35A92D8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noviny, Novinový papír, Zprávy&#10;&#10;Obsah vygenerovaný umělou inteligencí může být nesprávný.">
            <a:extLst>
              <a:ext uri="{FF2B5EF4-FFF2-40B4-BE49-F238E27FC236}">
                <a16:creationId xmlns:a16="http://schemas.microsoft.com/office/drawing/2014/main" id="{6E6C69AE-4A5D-0529-DCCC-D9C18644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2" r="-3" b="-3"/>
          <a:stretch/>
        </p:blipFill>
        <p:spPr>
          <a:xfrm>
            <a:off x="643466" y="643467"/>
            <a:ext cx="4654294" cy="3928532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AE14D58D-9A39-475D-9C0D-7AC54AC5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4405944" y="1398101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rázek 4" descr="Obsah obrázku text, noviny, Novinový papír, Publikace&#10;&#10;Obsah vygenerovaný umělou inteligencí může být nesprávný.">
            <a:extLst>
              <a:ext uri="{FF2B5EF4-FFF2-40B4-BE49-F238E27FC236}">
                <a16:creationId xmlns:a16="http://schemas.microsoft.com/office/drawing/2014/main" id="{DD93BCB3-7511-6083-73A2-149C957D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9285"/>
          <a:stretch/>
        </p:blipFill>
        <p:spPr>
          <a:xfrm>
            <a:off x="4654295" y="1642533"/>
            <a:ext cx="6894239" cy="45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6965A-A0D4-6B5D-D259-4DF66ED04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608486"/>
            <a:ext cx="8361229" cy="2098226"/>
          </a:xfrm>
        </p:spPr>
        <p:txBody>
          <a:bodyPr/>
          <a:lstStyle/>
          <a:p>
            <a:r>
              <a:rPr lang="cs-CZ" sz="3600" b="0" i="0" u="none" strike="noStrike" dirty="0">
                <a:solidFill>
                  <a:schemeClr val="tx1"/>
                </a:solidFill>
                <a:effectLst/>
                <a:latin typeface="+mn-lt"/>
              </a:rPr>
              <a:t>proč potopení lodi Wilhelm </a:t>
            </a:r>
            <a:r>
              <a:rPr lang="cs-CZ" sz="36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Gustloff</a:t>
            </a:r>
            <a:r>
              <a:rPr lang="cs-CZ" sz="3600" b="0" i="0" u="none" strike="noStrike" dirty="0">
                <a:solidFill>
                  <a:schemeClr val="tx1"/>
                </a:solidFill>
                <a:effectLst/>
                <a:latin typeface="+mn-lt"/>
              </a:rPr>
              <a:t> "prohrává" v kolektivní paměti souboj s potopením </a:t>
            </a:r>
            <a:r>
              <a:rPr lang="cs-CZ" sz="36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Titanicu</a:t>
            </a:r>
            <a:r>
              <a:rPr lang="cs-CZ" sz="3600" b="0" i="0" u="none" strike="noStrike" dirty="0">
                <a:solidFill>
                  <a:schemeClr val="tx1"/>
                </a:solidFill>
                <a:effectLst/>
                <a:latin typeface="+mn-lt"/>
              </a:rPr>
              <a:t>, i když počet obětí byl několikanásobně vyšší? 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9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BD10A8-B956-984C-2EFC-A80622E4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 err="1"/>
              <a:t>Zpracování</a:t>
            </a:r>
            <a:r>
              <a:rPr lang="en-US" dirty="0"/>
              <a:t> </a:t>
            </a:r>
          </a:p>
        </p:txBody>
      </p:sp>
      <p:pic>
        <p:nvPicPr>
          <p:cNvPr id="4" name="Obrázek 3" descr="Obsah obrázku Lidská tvář, osoba, oblečení, muž&#10;&#10;Obsah vygenerovaný umělou inteligencí může být nesprávný.">
            <a:extLst>
              <a:ext uri="{FF2B5EF4-FFF2-40B4-BE49-F238E27FC236}">
                <a16:creationId xmlns:a16="http://schemas.microsoft.com/office/drawing/2014/main" id="{A73A317F-029C-8F81-C6F8-E1ED4F58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98" r="26845" b="-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511AC1-519E-5513-00B3-A1CA9105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2002,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Krebsgang</a:t>
            </a:r>
            <a:r>
              <a:rPr lang="en-US" dirty="0"/>
              <a:t>, Günter Grass (</a:t>
            </a:r>
            <a:r>
              <a:rPr lang="en-US" dirty="0" err="1"/>
              <a:t>kauzalita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30.1.) </a:t>
            </a:r>
          </a:p>
          <a:p>
            <a:r>
              <a:rPr lang="en-US" dirty="0"/>
              <a:t>1959, </a:t>
            </a:r>
            <a:r>
              <a:rPr lang="cs-CZ" b="0" i="0" u="none" strike="noStrike" dirty="0">
                <a:effectLst/>
              </a:rPr>
              <a:t>Die </a:t>
            </a:r>
            <a:r>
              <a:rPr lang="cs-CZ" b="0" i="0" u="none" strike="noStrike" dirty="0" err="1">
                <a:effectLst/>
              </a:rPr>
              <a:t>Nacht</a:t>
            </a:r>
            <a:r>
              <a:rPr lang="cs-CZ" b="0" i="0" u="none" strike="noStrike" dirty="0">
                <a:effectLst/>
              </a:rPr>
              <a:t> </a:t>
            </a:r>
            <a:r>
              <a:rPr lang="cs-CZ" b="0" i="0" u="none" strike="noStrike" dirty="0" err="1">
                <a:effectLst/>
              </a:rPr>
              <a:t>fiel</a:t>
            </a:r>
            <a:r>
              <a:rPr lang="cs-CZ" b="0" i="0" u="none" strike="noStrike" dirty="0">
                <a:effectLst/>
              </a:rPr>
              <a:t> </a:t>
            </a:r>
            <a:r>
              <a:rPr lang="cs-CZ" b="0" i="0" u="none" strike="noStrike" dirty="0" err="1">
                <a:effectLst/>
              </a:rPr>
              <a:t>über</a:t>
            </a:r>
            <a:r>
              <a:rPr lang="cs-CZ" b="0" i="0" u="none" strike="noStrike" dirty="0">
                <a:effectLst/>
              </a:rPr>
              <a:t> </a:t>
            </a:r>
            <a:r>
              <a:rPr lang="cs-CZ" b="0" i="0" u="none" strike="noStrike" dirty="0" err="1">
                <a:effectLst/>
              </a:rPr>
              <a:t>Gottenhafen</a:t>
            </a:r>
            <a:r>
              <a:rPr lang="cs-CZ" dirty="0"/>
              <a:t>, Frank </a:t>
            </a:r>
            <a:r>
              <a:rPr lang="cs-CZ" dirty="0" err="1"/>
              <a:t>Wisbar</a:t>
            </a:r>
            <a:r>
              <a:rPr lang="cs-CZ" dirty="0"/>
              <a:t> </a:t>
            </a:r>
          </a:p>
          <a:p>
            <a:r>
              <a:rPr lang="cs-CZ" dirty="0"/>
              <a:t>2008, Die </a:t>
            </a:r>
            <a:r>
              <a:rPr lang="cs-CZ" dirty="0" err="1"/>
              <a:t>Gustlov</a:t>
            </a:r>
            <a:r>
              <a:rPr lang="cs-CZ" dirty="0"/>
              <a:t>, Joseph </a:t>
            </a:r>
            <a:r>
              <a:rPr lang="cs-CZ" dirty="0" err="1"/>
              <a:t>Vilmsmaier</a:t>
            </a:r>
            <a:r>
              <a:rPr lang="cs-CZ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9265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109</TotalTime>
  <Words>302</Words>
  <Application>Microsoft Macintosh PowerPoint</Application>
  <PresentationFormat>Širokoúhlá obrazovka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Franklin Gothic Book</vt:lpstr>
      <vt:lpstr>Oříznutí</vt:lpstr>
      <vt:lpstr>Reflexe němců jako obětí druhé světové války</vt:lpstr>
      <vt:lpstr>Prezentace aplikace PowerPoint</vt:lpstr>
      <vt:lpstr>Wilhelm Gustloff</vt:lpstr>
      <vt:lpstr>Loď Wilhelm Gustloff</vt:lpstr>
      <vt:lpstr>Loď Wilhelm Gustloff</vt:lpstr>
      <vt:lpstr>Potopení lodi </vt:lpstr>
      <vt:lpstr>Prezentace aplikace PowerPoint</vt:lpstr>
      <vt:lpstr>proč potopení lodi Wilhelm Gustloff "prohrává" v kolektivní paměti souboj s potopením Titanicu, i když počet obětí byl několikanásobně vyšší? </vt:lpstr>
      <vt:lpstr>Zpracování 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Sára Herianová</dc:creator>
  <cp:lastModifiedBy>Sára Herianová</cp:lastModifiedBy>
  <cp:revision>2</cp:revision>
  <dcterms:created xsi:type="dcterms:W3CDTF">2025-03-04T04:54:08Z</dcterms:created>
  <dcterms:modified xsi:type="dcterms:W3CDTF">2025-03-04T06:44:04Z</dcterms:modified>
</cp:coreProperties>
</file>