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28" r:id="rId2"/>
  </p:sldMasterIdLst>
  <p:notesMasterIdLst>
    <p:notesMasterId r:id="rId34"/>
  </p:notesMasterIdLst>
  <p:sldIdLst>
    <p:sldId id="257" r:id="rId3"/>
    <p:sldId id="292" r:id="rId4"/>
    <p:sldId id="324" r:id="rId5"/>
    <p:sldId id="331" r:id="rId6"/>
    <p:sldId id="325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27" r:id="rId27"/>
    <p:sldId id="323" r:id="rId28"/>
    <p:sldId id="320" r:id="rId29"/>
    <p:sldId id="322" r:id="rId30"/>
    <p:sldId id="329" r:id="rId31"/>
    <p:sldId id="330" r:id="rId32"/>
    <p:sldId id="302" r:id="rId3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6" autoAdjust="0"/>
    <p:restoredTop sz="86567" autoAdjust="0"/>
  </p:normalViewPr>
  <p:slideViewPr>
    <p:cSldViewPr snapToGrid="0">
      <p:cViewPr varScale="1">
        <p:scale>
          <a:sx n="59" d="100"/>
          <a:sy n="59" d="100"/>
        </p:scale>
        <p:origin x="137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04AE3-909D-420F-AD1D-2EBC981B9E81}" type="datetimeFigureOut">
              <a:rPr lang="cs-CZ" smtClean="0"/>
              <a:t>08.09.2022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865A0-F05A-4796-93BA-E14D1BC4905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232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865A0-F05A-4796-93BA-E14D1BC4905D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793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#65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97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#65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#65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6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Nadpis a diagram nebo organizační sché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jekt SmartArt 2"/>
          <p:cNvSpPr>
            <a:spLocks noGrp="1"/>
          </p:cNvSpPr>
          <p:nvPr>
            <p:ph type="dgm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#65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96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#65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3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#65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0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#65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53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#65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10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#65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24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#65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09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#65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3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#65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78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#65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71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#65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3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#65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3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#65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886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nline obrázek 2"/>
          <p:cNvSpPr>
            <a:spLocks noGrp="1"/>
          </p:cNvSpPr>
          <p:nvPr>
            <p:ph type="clipArt"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#65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56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#65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4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#65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01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#65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722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#65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3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#65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#65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58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#65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7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ideo" Target="file:///C:\Documents%20and%20Settings\Administrator\Desktop\Turkey%20ppt\worldmap_anim_text.avi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ideo" Target="file:///C:\Documents%20and%20Settings\Administrator\Desktop\Turkey%20ppt\worldmap_anim_text.avi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al05_Tex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worldmap_anim_text.avi">
            <a:hlinkClick r:id="" action="ppaction://media"/>
          </p:cNvPr>
          <p:cNvPicPr>
            <a:picLocks noRot="1" noChangeAspect="1" noChangeArrowheads="1"/>
          </p:cNvPicPr>
          <p:nvPr>
            <a:videoFile r:link="rId14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1613"/>
            <a:ext cx="156368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Asıl başlık stili için tıklatın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Asıl metin stillerini düzenlemek için tıklatın</a:t>
            </a:r>
          </a:p>
          <a:p>
            <a:pPr lvl="1"/>
            <a:r>
              <a:rPr lang="en-US" altLang="cs-CZ" smtClean="0"/>
              <a:t>İkinci düzey</a:t>
            </a:r>
          </a:p>
          <a:p>
            <a:pPr lvl="2"/>
            <a:r>
              <a:rPr lang="en-US" altLang="cs-CZ" smtClean="0"/>
              <a:t>Üçüncü düzey</a:t>
            </a:r>
          </a:p>
          <a:p>
            <a:pPr lvl="3"/>
            <a:r>
              <a:rPr lang="en-US" altLang="cs-CZ" smtClean="0"/>
              <a:t>Dördüncü düzey</a:t>
            </a:r>
          </a:p>
          <a:p>
            <a:pPr lvl="4"/>
            <a:r>
              <a:rPr lang="en-US" altLang="cs-CZ" smtClean="0"/>
              <a:t>Beşinci düzey</a:t>
            </a:r>
          </a:p>
        </p:txBody>
      </p:sp>
      <p:sp>
        <p:nvSpPr>
          <p:cNvPr id="9" name="3 Veri Yer Tutucusu"/>
          <p:cNvSpPr>
            <a:spLocks noGrp="1"/>
          </p:cNvSpPr>
          <p:nvPr>
            <p:ph type="dt" sz="half" idx="2"/>
          </p:nvPr>
        </p:nvSpPr>
        <p:spPr bwMode="auto">
          <a:xfrm>
            <a:off x="1676400" y="6248400"/>
            <a:ext cx="1600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3"/>
          </p:nvPr>
        </p:nvSpPr>
        <p:spPr bwMode="auto">
          <a:xfrm>
            <a:off x="3429000" y="6248400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tr-TR"/>
              <a:t>#65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0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059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0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0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5"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al05_Tex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5" name="worldmap_anim_text.avi">
            <a:hlinkClick r:id="" action="ppaction://media"/>
          </p:cNvPr>
          <p:cNvPicPr>
            <a:picLocks noRot="1" noChangeAspect="1" noChangeArrowheads="1"/>
          </p:cNvPicPr>
          <p:nvPr>
            <a:videoFile r:link="rId14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1613"/>
            <a:ext cx="1563688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Asıl başlık stili için tıklatın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 smtClean="0"/>
              <a:t>Asıl metin stillerini düzenlemek için tıklatın</a:t>
            </a:r>
          </a:p>
          <a:p>
            <a:pPr lvl="1"/>
            <a:r>
              <a:rPr lang="en-US" altLang="cs-CZ" smtClean="0"/>
              <a:t>İkinci düzey</a:t>
            </a:r>
          </a:p>
          <a:p>
            <a:pPr lvl="2"/>
            <a:r>
              <a:rPr lang="en-US" altLang="cs-CZ" smtClean="0"/>
              <a:t>Üçüncü düzey</a:t>
            </a:r>
          </a:p>
          <a:p>
            <a:pPr lvl="3"/>
            <a:r>
              <a:rPr lang="en-US" altLang="cs-CZ" smtClean="0"/>
              <a:t>Dördüncü düzey</a:t>
            </a:r>
          </a:p>
          <a:p>
            <a:pPr lvl="4"/>
            <a:r>
              <a:rPr lang="en-US" altLang="cs-CZ" smtClean="0"/>
              <a:t>Beşinci düzey</a:t>
            </a:r>
          </a:p>
        </p:txBody>
      </p:sp>
      <p:sp>
        <p:nvSpPr>
          <p:cNvPr id="9" name="3 Veri Yer Tutucusu"/>
          <p:cNvSpPr>
            <a:spLocks noGrp="1"/>
          </p:cNvSpPr>
          <p:nvPr>
            <p:ph type="dt" sz="half" idx="2"/>
          </p:nvPr>
        </p:nvSpPr>
        <p:spPr bwMode="auto">
          <a:xfrm>
            <a:off x="1676400" y="6248400"/>
            <a:ext cx="16002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4 Altbilgi Yer Tutucusu"/>
          <p:cNvSpPr>
            <a:spLocks noGrp="1"/>
          </p:cNvSpPr>
          <p:nvPr>
            <p:ph type="ftr" sz="quarter" idx="3"/>
          </p:nvPr>
        </p:nvSpPr>
        <p:spPr bwMode="auto">
          <a:xfrm>
            <a:off x="3429000" y="6248400"/>
            <a:ext cx="2971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5 Slayt Numarası Yer Tutucusu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tr-TR">
                <a:solidFill>
                  <a:srgbClr val="000000"/>
                </a:solidFill>
              </a:rPr>
              <a:t>#65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03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0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059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05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05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595"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11125" y="120650"/>
            <a:ext cx="9385300" cy="1035050"/>
          </a:xfrm>
        </p:spPr>
        <p:txBody>
          <a:bodyPr/>
          <a:lstStyle/>
          <a:p>
            <a:pPr algn="ctr" eaLnBrk="1" hangingPunct="1"/>
            <a:r>
              <a:rPr lang="cs-CZ" altLang="cs-CZ" sz="3600" dirty="0" smtClean="0">
                <a:latin typeface="Arial" panose="020B0604020202020204" pitchFamily="34" charset="0"/>
              </a:rPr>
              <a:t>CISM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203700" y="42576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/>
          </a:p>
        </p:txBody>
      </p:sp>
      <p:pic>
        <p:nvPicPr>
          <p:cNvPr id="5125" name="Picture 5" descr="znak 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888" y="2170113"/>
            <a:ext cx="157638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6"/>
          <p:cNvSpPr txBox="1">
            <a:spLocks noChangeArrowheads="1"/>
          </p:cNvSpPr>
          <p:nvPr/>
        </p:nvSpPr>
        <p:spPr bwMode="auto">
          <a:xfrm>
            <a:off x="-180975" y="4930775"/>
            <a:ext cx="9324975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chemeClr val="tx2"/>
                </a:solidFill>
              </a:rPr>
              <a:t>    </a:t>
            </a:r>
            <a:r>
              <a:rPr lang="cs-CZ" altLang="cs-CZ" sz="2800" dirty="0">
                <a:solidFill>
                  <a:schemeClr val="tx2"/>
                </a:solidFill>
                <a:latin typeface="Arial" panose="020B0604020202020204" pitchFamily="34" charset="0"/>
              </a:rPr>
              <a:t>VO při FTVS UK Praha – katedra vojenské tělovýchovy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800" dirty="0">
                <a:solidFill>
                  <a:schemeClr val="tx2"/>
                </a:solidFill>
                <a:latin typeface="Arial" panose="020B0604020202020204" pitchFamily="34" charset="0"/>
              </a:rPr>
              <a:t>    </a:t>
            </a:r>
            <a:r>
              <a:rPr lang="cs-CZ" altLang="cs-CZ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plk. </a:t>
            </a:r>
            <a:r>
              <a:rPr lang="cs-CZ" altLang="cs-CZ" sz="2800" dirty="0" err="1" smtClean="0">
                <a:solidFill>
                  <a:schemeClr val="tx2"/>
                </a:solidFill>
                <a:latin typeface="Arial" panose="020B0604020202020204" pitchFamily="34" charset="0"/>
              </a:rPr>
              <a:t>gšt</a:t>
            </a:r>
            <a:r>
              <a:rPr lang="cs-CZ" altLang="cs-CZ" sz="2800" dirty="0" smtClean="0">
                <a:solidFill>
                  <a:schemeClr val="tx2"/>
                </a:solidFill>
                <a:latin typeface="Arial" panose="020B0604020202020204" pitchFamily="34" charset="0"/>
              </a:rPr>
              <a:t>.  </a:t>
            </a:r>
            <a:r>
              <a:rPr lang="cs-CZ" altLang="cs-CZ" sz="2800" dirty="0">
                <a:solidFill>
                  <a:schemeClr val="tx2"/>
                </a:solidFill>
                <a:latin typeface="Arial" panose="020B0604020202020204" pitchFamily="34" charset="0"/>
              </a:rPr>
              <a:t>doc. PaedDr. Lubomír Přívětivý, CSc.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charset="0"/>
              </a:rPr>
              <a:t>CISM cíle a poslání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91" y="1436914"/>
            <a:ext cx="8856618" cy="553865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Ideál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je vyjádřen mottem CISM: „Sportem k přátelství“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(„</a:t>
            </a:r>
            <a:r>
              <a:rPr lang="cs-CZ" sz="2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Friendship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ea typeface="Calibri" panose="020F0502020204030204" pitchFamily="34" charset="0"/>
              </a:rPr>
              <a:t>through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Sport“),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CISM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otevřená armádám všech národů. Je založena na dobu neurčitou a může být kdykoliv rozpuštěna hlasováním valného shromáždění, které se koná jednou ročně.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01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charset="0"/>
              </a:rPr>
              <a:t>Principy CISM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91" y="1436914"/>
            <a:ext cx="8856618" cy="553865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CISM je nepolitická organizace, která pečuje sportem o přátelství mezi vojenskými sportovci a podporuje mezinárodní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harmonii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CISM si váží sportu v ozbrojených složkách jako základního pilíře mezinárodního sportu a světového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míru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CISM se hlásí k všeobecným zásadám „Ve zdravém těle zdravý duch“ a „Všichni lidé se rodí svobodní a rovnoprávní“ (článek 1 Všeobecné deklarace lidských práv a svobod Charty Spojených národů)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43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charset="0"/>
              </a:rPr>
              <a:t>Principy CISM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91" y="1436914"/>
            <a:ext cx="8856618" cy="553865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CISM odmítá všechny formy diskriminace ve vztahu k národu nebo osobě na základě rasy, náboženství, politického přesvědčení či jakékoliv jiné diskriminační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praktiky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CISM podporuje všeobecné právo každého člověka na sport dle vlastního výběru podle svých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potřeb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CISM funguje na demokratických principech, tzn. každý národ je zastoupen jedním hlasem a rozhoduje většina; nejvyšším orgánem je Valné shromáždění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7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charset="0"/>
              </a:rPr>
              <a:t>Principy CISM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91" y="1066801"/>
            <a:ext cx="8856618" cy="57912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CISM řídí své činnosti v souladu s všeobecnými základními právními a etickými principy a závisí na dobrovolných příspěvcích a dobré vůli členských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zemí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CISM jako organizace uznávaná sportovním a olympijským hnutím přispívá k ochraně životního prostředí a podporuje udržitelný rozvoj v rámci svých soutěží a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aktivit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CISM podporuje členské země v organizaci maximálního počtu sportovních soutěží v duchu rovných příležitostí, přátelství, solidarity a fair play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charset="0"/>
              </a:rPr>
              <a:t>Principy CISM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91" y="1175657"/>
            <a:ext cx="8856618" cy="568234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CISM rozvíjí sport jeho provozováním na všech úrovních a výzkumem v oblasti tělesné výchovy, sportu a sportovního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tréninku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CISM spolupracuje s mezinárodními institucemi a organizacemi, které s ní sdílí podobné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cíle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CISM respektuje světový anti dopingový kodex. Je přesvědčena, že doping musí být považován za podvod a nesportovní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jednání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Pokud se týká soutěží CISM je vojenský status soutěžících neporušitelný</a:t>
            </a:r>
            <a:endParaRPr lang="cs-CZ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charset="0"/>
              </a:rPr>
              <a:t>Struktura CISM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91" y="1502229"/>
            <a:ext cx="8856618" cy="5355772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CISM má pevně vybudovanou </a:t>
            </a:r>
            <a:r>
              <a:rPr lang="cs-CZ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strukturu. </a:t>
            </a: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Nejvyšší autoritou je Valné shromáždění CISM, které je složeno delegacemi všech členských států a představiteli všech dalších orgánů CISM. V jejím čele je prezident, který je nejvyšší individuální autoritou úzce spolupracující s představenstvem CISM a generálním sekretářem. Představenstvo CISM je zodpovědné Valnému shromáždění a je složeno z 19 členů: prezident CISM, vice-prezidenti pro jednotlivé kontinenty a 14 členů. Aby byla zachována rovnováha mezi kontinenty, je složení následující: Afrika má 5 zástupců, Amerika 4, Asie 4 a Evropa 5. Devatenáctým členem je president celé organizace.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0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charset="0"/>
              </a:rPr>
              <a:t>Struktura CISM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91" y="1358537"/>
            <a:ext cx="8856618" cy="5499464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400" dirty="0">
                <a:latin typeface="Arial" panose="020B0604020202020204" pitchFamily="34" charset="0"/>
                <a:ea typeface="Calibri" panose="020F0502020204030204" pitchFamily="34" charset="0"/>
              </a:rPr>
              <a:t>Představenstvo mimo jiné realizuje rozhodnutí Valného shromáždění, dohlíží na práci jednotlivých orgánů, ratifikují výsledky voleb, schvalují kalendář světových podniků na dva roky dopředu. K hladkému fungování organizace CISM jsou zřizovány stálé komise, které vedou, rozvíjejí, tvoří pravidla a provádí aktivity pro oblast jim náležející. Jejich návrhy jsou předkládány správní radě a pak valnému shromáždění. Úkolem stálého generálního sekretariátu řízeného generálním sekretářem se sídlem v Bruselu je realizace těchto návrhů a koordinace činnosti CISM. Stálé komise jsou zřizovány pro oblasti pravidel, strategického rozvoje, financí a rozpočtu, podání odvolání, disciplíny, sportovní vědy a sportu.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9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charset="0"/>
              </a:rPr>
              <a:t>Oficiální jazyky CISM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162594"/>
            <a:ext cx="8569235" cy="581297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angličtina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francouzština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španělština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cs-CZ" sz="2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rabština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Jen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Statut a pravidla CISM jsou vytištěny v těchto jazycích. Veškeré další dokumenty jsou vydávány pouze v angličtině nebo francouzštině. Na Valném shromáždění je zajištěn simultánní překlad do všech oficiálních jazyků, v průběhu mistrovství světa je preferována angličtina.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9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charset="0"/>
              </a:rPr>
              <a:t>Aktivity CISM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63485"/>
            <a:ext cx="8210006" cy="408867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Oficiální jednání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Sympozia a kurzy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Sportovní soutěže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4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charset="0"/>
              </a:rPr>
              <a:t>Oficiální jednání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011" y="1763485"/>
            <a:ext cx="8477795" cy="4088675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zasedání Kongresu a Valného shromáždění, </a:t>
            </a:r>
            <a:endParaRPr lang="cs-CZ" sz="28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jednání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představenstva CISM, </a:t>
            </a:r>
            <a:endParaRPr lang="cs-CZ" sz="28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jednání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zástupců členských států kontinentů, </a:t>
            </a:r>
            <a:endParaRPr lang="cs-CZ" sz="28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jednání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jednotlivých komisí, </a:t>
            </a:r>
            <a:endParaRPr lang="cs-CZ" sz="28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jednání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CISM sportovních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komisí,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jednání pracovních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skupin.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97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panose="020B0604020202020204" pitchFamily="34" charset="0"/>
              </a:rPr>
              <a:t>CISM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763" y="1815736"/>
            <a:ext cx="8308975" cy="4280263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800" dirty="0" smtClean="0">
                <a:latin typeface="Arial" charset="0"/>
              </a:rPr>
              <a:t>Cíle: místo a úloha CISM v armádě</a:t>
            </a:r>
          </a:p>
          <a:p>
            <a:pPr eaLnBrk="1" hangingPunct="1">
              <a:defRPr/>
            </a:pPr>
            <a:r>
              <a:rPr lang="cs-CZ" altLang="cs-CZ" sz="2800" dirty="0" smtClean="0">
                <a:latin typeface="Arial" charset="0"/>
              </a:rPr>
              <a:t>Průběh: založení, vývoj, struktura, obsah činnosti, aktivity, AČR a CISM</a:t>
            </a:r>
          </a:p>
          <a:p>
            <a:pPr eaLnBrk="1" hangingPunct="1">
              <a:defRPr/>
            </a:pPr>
            <a:r>
              <a:rPr lang="cs-CZ" altLang="cs-CZ" sz="2800" dirty="0" smtClean="0">
                <a:latin typeface="Arial" charset="0"/>
              </a:rPr>
              <a:t>Přezkoušení: otázky k objasnění charakteristických znaků Mezinárodní rady vojenského sportu</a:t>
            </a:r>
          </a:p>
          <a:p>
            <a:pPr eaLnBrk="1" hangingPunct="1">
              <a:defRPr/>
            </a:pPr>
            <a:endParaRPr lang="cs-CZ" altLang="cs-CZ" sz="28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charset="0"/>
              </a:rPr>
              <a:t>Sympozia a kurzy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82" y="1332411"/>
            <a:ext cx="8608423" cy="4519750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CISM mezinárodní sympozia, CISM semináře, CISM tréninky, které jsou zaměřeny na specifický sport a představují metodickou pomoc, účast na tréninkových soustředěních, přípravu trenérů, managementu pro s daným sportem začínající sportovní reprezentace a technická asistence, kterou prezentuje materiálová nebo personální podpora při přípravě sportovců nebo pořádání závodů, v některých případech to může být i podpora finanční včetně zajištění dopravy na vrcholné akce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CISM.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panose="020B0604020202020204" pitchFamily="34" charset="0"/>
              </a:rPr>
              <a:t>Sportovní soutěže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98617"/>
            <a:ext cx="7772400" cy="442917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latin typeface="Arial" panose="020B0604020202020204" pitchFamily="34" charset="0"/>
              </a:rPr>
              <a:t>Světové hry a mistrovství světa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latin typeface="Arial" panose="020B0604020202020204" pitchFamily="34" charset="0"/>
              </a:rPr>
              <a:t>Kontinentální hry a mistrovství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latin typeface="Arial" panose="020B0604020202020204" pitchFamily="34" charset="0"/>
              </a:rPr>
              <a:t>Regionální mistrovství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latin typeface="Arial" panose="020B0604020202020204" pitchFamily="34" charset="0"/>
              </a:rPr>
              <a:t>Bilaterální soutěže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4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panose="020B0604020202020204" pitchFamily="34" charset="0"/>
              </a:rPr>
              <a:t>Světové hry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98617"/>
            <a:ext cx="7772400" cy="442917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latin typeface="Arial" panose="020B0604020202020204" pitchFamily="34" charset="0"/>
              </a:rPr>
              <a:t>1. Armádní světové letní hry – 1995 (Řím), pravidelně po čtyřech letech, vždy rok před OH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latin typeface="Arial" panose="020B0604020202020204" pitchFamily="34" charset="0"/>
              </a:rPr>
              <a:t>1. Armádní světové zimní hry – 2010 (</a:t>
            </a:r>
            <a:r>
              <a:rPr lang="cs-CZ" altLang="cs-CZ" sz="2800" dirty="0" err="1" smtClean="0">
                <a:latin typeface="Arial" panose="020B0604020202020204" pitchFamily="34" charset="0"/>
              </a:rPr>
              <a:t>Aosta</a:t>
            </a:r>
            <a:r>
              <a:rPr lang="cs-CZ" altLang="cs-CZ" sz="2800" dirty="0" smtClean="0">
                <a:latin typeface="Arial" panose="020B0604020202020204" pitchFamily="34" charset="0"/>
              </a:rPr>
              <a:t>), druhé 2013 a dále po čtyřech letech, vždy rok před OH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latin typeface="Arial" panose="020B0604020202020204" pitchFamily="34" charset="0"/>
              </a:rPr>
              <a:t>Nepravidelně Armádní světové hry kadetů (první 2010, Ankara)</a:t>
            </a:r>
          </a:p>
        </p:txBody>
      </p:sp>
    </p:spTree>
    <p:extLst>
      <p:ext uri="{BB962C8B-B14F-4D97-AF65-F5344CB8AC3E}">
        <p14:creationId xmlns:p14="http://schemas.microsoft.com/office/powerpoint/2010/main" val="220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panose="020B0604020202020204" pitchFamily="34" charset="0"/>
              </a:rPr>
              <a:t>Sporty se světovou úrovní – pořádání MS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" y="1410789"/>
            <a:ext cx="8477794" cy="501699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Sporty se dříve dělily do čtyř základních skupin, vojenské sporty, bojové sporty, individuální a kolektivní sporty. V současnosti jsou v CISM tyto sporty s nejvyšší úrovní (sporty jsou uvedeny v abecedním pořadí podle názvů v anglickém jazyce): letecký pětiboj, lukostřelba, basketbal, plážový volejbal, box, sportovní lezení, cyklistika, jezdectví, šerm, fotbal, golf, judo, vojenský pětiboj, moderní pětiboj, námořní pětiboj, orientační běh, parašutismus, jachting, střelectví, lyžování, plavání a záchranné plavání, </a:t>
            </a:r>
            <a:r>
              <a:rPr lang="cs-CZ" sz="2800" dirty="0" err="1">
                <a:latin typeface="Arial" panose="020B0604020202020204" pitchFamily="34" charset="0"/>
                <a:ea typeface="Calibri" panose="020F0502020204030204" pitchFamily="34" charset="0"/>
              </a:rPr>
              <a:t>taekwondo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, atletika, triatlon, volejbal a zápas.</a:t>
            </a:r>
            <a:endParaRPr lang="cs-CZ" altLang="cs-CZ" sz="2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5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panose="020B0604020202020204" pitchFamily="34" charset="0"/>
              </a:rPr>
              <a:t>CISM a Armáda České republiky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006" y="1410789"/>
            <a:ext cx="8634548" cy="501699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Československo bylo na sportovním poli vždy aktivní a bylo jako jeden ze zakládajících států u zrodu Sportovní rady spojeneckých sil (A.F.S.C.) v roce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1946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2800" dirty="0" smtClean="0">
                <a:latin typeface="Arial" panose="020B0604020202020204" pitchFamily="34" charset="0"/>
              </a:rPr>
              <a:t>Studená válka – CISM ne, ale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Sportovní výbor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spřátelených armád (S.K.D.A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.), </a:t>
            </a:r>
            <a:r>
              <a:rPr lang="cs-CZ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motto </a:t>
            </a:r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S.K.D.A., anglicky SCFA – Sport </a:t>
            </a:r>
            <a:r>
              <a:rPr lang="cs-CZ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Council</a:t>
            </a:r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Friendly</a:t>
            </a:r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2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Armies</a:t>
            </a:r>
            <a:r>
              <a:rPr lang="cs-CZ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bylo „</a:t>
            </a:r>
            <a:r>
              <a:rPr lang="cs-CZ" altLang="cs-CZ" sz="2800" i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 </a:t>
            </a:r>
            <a:r>
              <a:rPr lang="cs-CZ" altLang="cs-CZ" sz="2800" i="1" kern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altLang="cs-CZ" sz="2800" i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i="1" kern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cs-CZ" altLang="cs-CZ" sz="2800" i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i="1" kern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Peaceful</a:t>
            </a:r>
            <a:r>
              <a:rPr lang="cs-CZ" altLang="cs-CZ" sz="2800" i="1" kern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800" i="1" kern="1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cs-CZ" altLang="cs-CZ" sz="2800" i="1" kern="1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na 46. Valném shromáždění CISM v </a:t>
            </a:r>
            <a:r>
              <a:rPr lang="cs-CZ" sz="2800" dirty="0" err="1">
                <a:latin typeface="Arial" panose="020B0604020202020204" pitchFamily="34" charset="0"/>
                <a:ea typeface="Calibri" panose="020F0502020204030204" pitchFamily="34" charset="0"/>
              </a:rPr>
              <a:t>Tanzánii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 byla Československá armáda 10. května 1991 přijata jako 83. člen této organizace</a:t>
            </a:r>
            <a:endParaRPr lang="cs-CZ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2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Sjednocení obou organizací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2" y="1571223"/>
            <a:ext cx="3644720" cy="452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456" y="1944710"/>
            <a:ext cx="3889420" cy="377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57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CISM uznána IOC v roce 1994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737359"/>
            <a:ext cx="6426926" cy="41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Prezident CISM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cs-CZ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Colonel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Hervé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err="1">
                <a:latin typeface="Arial" panose="020B0604020202020204" pitchFamily="34" charset="0"/>
                <a:cs typeface="Arial" panose="020B0604020202020204" pitchFamily="34" charset="0"/>
              </a:rPr>
              <a:t>Piccirillo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(FRA)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789" y="1658983"/>
            <a:ext cx="6296297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Generální sekretář                            </a:t>
            </a:r>
            <a:r>
              <a:rPr lang="it-I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Colonel </a:t>
            </a: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Dorah Mamby Koita (GUI)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ww.milsport.one/medias/images/s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696" y="1711235"/>
            <a:ext cx="6152607" cy="41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46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panose="020B0604020202020204" pitchFamily="34" charset="0"/>
              </a:rPr>
              <a:t>Otázky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0175" y="1627832"/>
            <a:ext cx="8943975" cy="479995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latin typeface="Arial" panose="020B0604020202020204" pitchFamily="34" charset="0"/>
              </a:rPr>
              <a:t>Co znamená zkratka CISM, kdy byla založena a jaké jsou její historické mezníky?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latin typeface="Arial" panose="020B0604020202020204" pitchFamily="34" charset="0"/>
              </a:rPr>
              <a:t>Jaká je struktura CISM a co je obsahem její činnosti?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latin typeface="Arial" panose="020B0604020202020204" pitchFamily="34" charset="0"/>
              </a:rPr>
              <a:t>Jaká je struktura sportovních soutěží CISM?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latin typeface="Arial" panose="020B0604020202020204" pitchFamily="34" charset="0"/>
              </a:rPr>
              <a:t>AČR a CISM, kdy se stala AČR členem a jaké aktivity v rámci této organizace vyvíjí?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smtClean="0">
                <a:latin typeface="Arial" charset="0"/>
              </a:rPr>
              <a:t>CISM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91" y="1789611"/>
            <a:ext cx="8856618" cy="4306389"/>
          </a:xfrm>
        </p:spPr>
        <p:txBody>
          <a:bodyPr/>
          <a:lstStyle/>
          <a:p>
            <a:pPr eaLnBrk="1" hangingPunct="1"/>
            <a:r>
              <a:rPr lang="cs-CZ" altLang="cs-CZ" sz="2800" dirty="0" smtClean="0">
                <a:latin typeface="Arial" charset="0"/>
              </a:rPr>
              <a:t>CISM – </a:t>
            </a:r>
            <a:r>
              <a:rPr lang="cs-CZ" altLang="cs-CZ" sz="2800" dirty="0" err="1" smtClean="0">
                <a:latin typeface="Arial" charset="0"/>
              </a:rPr>
              <a:t>Conseil</a:t>
            </a:r>
            <a:r>
              <a:rPr lang="cs-CZ" altLang="cs-CZ" sz="2800" dirty="0" smtClean="0">
                <a:latin typeface="Arial" charset="0"/>
              </a:rPr>
              <a:t> International </a:t>
            </a:r>
            <a:r>
              <a:rPr lang="cs-CZ" altLang="cs-CZ" sz="2800" dirty="0" err="1" smtClean="0">
                <a:latin typeface="Arial" charset="0"/>
              </a:rPr>
              <a:t>du</a:t>
            </a:r>
            <a:r>
              <a:rPr lang="cs-CZ" altLang="cs-CZ" sz="2800" dirty="0" smtClean="0">
                <a:latin typeface="Arial" charset="0"/>
              </a:rPr>
              <a:t> Sport </a:t>
            </a:r>
            <a:r>
              <a:rPr lang="cs-CZ" altLang="cs-CZ" sz="2800" dirty="0" err="1" smtClean="0">
                <a:latin typeface="Arial" charset="0"/>
              </a:rPr>
              <a:t>Militaire</a:t>
            </a:r>
            <a:r>
              <a:rPr lang="cs-CZ" altLang="cs-CZ" sz="2800" dirty="0" smtClean="0">
                <a:latin typeface="Arial" charset="0"/>
              </a:rPr>
              <a:t> </a:t>
            </a:r>
          </a:p>
          <a:p>
            <a:pPr eaLnBrk="1" hangingPunct="1"/>
            <a:r>
              <a:rPr lang="cs-CZ" altLang="cs-CZ" sz="2800" dirty="0" smtClean="0">
                <a:latin typeface="Arial" charset="0"/>
              </a:rPr>
              <a:t>Mezinárodní rada vojenského sportu</a:t>
            </a:r>
          </a:p>
          <a:p>
            <a:pPr eaLnBrk="1" hangingPunct="1"/>
            <a:r>
              <a:rPr lang="cs-CZ" altLang="cs-CZ" sz="2800" dirty="0">
                <a:latin typeface="Arial" charset="0"/>
              </a:rPr>
              <a:t>počátek mezinárodního armádního sportu</a:t>
            </a:r>
          </a:p>
          <a:p>
            <a:pPr marL="0" indent="0" eaLnBrk="1" hangingPunct="1">
              <a:buNone/>
            </a:pPr>
            <a:r>
              <a:rPr lang="cs-CZ" altLang="cs-CZ" sz="2800" dirty="0" smtClean="0">
                <a:latin typeface="Arial" charset="0"/>
              </a:rPr>
              <a:t>   1. spojenecké hry – 1919, </a:t>
            </a:r>
            <a:r>
              <a:rPr lang="cs-CZ" altLang="cs-CZ" sz="2800" dirty="0" err="1" smtClean="0">
                <a:latin typeface="Arial" charset="0"/>
              </a:rPr>
              <a:t>Joinville</a:t>
            </a:r>
            <a:r>
              <a:rPr lang="cs-CZ" altLang="cs-CZ" sz="2800" dirty="0" smtClean="0">
                <a:latin typeface="Arial" charset="0"/>
              </a:rPr>
              <a:t>, generál </a:t>
            </a:r>
            <a:r>
              <a:rPr lang="cs-CZ" altLang="cs-CZ" sz="2800" dirty="0" err="1" smtClean="0">
                <a:latin typeface="Arial" charset="0"/>
              </a:rPr>
              <a:t>Pershing</a:t>
            </a:r>
            <a:r>
              <a:rPr lang="cs-CZ" altLang="cs-CZ" sz="2800" dirty="0" smtClean="0">
                <a:latin typeface="Arial" charset="0"/>
              </a:rPr>
              <a:t> účast 17 států, asi 1500 sportovců, více jak 20 sportů, např. atletika, basketbal, box, jezdectví, plavání, šerm..  úspěch čs. Sportovců-vítězství ve fotbale a ř-ř zápase </a:t>
            </a:r>
          </a:p>
        </p:txBody>
      </p:sp>
    </p:spTree>
    <p:extLst>
      <p:ext uri="{BB962C8B-B14F-4D97-AF65-F5344CB8AC3E}">
        <p14:creationId xmlns:p14="http://schemas.microsoft.com/office/powerpoint/2010/main" val="223969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panose="020B0604020202020204" pitchFamily="34" charset="0"/>
              </a:rPr>
              <a:t>Literatura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1680"/>
            <a:ext cx="9143999" cy="441610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>
                <a:latin typeface="Arial" panose="020B0604020202020204" pitchFamily="34" charset="0"/>
              </a:rPr>
              <a:t>PŘÍVĚTIVÝ, L.: Vojenská tělovýchova. Vydavatelství Karolinum Praha 2004. ISBN 80-246-0805-7</a:t>
            </a:r>
            <a:r>
              <a:rPr lang="cs-CZ" altLang="cs-CZ" sz="2800" dirty="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latin typeface="Arial" panose="020B0604020202020204" pitchFamily="34" charset="0"/>
              </a:rPr>
              <a:t>VANMEERBEER, R., ZECHNER, A.: CISM Sixty </a:t>
            </a:r>
            <a:r>
              <a:rPr lang="cs-CZ" altLang="cs-CZ" sz="2800" dirty="0" err="1" smtClean="0">
                <a:latin typeface="Arial" panose="020B0604020202020204" pitchFamily="34" charset="0"/>
              </a:rPr>
              <a:t>Years</a:t>
            </a:r>
            <a:r>
              <a:rPr lang="cs-CZ" altLang="cs-CZ" sz="2800" dirty="0" smtClean="0">
                <a:latin typeface="Arial" panose="020B0604020202020204" pitchFamily="34" charset="0"/>
              </a:rPr>
              <a:t> </a:t>
            </a:r>
            <a:r>
              <a:rPr lang="cs-CZ" altLang="cs-CZ" sz="2800" dirty="0" err="1" smtClean="0">
                <a:latin typeface="Arial" panose="020B0604020202020204" pitchFamily="34" charset="0"/>
              </a:rPr>
              <a:t>of</a:t>
            </a:r>
            <a:r>
              <a:rPr lang="cs-CZ" altLang="cs-CZ" sz="2800" dirty="0" smtClean="0">
                <a:latin typeface="Arial" panose="020B0604020202020204" pitchFamily="34" charset="0"/>
              </a:rPr>
              <a:t> </a:t>
            </a:r>
            <a:r>
              <a:rPr lang="cs-CZ" altLang="cs-CZ" sz="2800" dirty="0" err="1" smtClean="0">
                <a:latin typeface="Arial" panose="020B0604020202020204" pitchFamily="34" charset="0"/>
              </a:rPr>
              <a:t>Friendship</a:t>
            </a:r>
            <a:r>
              <a:rPr lang="cs-CZ" altLang="cs-CZ" sz="2800" dirty="0" smtClean="0">
                <a:latin typeface="Arial" panose="020B0604020202020204" pitchFamily="34" charset="0"/>
              </a:rPr>
              <a:t> </a:t>
            </a:r>
            <a:r>
              <a:rPr lang="cs-CZ" altLang="cs-CZ" sz="2800" dirty="0" err="1" smtClean="0">
                <a:latin typeface="Arial" panose="020B0604020202020204" pitchFamily="34" charset="0"/>
              </a:rPr>
              <a:t>through</a:t>
            </a:r>
            <a:r>
              <a:rPr lang="cs-CZ" altLang="cs-CZ" sz="2800" dirty="0" smtClean="0">
                <a:latin typeface="Arial" panose="020B0604020202020204" pitchFamily="34" charset="0"/>
              </a:rPr>
              <a:t> Sport 1948 – 2008.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dirty="0" smtClean="0">
                <a:latin typeface="Arial" panose="020B0604020202020204" pitchFamily="34" charset="0"/>
              </a:rPr>
              <a:t>www.milsport.one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altLang="cs-CZ" sz="2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1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ctrTitle"/>
          </p:nvPr>
        </p:nvSpPr>
        <p:spPr>
          <a:xfrm>
            <a:off x="685800" y="1416050"/>
            <a:ext cx="7772400" cy="1085850"/>
          </a:xfrm>
        </p:spPr>
        <p:txBody>
          <a:bodyPr/>
          <a:lstStyle/>
          <a:p>
            <a:pPr algn="ctr"/>
            <a:r>
              <a:rPr lang="cs-CZ" altLang="cs-CZ" sz="2800" smtClean="0">
                <a:latin typeface="Arial" panose="020B0604020202020204" pitchFamily="34" charset="0"/>
              </a:rPr>
              <a:t>Dotazy?</a:t>
            </a:r>
          </a:p>
        </p:txBody>
      </p:sp>
      <p:sp>
        <p:nvSpPr>
          <p:cNvPr id="10243" name="Podnadpis 2"/>
          <p:cNvSpPr>
            <a:spLocks noGrp="1"/>
          </p:cNvSpPr>
          <p:nvPr>
            <p:ph type="subTitle" idx="1"/>
          </p:nvPr>
        </p:nvSpPr>
        <p:spPr>
          <a:xfrm>
            <a:off x="1371600" y="3316288"/>
            <a:ext cx="6400800" cy="2322512"/>
          </a:xfrm>
        </p:spPr>
        <p:txBody>
          <a:bodyPr/>
          <a:lstStyle/>
          <a:p>
            <a:r>
              <a:rPr lang="cs-CZ" altLang="cs-CZ" smtClean="0">
                <a:latin typeface="Arial" panose="020B0604020202020204" pitchFamily="34" charset="0"/>
              </a:rPr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smtClean="0">
                <a:latin typeface="Arial" charset="0"/>
              </a:rPr>
              <a:t>CISM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91" y="1332411"/>
            <a:ext cx="8856618" cy="4763589"/>
          </a:xfrm>
        </p:spPr>
        <p:txBody>
          <a:bodyPr/>
          <a:lstStyle/>
          <a:p>
            <a:pPr eaLnBrk="1" hangingPunct="1"/>
            <a:r>
              <a:rPr lang="cs-CZ" altLang="cs-CZ" sz="2800" dirty="0" smtClean="0">
                <a:latin typeface="Arial" charset="0"/>
              </a:rPr>
              <a:t>Po II. světové válce oživení myšlenky sportovních kontaktů mezi vojáky spojeneckých sil</a:t>
            </a:r>
          </a:p>
          <a:p>
            <a:pPr eaLnBrk="1" hangingPunct="1"/>
            <a:r>
              <a:rPr lang="cs-CZ" altLang="cs-CZ" sz="2800" dirty="0" smtClean="0">
                <a:latin typeface="Arial" charset="0"/>
              </a:rPr>
              <a:t>6. února 1946 Frankfurt nad Mohanem, 9 států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Belgie, Československo, Dánsko, Francie, Holandsko, Norsko, Polsko, Spojené státy americké a Velká Británie) souhlasili s vytvořením „Sportovního výboru“, který měl za úkol podporovat a koordinovat sportovní soutěže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vojáků </a:t>
            </a:r>
          </a:p>
          <a:p>
            <a:pPr eaLnBrk="1" hangingPunct="1"/>
            <a:r>
              <a:rPr lang="cs-CZ" altLang="cs-CZ" sz="2800" dirty="0" smtClean="0">
                <a:latin typeface="Arial" charset="0"/>
              </a:rPr>
              <a:t>Sportovní rada spojeneckých sil – květen 1946</a:t>
            </a:r>
          </a:p>
          <a:p>
            <a:pPr marL="0" indent="0" eaLnBrk="1" hangingPunct="1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Allied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Forces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Sport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Council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A.F.S.C. </a:t>
            </a:r>
            <a:endParaRPr lang="cs-CZ" altLang="cs-CZ" sz="2800" dirty="0">
              <a:latin typeface="Arial" charset="0"/>
            </a:endParaRPr>
          </a:p>
          <a:p>
            <a:pPr eaLnBrk="1" hangingPunct="1"/>
            <a:endParaRPr lang="cs-CZ" alt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8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A.F.S.C.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161" y="1906073"/>
            <a:ext cx="664549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0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smtClean="0">
                <a:latin typeface="Arial" charset="0"/>
              </a:rPr>
              <a:t>CISM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91" y="1332411"/>
            <a:ext cx="8856618" cy="4763589"/>
          </a:xfrm>
        </p:spPr>
        <p:txBody>
          <a:bodyPr/>
          <a:lstStyle/>
          <a:p>
            <a:pPr eaLnBrk="1" hangingPunct="1"/>
            <a:r>
              <a:rPr lang="cs-CZ" altLang="cs-CZ" sz="2800" dirty="0" smtClean="0">
                <a:latin typeface="Arial" charset="0"/>
              </a:rPr>
              <a:t>Druhé spojenecké hry se konaly v Berlíně 1946</a:t>
            </a:r>
          </a:p>
          <a:p>
            <a:pPr marL="0" indent="0" eaLnBrk="1" hangingPunct="1">
              <a:buNone/>
            </a:pPr>
            <a:r>
              <a:rPr lang="cs-CZ" altLang="cs-CZ" sz="2800" dirty="0" smtClean="0">
                <a:latin typeface="Arial" charset="0"/>
              </a:rPr>
              <a:t>	- pouze atletické soutěže</a:t>
            </a:r>
          </a:p>
          <a:p>
            <a:pPr marL="0" indent="0" eaLnBrk="1" hangingPunct="1">
              <a:buNone/>
            </a:pPr>
            <a:r>
              <a:rPr lang="cs-CZ" altLang="cs-CZ" sz="2800" dirty="0">
                <a:latin typeface="Arial" charset="0"/>
              </a:rPr>
              <a:t>	</a:t>
            </a:r>
            <a:r>
              <a:rPr lang="cs-CZ" altLang="cs-CZ" sz="2800" dirty="0" smtClean="0">
                <a:latin typeface="Arial" charset="0"/>
              </a:rPr>
              <a:t>- Emil Zátopek vyhrál běh na 5.000 m   </a:t>
            </a:r>
          </a:p>
          <a:p>
            <a:pPr eaLnBrk="1" hangingPunct="1"/>
            <a:r>
              <a:rPr lang="cs-CZ" altLang="cs-CZ" sz="2800" dirty="0" smtClean="0">
                <a:latin typeface="Arial" charset="0"/>
              </a:rPr>
              <a:t>Následovaly další závody pod hlavičkou A.F.S.C.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altLang="cs-CZ" sz="2800" dirty="0" smtClean="0">
                <a:latin typeface="Arial" charset="0"/>
              </a:rPr>
              <a:t>Se začátkem studené války vystoupily z A.F.S.C. Rusko, USA, Velká Británie a Polsko</a:t>
            </a:r>
            <a:endParaRPr lang="cs-CZ" altLang="cs-CZ" sz="2800" dirty="0">
              <a:latin typeface="Arial" charset="0"/>
            </a:endParaRPr>
          </a:p>
          <a:p>
            <a:pPr eaLnBrk="1" hangingPunct="1"/>
            <a:endParaRPr lang="cs-CZ" alt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3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smtClean="0">
                <a:latin typeface="Arial" charset="0"/>
              </a:rPr>
              <a:t>CISM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91" y="1332411"/>
            <a:ext cx="8856618" cy="4763589"/>
          </a:xfrm>
        </p:spPr>
        <p:txBody>
          <a:bodyPr/>
          <a:lstStyle/>
          <a:p>
            <a:pPr eaLnBrk="1" hangingPunct="1"/>
            <a:r>
              <a:rPr lang="cs-CZ" altLang="cs-CZ" sz="2800" dirty="0" smtClean="0">
                <a:latin typeface="Arial" charset="0"/>
              </a:rPr>
              <a:t>Jednání v Nice ve Francii</a:t>
            </a:r>
          </a:p>
          <a:p>
            <a:pPr eaLnBrk="1" hangingPunct="1"/>
            <a:r>
              <a:rPr lang="cs-CZ" altLang="cs-CZ" sz="2800" dirty="0" smtClean="0">
                <a:latin typeface="Arial" charset="0"/>
              </a:rPr>
              <a:t>Představitelé </a:t>
            </a:r>
            <a:r>
              <a:rPr lang="cs-CZ" altLang="cs-CZ" sz="2800" dirty="0">
                <a:latin typeface="Arial" charset="0"/>
              </a:rPr>
              <a:t>Belgie, Dánska, Francie, Luxemburgu a Nizozemí rozhodli vytvořit „Mezinárodní radu vojenského sportu“ (</a:t>
            </a:r>
            <a:r>
              <a:rPr lang="cs-CZ" altLang="cs-CZ" sz="2800" dirty="0" err="1">
                <a:latin typeface="Arial" charset="0"/>
              </a:rPr>
              <a:t>Conseil</a:t>
            </a:r>
            <a:r>
              <a:rPr lang="cs-CZ" altLang="cs-CZ" sz="2800" dirty="0">
                <a:latin typeface="Arial" charset="0"/>
              </a:rPr>
              <a:t> International </a:t>
            </a:r>
            <a:r>
              <a:rPr lang="cs-CZ" altLang="cs-CZ" sz="2800" dirty="0" err="1">
                <a:latin typeface="Arial" charset="0"/>
              </a:rPr>
              <a:t>du</a:t>
            </a:r>
            <a:r>
              <a:rPr lang="cs-CZ" altLang="cs-CZ" sz="2800" dirty="0">
                <a:latin typeface="Arial" charset="0"/>
              </a:rPr>
              <a:t> Sport </a:t>
            </a:r>
            <a:r>
              <a:rPr lang="cs-CZ" altLang="cs-CZ" sz="2800" dirty="0" err="1">
                <a:latin typeface="Arial" charset="0"/>
              </a:rPr>
              <a:t>Militaire</a:t>
            </a:r>
            <a:r>
              <a:rPr lang="cs-CZ" altLang="cs-CZ" sz="2800" dirty="0">
                <a:latin typeface="Arial" charset="0"/>
              </a:rPr>
              <a:t>, zkratka CISM</a:t>
            </a:r>
            <a:r>
              <a:rPr lang="cs-CZ" altLang="cs-CZ" sz="2800" dirty="0" smtClean="0">
                <a:latin typeface="Arial" charset="0"/>
              </a:rPr>
              <a:t>)</a:t>
            </a:r>
          </a:p>
          <a:p>
            <a:pPr eaLnBrk="1" hangingPunct="1"/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CISM byla založena 18. února 1948, hlavními iniciátory jejího založení byli francouzský důstojník </a:t>
            </a:r>
            <a:r>
              <a:rPr lang="cs-CZ" sz="2800" dirty="0" err="1">
                <a:latin typeface="Arial" panose="020B0604020202020204" pitchFamily="34" charset="0"/>
                <a:ea typeface="Calibri" panose="020F0502020204030204" pitchFamily="34" charset="0"/>
              </a:rPr>
              <a:t>Henri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ea typeface="Calibri" panose="020F0502020204030204" pitchFamily="34" charset="0"/>
              </a:rPr>
              <a:t>Debrus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 a belgický důstojník Raul </a:t>
            </a:r>
            <a:r>
              <a:rPr lang="cs-CZ" sz="28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Mollet</a:t>
            </a:r>
            <a:endParaRPr lang="cs-CZ" sz="2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eaLnBrk="1" hangingPunct="1"/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Ačkoliv byly zakládajícími státy pouze evropské země, od počátku měly na mysli globální projekt</a:t>
            </a:r>
            <a:endParaRPr lang="cs-CZ" alt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7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smtClean="0">
                <a:latin typeface="Arial" charset="0"/>
              </a:rPr>
              <a:t>CISM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91" y="1332411"/>
            <a:ext cx="8856618" cy="5643155"/>
          </a:xfrm>
        </p:spPr>
        <p:txBody>
          <a:bodyPr/>
          <a:lstStyle/>
          <a:p>
            <a:pPr eaLnBrk="1" hangingPunct="1"/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Od svého založení se CISM postupně rozšiřovala o státy ze všech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kontinentů</a:t>
            </a:r>
          </a:p>
          <a:p>
            <a:pPr eaLnBrk="1" hangingPunct="1"/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Další rozšiřování CISM bylo narušeno stupňující se studenou válkou. Po založení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NATO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(4. dubna 1949), byla založena Varšavská smlouva, vojenský pakt evropských zemí východního bloku (vznik 14. května 1955 ve Varšavě, zánik 25. února 1991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</a:p>
          <a:p>
            <a:pPr eaLnBrk="1" hangingPunct="1"/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Státy Varšavské smlouvy založily svou vlastní sportovní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organizaci</a:t>
            </a:r>
          </a:p>
          <a:p>
            <a:pPr eaLnBrk="1" hangingPunct="1"/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Sportovní výbor spřátelených armád založený 12. března 1958 v Moskvě (</a:t>
            </a:r>
            <a:r>
              <a:rPr lang="cs-CZ" sz="2800" dirty="0" err="1">
                <a:latin typeface="Arial" panose="020B0604020202020204" pitchFamily="34" charset="0"/>
                <a:ea typeface="Calibri" panose="020F0502020204030204" pitchFamily="34" charset="0"/>
              </a:rPr>
              <a:t>спорти́вный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ea typeface="Calibri" panose="020F0502020204030204" pitchFamily="34" charset="0"/>
              </a:rPr>
              <a:t>комите́т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ea typeface="Calibri" panose="020F0502020204030204" pitchFamily="34" charset="0"/>
              </a:rPr>
              <a:t>дру́жественный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ea typeface="Calibri" panose="020F0502020204030204" pitchFamily="34" charset="0"/>
              </a:rPr>
              <a:t>а́рмии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</a:rPr>
              <a:t>, zkratka S.K.D.A.)</a:t>
            </a:r>
            <a:endParaRPr lang="cs-CZ" altLang="cs-CZ" sz="28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6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3200" dirty="0" smtClean="0">
                <a:latin typeface="Arial" charset="0"/>
              </a:rPr>
              <a:t>CISM cíle a poslání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691" y="1162595"/>
            <a:ext cx="8856618" cy="5812972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rozvíjet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přátelské vztahy mezi armádami členských národů, </a:t>
            </a:r>
            <a:endParaRPr lang="cs-CZ" sz="2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podporovat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tělesnou výchovu a sport, </a:t>
            </a:r>
            <a:endParaRPr lang="cs-CZ" sz="2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zajišťovat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vzájemnou technickou pomoc, </a:t>
            </a:r>
            <a:endParaRPr lang="cs-CZ" sz="2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pomáhat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rozvojovým zemím ve jménu přátelství a solidarity, </a:t>
            </a:r>
            <a:endParaRPr lang="cs-CZ" sz="28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přispívat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 vyrovnanému a harmonickému rozvoji vojenského </a:t>
            </a: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personálu,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28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pomáhat </a:t>
            </a:r>
            <a:r>
              <a:rPr lang="cs-CZ" sz="2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mezinárodním snahám o celosvětový mír. </a:t>
            </a: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4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worldmap">
  <a:themeElements>
    <a:clrScheme name="2_worldma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worldmap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worldm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orldma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orldma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orldma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orldma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orldma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orldma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worldmap">
  <a:themeElements>
    <a:clrScheme name="2_worldma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worldmap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2_worldma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orldmap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orldmap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orldmap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orldma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orldma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orldma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Liberec</Template>
  <TotalTime>2752</TotalTime>
  <Words>911</Words>
  <Application>Microsoft Office PowerPoint</Application>
  <PresentationFormat>Předvádění na obrazovce (4:3)</PresentationFormat>
  <Paragraphs>115</Paragraphs>
  <Slides>31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2_worldmap</vt:lpstr>
      <vt:lpstr>3_worldmap</vt:lpstr>
      <vt:lpstr>CISM</vt:lpstr>
      <vt:lpstr>CISM</vt:lpstr>
      <vt:lpstr>CISM</vt:lpstr>
      <vt:lpstr>CISM</vt:lpstr>
      <vt:lpstr>A.F.S.C.</vt:lpstr>
      <vt:lpstr>CISM</vt:lpstr>
      <vt:lpstr>CISM</vt:lpstr>
      <vt:lpstr>CISM</vt:lpstr>
      <vt:lpstr>CISM cíle a poslání</vt:lpstr>
      <vt:lpstr>CISM cíle a poslání</vt:lpstr>
      <vt:lpstr>Principy CISM </vt:lpstr>
      <vt:lpstr>Principy CISM </vt:lpstr>
      <vt:lpstr>Principy CISM </vt:lpstr>
      <vt:lpstr>Principy CISM </vt:lpstr>
      <vt:lpstr>Struktura CISM </vt:lpstr>
      <vt:lpstr>Struktura CISM </vt:lpstr>
      <vt:lpstr>Oficiální jazyky CISM </vt:lpstr>
      <vt:lpstr>Aktivity CISM </vt:lpstr>
      <vt:lpstr>Oficiální jednání </vt:lpstr>
      <vt:lpstr>Sympozia a kurzy</vt:lpstr>
      <vt:lpstr>Sportovní soutěže</vt:lpstr>
      <vt:lpstr>Světové hry</vt:lpstr>
      <vt:lpstr>Sporty se světovou úrovní – pořádání MS</vt:lpstr>
      <vt:lpstr>CISM a Armáda České republiky</vt:lpstr>
      <vt:lpstr>Sjednocení obou organizací</vt:lpstr>
      <vt:lpstr>CISM uznána IOC v roce 1994</vt:lpstr>
      <vt:lpstr>Prezident CISM                                         Colonel Hervé Piccirillo (FRA)</vt:lpstr>
      <vt:lpstr>Generální sekretář                            Colonel Dorah Mamby Koita (GUI)</vt:lpstr>
      <vt:lpstr>Otázky</vt:lpstr>
      <vt:lpstr>Literatura</vt:lpstr>
      <vt:lpstr>Dotazy?</vt:lpstr>
    </vt:vector>
  </TitlesOfParts>
  <Company>Gymnázium Vyškov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LP</dc:creator>
  <cp:lastModifiedBy>Lubomír Přívětivý</cp:lastModifiedBy>
  <cp:revision>113</cp:revision>
  <dcterms:created xsi:type="dcterms:W3CDTF">2000-11-19T15:42:47Z</dcterms:created>
  <dcterms:modified xsi:type="dcterms:W3CDTF">2022-09-08T17:40:33Z</dcterms:modified>
</cp:coreProperties>
</file>