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72" r:id="rId6"/>
    <p:sldId id="271" r:id="rId7"/>
    <p:sldId id="260" r:id="rId8"/>
    <p:sldId id="259" r:id="rId9"/>
    <p:sldId id="273" r:id="rId10"/>
    <p:sldId id="264" r:id="rId11"/>
    <p:sldId id="265" r:id="rId12"/>
    <p:sldId id="266" r:id="rId13"/>
    <p:sldId id="267" r:id="rId14"/>
    <p:sldId id="268" r:id="rId15"/>
    <p:sldId id="269" r:id="rId16"/>
    <p:sldId id="270" r:id="rId17"/>
    <p:sldId id="274" r:id="rId18"/>
    <p:sldId id="261"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11/4/2024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11/4/2024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11/4/2024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11/4/2024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11/4/2024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5uR7RfFMBDI"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sz="4800" dirty="0"/>
              <a:t>Literární text obecně II: význam, smysl a reference </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00480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9788" y="175491"/>
            <a:ext cx="10515600" cy="1908630"/>
          </a:xfrm>
        </p:spPr>
        <p:txBody>
          <a:bodyPr>
            <a:normAutofit fontScale="90000"/>
          </a:bodyPr>
          <a:lstStyle/>
          <a:p>
            <a:r>
              <a:rPr lang="cs-CZ" dirty="0"/>
              <a:t>Význam a reference</a:t>
            </a:r>
            <a:br>
              <a:rPr lang="cs-CZ" dirty="0"/>
            </a:br>
            <a:r>
              <a:rPr lang="cs-CZ" sz="2400" dirty="0"/>
              <a:t>Obě sochy A. Dvořáka mají význam i referenci. Reference je důležitá (jde právě o Dvořáka, a ne třeba Smetanu), ale nevydatná (přečteme si či uvědomíme, že jde právě o Dvořáka). Jádrem sdělení je význam, který pak ještě markantněji vyplyne skrze kategorii rozdílu – porovnáním jednotlivých soch a toho, co a jak „říkají“.</a:t>
            </a:r>
            <a:endParaRPr lang="cs-CZ" dirty="0"/>
          </a:p>
        </p:txBody>
      </p:sp>
      <p:sp>
        <p:nvSpPr>
          <p:cNvPr id="7" name="Zástupný symbol pro text 6"/>
          <p:cNvSpPr>
            <a:spLocks noGrp="1"/>
          </p:cNvSpPr>
          <p:nvPr>
            <p:ph type="body" idx="1"/>
          </p:nvPr>
        </p:nvSpPr>
        <p:spPr>
          <a:xfrm>
            <a:off x="1039091" y="2011680"/>
            <a:ext cx="4776493" cy="1153096"/>
          </a:xfrm>
        </p:spPr>
        <p:txBody>
          <a:bodyPr/>
          <a:lstStyle/>
          <a:p>
            <a:r>
              <a:rPr lang="cs-CZ" b="0" dirty="0"/>
              <a:t>Významy: důstojnost, tvůrčí zamyšlenost, cesta dopředu</a:t>
            </a:r>
          </a:p>
        </p:txBody>
      </p:sp>
      <p:sp>
        <p:nvSpPr>
          <p:cNvPr id="8" name="Zástupný symbol pro obsah 7"/>
          <p:cNvSpPr>
            <a:spLocks noGrp="1"/>
          </p:cNvSpPr>
          <p:nvPr>
            <p:ph sz="half" idx="2"/>
          </p:nvPr>
        </p:nvSpPr>
        <p:spPr>
          <a:xfrm>
            <a:off x="839788" y="3283527"/>
            <a:ext cx="4766685" cy="3550008"/>
          </a:xfrm>
        </p:spPr>
        <p:txBody>
          <a:bodyPr/>
          <a:lstStyle/>
          <a:p>
            <a:r>
              <a:rPr lang="cs-CZ" dirty="0"/>
              <a:t>Socha A. Dvořáka v Karlových Varech</a:t>
            </a:r>
          </a:p>
          <a:p>
            <a:endParaRPr lang="cs-CZ" dirty="0"/>
          </a:p>
        </p:txBody>
      </p:sp>
      <p:sp>
        <p:nvSpPr>
          <p:cNvPr id="9" name="Zástupný symbol pro text 8"/>
          <p:cNvSpPr>
            <a:spLocks noGrp="1"/>
          </p:cNvSpPr>
          <p:nvPr>
            <p:ph type="body" sz="quarter" idx="3"/>
          </p:nvPr>
        </p:nvSpPr>
        <p:spPr>
          <a:xfrm>
            <a:off x="6525013" y="2202872"/>
            <a:ext cx="5396101" cy="961903"/>
          </a:xfrm>
        </p:spPr>
        <p:txBody>
          <a:bodyPr/>
          <a:lstStyle/>
          <a:p>
            <a:r>
              <a:rPr lang="cs-CZ" b="0" dirty="0"/>
              <a:t>Významy: zakotvenost, nutnost opory, role napsané partitury</a:t>
            </a:r>
          </a:p>
        </p:txBody>
      </p:sp>
      <p:sp>
        <p:nvSpPr>
          <p:cNvPr id="10" name="Zástupný symbol pro obsah 9"/>
          <p:cNvSpPr>
            <a:spLocks noGrp="1"/>
          </p:cNvSpPr>
          <p:nvPr>
            <p:ph sz="quarter" idx="4"/>
          </p:nvPr>
        </p:nvSpPr>
        <p:spPr>
          <a:xfrm>
            <a:off x="6172200" y="3164775"/>
            <a:ext cx="5183188" cy="3668760"/>
          </a:xfrm>
        </p:spPr>
        <p:txBody>
          <a:bodyPr/>
          <a:lstStyle/>
          <a:p>
            <a:r>
              <a:rPr lang="cs-CZ" dirty="0"/>
              <a:t>Socha A. Dvořáka v New Yorku</a:t>
            </a:r>
          </a:p>
          <a:p>
            <a:endParaRPr lang="cs-CZ" dirty="0"/>
          </a:p>
        </p:txBody>
      </p:sp>
      <p:pic>
        <p:nvPicPr>
          <p:cNvPr id="11" name="Obrázek 10"/>
          <p:cNvPicPr>
            <a:picLocks noChangeAspect="1"/>
          </p:cNvPicPr>
          <p:nvPr/>
        </p:nvPicPr>
        <p:blipFill>
          <a:blip r:embed="rId2"/>
          <a:stretch>
            <a:fillRect/>
          </a:stretch>
        </p:blipFill>
        <p:spPr>
          <a:xfrm>
            <a:off x="2110509" y="3578080"/>
            <a:ext cx="2379247" cy="3172328"/>
          </a:xfrm>
          <a:prstGeom prst="rect">
            <a:avLst/>
          </a:prstGeom>
        </p:spPr>
      </p:pic>
      <p:pic>
        <p:nvPicPr>
          <p:cNvPr id="12" name="Obrázek 11"/>
          <p:cNvPicPr>
            <a:picLocks noChangeAspect="1"/>
          </p:cNvPicPr>
          <p:nvPr/>
        </p:nvPicPr>
        <p:blipFill>
          <a:blip r:embed="rId3"/>
          <a:stretch>
            <a:fillRect/>
          </a:stretch>
        </p:blipFill>
        <p:spPr>
          <a:xfrm>
            <a:off x="7480609" y="3578080"/>
            <a:ext cx="2566370" cy="3155373"/>
          </a:xfrm>
          <a:prstGeom prst="rect">
            <a:avLst/>
          </a:prstGeom>
        </p:spPr>
      </p:pic>
    </p:spTree>
    <p:extLst>
      <p:ext uri="{BB962C8B-B14F-4D97-AF65-F5344CB8AC3E}">
        <p14:creationId xmlns:p14="http://schemas.microsoft.com/office/powerpoint/2010/main" val="3501105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07818"/>
            <a:ext cx="10515600" cy="2061557"/>
          </a:xfrm>
        </p:spPr>
        <p:txBody>
          <a:bodyPr>
            <a:normAutofit/>
          </a:bodyPr>
          <a:lstStyle/>
          <a:p>
            <a:r>
              <a:rPr lang="cs-CZ" dirty="0"/>
              <a:t>Význam a reference II</a:t>
            </a:r>
            <a:br>
              <a:rPr lang="cs-CZ" dirty="0"/>
            </a:br>
            <a:r>
              <a:rPr lang="cs-CZ" sz="2400" dirty="0"/>
              <a:t>Toto sousoší funguje pouze skrze význam. Reference je nulová, neodkazuje zjevně k nějaké konkrétní rodině. Významový potenciál utváří jak „text“ sousoší, tak i kontext vzniku – sousoší vytvořené rok po sovětské okupaci roku 1968 zjevně tematizuje právě odjezdy do emigrace.</a:t>
            </a:r>
            <a:endParaRPr lang="cs-CZ" dirty="0"/>
          </a:p>
        </p:txBody>
      </p:sp>
      <p:sp>
        <p:nvSpPr>
          <p:cNvPr id="9" name="Zástupný symbol pro obsah 8"/>
          <p:cNvSpPr>
            <a:spLocks noGrp="1"/>
          </p:cNvSpPr>
          <p:nvPr>
            <p:ph idx="1"/>
          </p:nvPr>
        </p:nvSpPr>
        <p:spPr>
          <a:xfrm>
            <a:off x="838200" y="2394065"/>
            <a:ext cx="10515600" cy="4385425"/>
          </a:xfrm>
        </p:spPr>
        <p:txBody>
          <a:bodyPr/>
          <a:lstStyle/>
          <a:p>
            <a:r>
              <a:rPr lang="cs-CZ" dirty="0"/>
              <a:t>Karel Nepraš: Rodina připravená k odjezdu (1969)</a:t>
            </a:r>
          </a:p>
        </p:txBody>
      </p:sp>
      <p:pic>
        <p:nvPicPr>
          <p:cNvPr id="10" name="Obrázek 9"/>
          <p:cNvPicPr>
            <a:picLocks noChangeAspect="1"/>
          </p:cNvPicPr>
          <p:nvPr/>
        </p:nvPicPr>
        <p:blipFill>
          <a:blip r:embed="rId2"/>
          <a:stretch>
            <a:fillRect/>
          </a:stretch>
        </p:blipFill>
        <p:spPr>
          <a:xfrm>
            <a:off x="2105890" y="2832244"/>
            <a:ext cx="7017327" cy="3947246"/>
          </a:xfrm>
          <a:prstGeom prst="rect">
            <a:avLst/>
          </a:prstGeom>
        </p:spPr>
      </p:pic>
    </p:spTree>
    <p:extLst>
      <p:ext uri="{BB962C8B-B14F-4D97-AF65-F5344CB8AC3E}">
        <p14:creationId xmlns:p14="http://schemas.microsoft.com/office/powerpoint/2010/main" val="1906546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203201"/>
            <a:ext cx="10515600" cy="1819346"/>
          </a:xfrm>
        </p:spPr>
        <p:txBody>
          <a:bodyPr>
            <a:normAutofit fontScale="90000"/>
          </a:bodyPr>
          <a:lstStyle/>
          <a:p>
            <a:r>
              <a:rPr lang="cs-CZ" dirty="0"/>
              <a:t>Význam a reference III</a:t>
            </a:r>
            <a:br>
              <a:rPr lang="cs-CZ" dirty="0"/>
            </a:br>
            <a:r>
              <a:rPr lang="cs-CZ" sz="2400" dirty="0"/>
              <a:t>Míra a způsob reference se může také měnit: Socha nalevo odkazuje přímočařeji a vydatněji k Jaroslavu Haškovi než socha vpravo (základní otázka sochy vlevo: Kdo to je?). Socha vpravo naopak nechává prostor pro generování a hledání významů (základní otázka: Co to je? Co to má znamenat?)</a:t>
            </a:r>
            <a:endParaRPr lang="cs-CZ" dirty="0"/>
          </a:p>
        </p:txBody>
      </p:sp>
      <p:sp>
        <p:nvSpPr>
          <p:cNvPr id="5" name="Zástupný symbol pro obsah 4"/>
          <p:cNvSpPr>
            <a:spLocks noGrp="1"/>
          </p:cNvSpPr>
          <p:nvPr>
            <p:ph sz="half" idx="1"/>
          </p:nvPr>
        </p:nvSpPr>
        <p:spPr>
          <a:xfrm>
            <a:off x="263236" y="2161309"/>
            <a:ext cx="5756564" cy="4557928"/>
          </a:xfrm>
        </p:spPr>
        <p:txBody>
          <a:bodyPr/>
          <a:lstStyle/>
          <a:p>
            <a:r>
              <a:rPr lang="cs-CZ" dirty="0"/>
              <a:t>Socha Jaroslava Haška u hřbitova v Lipnici nad Sázavou</a:t>
            </a:r>
          </a:p>
          <a:p>
            <a:endParaRPr lang="cs-CZ" dirty="0"/>
          </a:p>
        </p:txBody>
      </p:sp>
      <p:sp>
        <p:nvSpPr>
          <p:cNvPr id="6" name="Zástupný symbol pro obsah 5"/>
          <p:cNvSpPr>
            <a:spLocks noGrp="1"/>
          </p:cNvSpPr>
          <p:nvPr>
            <p:ph sz="half" idx="2"/>
          </p:nvPr>
        </p:nvSpPr>
        <p:spPr>
          <a:xfrm>
            <a:off x="6172200" y="2161309"/>
            <a:ext cx="5181600" cy="4557928"/>
          </a:xfrm>
        </p:spPr>
        <p:txBody>
          <a:bodyPr/>
          <a:lstStyle/>
          <a:p>
            <a:r>
              <a:rPr lang="cs-CZ" dirty="0"/>
              <a:t>Socha Jaroslava Haška na Prokopově náměstí v Praze 3</a:t>
            </a:r>
          </a:p>
          <a:p>
            <a:endParaRPr lang="cs-CZ" dirty="0"/>
          </a:p>
        </p:txBody>
      </p:sp>
      <p:pic>
        <p:nvPicPr>
          <p:cNvPr id="7" name="Obrázek 6"/>
          <p:cNvPicPr>
            <a:picLocks noChangeAspect="1"/>
          </p:cNvPicPr>
          <p:nvPr/>
        </p:nvPicPr>
        <p:blipFill>
          <a:blip r:embed="rId2"/>
          <a:stretch>
            <a:fillRect/>
          </a:stretch>
        </p:blipFill>
        <p:spPr>
          <a:xfrm>
            <a:off x="355599" y="3058391"/>
            <a:ext cx="5066146" cy="3799609"/>
          </a:xfrm>
          <a:prstGeom prst="rect">
            <a:avLst/>
          </a:prstGeom>
        </p:spPr>
      </p:pic>
      <p:pic>
        <p:nvPicPr>
          <p:cNvPr id="8" name="Obrázek 7"/>
          <p:cNvPicPr>
            <a:picLocks noChangeAspect="1"/>
          </p:cNvPicPr>
          <p:nvPr/>
        </p:nvPicPr>
        <p:blipFill>
          <a:blip r:embed="rId3"/>
          <a:stretch>
            <a:fillRect/>
          </a:stretch>
        </p:blipFill>
        <p:spPr>
          <a:xfrm>
            <a:off x="8763000" y="2567469"/>
            <a:ext cx="3113826" cy="4151768"/>
          </a:xfrm>
          <a:prstGeom prst="rect">
            <a:avLst/>
          </a:prstGeom>
        </p:spPr>
      </p:pic>
    </p:spTree>
    <p:extLst>
      <p:ext uri="{BB962C8B-B14F-4D97-AF65-F5344CB8AC3E}">
        <p14:creationId xmlns:p14="http://schemas.microsoft.com/office/powerpoint/2010/main" val="2118410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182880"/>
            <a:ext cx="9601200" cy="1471353"/>
          </a:xfrm>
        </p:spPr>
        <p:txBody>
          <a:bodyPr>
            <a:normAutofit/>
          </a:bodyPr>
          <a:lstStyle/>
          <a:p>
            <a:r>
              <a:rPr lang="cs-CZ" dirty="0"/>
              <a:t>Význam a reference IV</a:t>
            </a:r>
            <a:br>
              <a:rPr lang="cs-CZ" dirty="0"/>
            </a:br>
            <a:r>
              <a:rPr lang="cs-CZ" sz="2400" dirty="0"/>
              <a:t>Poměr významu a reference se může i u stejného textu/výrazu měnit v čase, a to na základě změny kontextu</a:t>
            </a:r>
            <a:endParaRPr lang="cs-CZ" dirty="0"/>
          </a:p>
        </p:txBody>
      </p:sp>
      <p:pic>
        <p:nvPicPr>
          <p:cNvPr id="5" name="Zástupný symbol pro obsah 4"/>
          <p:cNvPicPr>
            <a:picLocks noGrp="1" noChangeAspect="1"/>
          </p:cNvPicPr>
          <p:nvPr>
            <p:ph sz="half" idx="1"/>
          </p:nvPr>
        </p:nvPicPr>
        <p:blipFill>
          <a:blip r:embed="rId2"/>
          <a:stretch>
            <a:fillRect/>
          </a:stretch>
        </p:blipFill>
        <p:spPr>
          <a:xfrm>
            <a:off x="59396" y="2105891"/>
            <a:ext cx="5976952" cy="3362036"/>
          </a:xfrm>
          <a:prstGeom prst="rect">
            <a:avLst/>
          </a:prstGeom>
        </p:spPr>
      </p:pic>
      <p:sp>
        <p:nvSpPr>
          <p:cNvPr id="4" name="Zástupný symbol pro obsah 3"/>
          <p:cNvSpPr>
            <a:spLocks noGrp="1"/>
          </p:cNvSpPr>
          <p:nvPr>
            <p:ph sz="half" idx="2"/>
          </p:nvPr>
        </p:nvSpPr>
        <p:spPr>
          <a:xfrm>
            <a:off x="6172199" y="1825624"/>
            <a:ext cx="5872019" cy="5032375"/>
          </a:xfrm>
        </p:spPr>
        <p:txBody>
          <a:bodyPr>
            <a:normAutofit/>
          </a:bodyPr>
          <a:lstStyle/>
          <a:p>
            <a:r>
              <a:rPr lang="cs-CZ" dirty="0"/>
              <a:t>Tato socha byla odhalena v Praze na Kampě u Sovových mlýnů r. 2009. Nesla název </a:t>
            </a:r>
            <a:r>
              <a:rPr lang="cs-CZ" i="1" dirty="0"/>
              <a:t>Harmonie</a:t>
            </a:r>
            <a:r>
              <a:rPr lang="cs-CZ" dirty="0"/>
              <a:t> a měla pouze význam (vyrovnanost, spiritualita, jinakost). Reference byla nulová, protože zobrazovala nějakého, nekonkrétního mnicha.</a:t>
            </a:r>
          </a:p>
          <a:p>
            <a:r>
              <a:rPr lang="cs-CZ" dirty="0"/>
              <a:t>Nedávno však bylo „odhaleno“, že zobrazuje </a:t>
            </a:r>
            <a:r>
              <a:rPr lang="cs-CZ" dirty="0" err="1"/>
              <a:t>Sri</a:t>
            </a:r>
            <a:r>
              <a:rPr lang="cs-CZ" dirty="0"/>
              <a:t> </a:t>
            </a:r>
            <a:r>
              <a:rPr lang="cs-CZ" dirty="0" err="1"/>
              <a:t>Chinmoye</a:t>
            </a:r>
            <a:r>
              <a:rPr lang="cs-CZ" dirty="0"/>
              <a:t> (zakladatel náboženského učení sektářského typu). Získala tedy silnou referenci (která začala dominovat na úkor významu). Protože duchovní projekt </a:t>
            </a:r>
            <a:r>
              <a:rPr lang="cs-CZ" dirty="0" err="1"/>
              <a:t>Sri</a:t>
            </a:r>
            <a:r>
              <a:rPr lang="cs-CZ" dirty="0"/>
              <a:t> </a:t>
            </a:r>
            <a:r>
              <a:rPr lang="cs-CZ" dirty="0" err="1"/>
              <a:t>Chinmoye</a:t>
            </a:r>
            <a:r>
              <a:rPr lang="cs-CZ" dirty="0"/>
              <a:t> je dnes vnímán jako příběh zneužívání (zakladatel finančně i sexuálně využíval členy svého hnutí), má být socha na základě její reference odstraněna. Význam samotné sochy se přitom od r. 2009 nikterak nezměnil (socha „říká“ stále totéž).</a:t>
            </a:r>
          </a:p>
        </p:txBody>
      </p:sp>
    </p:spTree>
    <p:extLst>
      <p:ext uri="{BB962C8B-B14F-4D97-AF65-F5344CB8AC3E}">
        <p14:creationId xmlns:p14="http://schemas.microsoft.com/office/powerpoint/2010/main" val="1011397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ACADB91-FA1A-0C98-2E67-F9E7F66E9637}"/>
              </a:ext>
            </a:extLst>
          </p:cNvPr>
          <p:cNvSpPr>
            <a:spLocks noGrp="1"/>
          </p:cNvSpPr>
          <p:nvPr>
            <p:ph type="title"/>
          </p:nvPr>
        </p:nvSpPr>
        <p:spPr>
          <a:xfrm>
            <a:off x="1371600" y="209726"/>
            <a:ext cx="9601200" cy="578840"/>
          </a:xfrm>
        </p:spPr>
        <p:txBody>
          <a:bodyPr>
            <a:normAutofit fontScale="90000"/>
          </a:bodyPr>
          <a:lstStyle/>
          <a:p>
            <a:r>
              <a:rPr lang="cs-CZ" dirty="0"/>
              <a:t>Praktické příklady</a:t>
            </a:r>
          </a:p>
        </p:txBody>
      </p:sp>
      <p:sp>
        <p:nvSpPr>
          <p:cNvPr id="6" name="Zástupný text 5">
            <a:extLst>
              <a:ext uri="{FF2B5EF4-FFF2-40B4-BE49-F238E27FC236}">
                <a16:creationId xmlns:a16="http://schemas.microsoft.com/office/drawing/2014/main" id="{9C713640-DD9A-F375-297A-4DB680BA1D02}"/>
              </a:ext>
            </a:extLst>
          </p:cNvPr>
          <p:cNvSpPr>
            <a:spLocks noGrp="1"/>
          </p:cNvSpPr>
          <p:nvPr>
            <p:ph type="body" idx="1"/>
          </p:nvPr>
        </p:nvSpPr>
        <p:spPr>
          <a:xfrm>
            <a:off x="1371600" y="990600"/>
            <a:ext cx="4443984" cy="578840"/>
          </a:xfrm>
        </p:spPr>
        <p:txBody>
          <a:bodyPr/>
          <a:lstStyle/>
          <a:p>
            <a:r>
              <a:rPr lang="cs-CZ" dirty="0"/>
              <a:t>Nereferenční vyprávění</a:t>
            </a:r>
          </a:p>
        </p:txBody>
      </p:sp>
      <p:sp>
        <p:nvSpPr>
          <p:cNvPr id="7" name="Zástupný obsah 6">
            <a:extLst>
              <a:ext uri="{FF2B5EF4-FFF2-40B4-BE49-F238E27FC236}">
                <a16:creationId xmlns:a16="http://schemas.microsoft.com/office/drawing/2014/main" id="{EBEFEB09-B41E-42DC-444B-D847FC993235}"/>
              </a:ext>
            </a:extLst>
          </p:cNvPr>
          <p:cNvSpPr>
            <a:spLocks noGrp="1"/>
          </p:cNvSpPr>
          <p:nvPr>
            <p:ph sz="half" idx="2"/>
          </p:nvPr>
        </p:nvSpPr>
        <p:spPr>
          <a:xfrm>
            <a:off x="704675" y="1862356"/>
            <a:ext cx="5110909" cy="4785917"/>
          </a:xfrm>
        </p:spPr>
        <p:txBody>
          <a:bodyPr>
            <a:normAutofit fontScale="92500" lnSpcReduction="20000"/>
          </a:bodyPr>
          <a:lstStyle/>
          <a:p>
            <a:r>
              <a:rPr lang="cs-CZ" dirty="0"/>
              <a:t>STAR </a:t>
            </a:r>
          </a:p>
          <a:p>
            <a:r>
              <a:rPr lang="cs-CZ" dirty="0"/>
              <a:t>WARS </a:t>
            </a:r>
          </a:p>
          <a:p>
            <a:r>
              <a:rPr lang="cs-CZ" dirty="0"/>
              <a:t>Je doba občanské války. Vesmírné lodě povstalců, útočící z tajné základny, dosáhly prvního vítězství nad zlou Galaktickou říší. Během bitvy se povstaleckým špehům podařilo zmocnit se tajných plánů nejdokonalejší zbraně Galaktické říše, nazvané HVĚZDA SMRTI; jde o obrněnou vesmírnou stanici, jež je schopná zničit celou planetu. Princezna </a:t>
            </a:r>
            <a:r>
              <a:rPr lang="cs-CZ" dirty="0" err="1"/>
              <a:t>Leia</a:t>
            </a:r>
            <a:r>
              <a:rPr lang="cs-CZ" dirty="0"/>
              <a:t>, pronásledovaná zákeřnými agenty říše, spěchá domů na palubě své hvězdné lodi, v níž převáží získané plány, které mohou zachránit její lid a obnovit svobodu v celé galaxii... </a:t>
            </a:r>
          </a:p>
          <a:p>
            <a:r>
              <a:rPr lang="cs-CZ" dirty="0"/>
              <a:t>(překlad úvodní pasáže filmu </a:t>
            </a:r>
            <a:r>
              <a:rPr lang="cs-CZ" i="1" dirty="0"/>
              <a:t>Star </a:t>
            </a:r>
            <a:r>
              <a:rPr lang="cs-CZ" i="1" dirty="0" err="1"/>
              <a:t>Wars</a:t>
            </a:r>
            <a:r>
              <a:rPr lang="cs-CZ" i="1" dirty="0"/>
              <a:t> IV: New Hope</a:t>
            </a:r>
            <a:r>
              <a:rPr lang="cs-CZ" dirty="0"/>
              <a:t>, 1977)</a:t>
            </a:r>
          </a:p>
          <a:p>
            <a:endParaRPr lang="cs-CZ" dirty="0"/>
          </a:p>
        </p:txBody>
      </p:sp>
      <p:sp>
        <p:nvSpPr>
          <p:cNvPr id="8" name="Zástupný text 7">
            <a:extLst>
              <a:ext uri="{FF2B5EF4-FFF2-40B4-BE49-F238E27FC236}">
                <a16:creationId xmlns:a16="http://schemas.microsoft.com/office/drawing/2014/main" id="{EF5F6298-58EB-1BAD-C243-7B682295E20B}"/>
              </a:ext>
            </a:extLst>
          </p:cNvPr>
          <p:cNvSpPr>
            <a:spLocks noGrp="1"/>
          </p:cNvSpPr>
          <p:nvPr>
            <p:ph type="body" sz="quarter" idx="3"/>
          </p:nvPr>
        </p:nvSpPr>
        <p:spPr>
          <a:xfrm>
            <a:off x="6266576" y="990600"/>
            <a:ext cx="5821960" cy="578840"/>
          </a:xfrm>
        </p:spPr>
        <p:txBody>
          <a:bodyPr/>
          <a:lstStyle/>
          <a:p>
            <a:r>
              <a:rPr lang="cs-CZ" dirty="0"/>
              <a:t>Vyprávění s pootevíranou referencí</a:t>
            </a:r>
          </a:p>
        </p:txBody>
      </p:sp>
      <p:sp>
        <p:nvSpPr>
          <p:cNvPr id="9" name="Zástupný obsah 8">
            <a:extLst>
              <a:ext uri="{FF2B5EF4-FFF2-40B4-BE49-F238E27FC236}">
                <a16:creationId xmlns:a16="http://schemas.microsoft.com/office/drawing/2014/main" id="{31452540-F360-115F-A3A0-E4AF17A99B11}"/>
              </a:ext>
            </a:extLst>
          </p:cNvPr>
          <p:cNvSpPr>
            <a:spLocks noGrp="1"/>
          </p:cNvSpPr>
          <p:nvPr>
            <p:ph sz="quarter" idx="4"/>
          </p:nvPr>
        </p:nvSpPr>
        <p:spPr>
          <a:xfrm>
            <a:off x="6525013" y="1862357"/>
            <a:ext cx="5504799" cy="4412608"/>
          </a:xfrm>
        </p:spPr>
        <p:txBody>
          <a:bodyPr>
            <a:normAutofit fontScale="92500" lnSpcReduction="20000"/>
          </a:bodyPr>
          <a:lstStyle/>
          <a:p>
            <a:r>
              <a:rPr lang="cs-CZ" dirty="0"/>
              <a:t>I. Krajinné půvaby atd.</a:t>
            </a:r>
          </a:p>
          <a:p>
            <a:r>
              <a:rPr lang="cs-CZ" dirty="0"/>
              <a:t>Jen zřídka vědí Angličani nebo Francouzi, kde Praha leží – neboť, jak stojí v bibli, zvolili lepší stránku.</a:t>
            </a:r>
          </a:p>
          <a:p>
            <a:r>
              <a:rPr lang="cs-CZ" dirty="0"/>
              <a:t>Česky se tato metropole jmenuje Prr – aha. A nikoli neprávem.</a:t>
            </a:r>
          </a:p>
          <a:p>
            <a:r>
              <a:rPr lang="cs-CZ" dirty="0"/>
              <a:t>Řeka </a:t>
            </a:r>
            <a:r>
              <a:rPr lang="cs-CZ" dirty="0" err="1"/>
              <a:t>Blatava</a:t>
            </a:r>
            <a:r>
              <a:rPr lang="cs-CZ" dirty="0"/>
              <a:t>, která pramení v jižních Čechách a posléze se přece jen vlévá do Labe, moudře protéká městem co nejrychleji.</a:t>
            </a:r>
          </a:p>
          <a:p>
            <a:r>
              <a:rPr lang="cs-CZ" dirty="0"/>
              <a:t>Prostoduchému cizinci se na první pohled jeví mohutná jako Mississippi, je však jen čtyři milimetry hluboká a plná pijavic.</a:t>
            </a:r>
          </a:p>
          <a:p>
            <a:pPr>
              <a:lnSpc>
                <a:spcPct val="150000"/>
              </a:lnSpc>
            </a:pP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(Gustav </a:t>
            </a:r>
            <a:r>
              <a:rPr lang="cs-CZ" sz="1800" dirty="0" err="1">
                <a:effectLst/>
                <a:latin typeface="Calibri" panose="020F0502020204030204" pitchFamily="34" charset="0"/>
                <a:ea typeface="Times New Roman" panose="02020603050405020304" pitchFamily="18" charset="0"/>
                <a:cs typeface="Times New Roman" panose="02020603050405020304" pitchFamily="18" charset="0"/>
              </a:rPr>
              <a:t>Meyrink</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Praha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[1913]</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Přel. František Marek. In: </a:t>
            </a:r>
            <a:r>
              <a:rPr lang="cs-CZ" sz="1800" i="1" dirty="0">
                <a:effectLst/>
                <a:latin typeface="Calibri" panose="020F0502020204030204" pitchFamily="34" charset="0"/>
                <a:ea typeface="Times New Roman" panose="02020603050405020304" pitchFamily="18" charset="0"/>
                <a:cs typeface="Times New Roman" panose="02020603050405020304" pitchFamily="18" charset="0"/>
              </a:rPr>
              <a:t>Černá koule</a:t>
            </a:r>
            <a:r>
              <a:rPr lang="cs-CZ" sz="1800" dirty="0">
                <a:effectLst/>
                <a:latin typeface="Calibri" panose="020F0502020204030204" pitchFamily="34" charset="0"/>
                <a:ea typeface="Times New Roman" panose="02020603050405020304" pitchFamily="18" charset="0"/>
                <a:cs typeface="Times New Roman" panose="02020603050405020304" pitchFamily="18" charset="0"/>
              </a:rPr>
              <a:t>. Praha: Odeon, 1967)</a:t>
            </a:r>
            <a:endParaRPr lang="cs-CZ"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001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27BA53-0E5B-AF8A-A372-9117FBDB2FCC}"/>
              </a:ext>
            </a:extLst>
          </p:cNvPr>
          <p:cNvSpPr>
            <a:spLocks noGrp="1"/>
          </p:cNvSpPr>
          <p:nvPr>
            <p:ph type="title"/>
          </p:nvPr>
        </p:nvSpPr>
        <p:spPr>
          <a:xfrm>
            <a:off x="1371600" y="209725"/>
            <a:ext cx="9601200" cy="580633"/>
          </a:xfrm>
        </p:spPr>
        <p:txBody>
          <a:bodyPr>
            <a:normAutofit fontScale="90000"/>
          </a:bodyPr>
          <a:lstStyle/>
          <a:p>
            <a:r>
              <a:rPr lang="cs-CZ" dirty="0"/>
              <a:t>Praktické příklady II</a:t>
            </a:r>
          </a:p>
        </p:txBody>
      </p:sp>
      <p:sp>
        <p:nvSpPr>
          <p:cNvPr id="3" name="Zástupný text 2">
            <a:extLst>
              <a:ext uri="{FF2B5EF4-FFF2-40B4-BE49-F238E27FC236}">
                <a16:creationId xmlns:a16="http://schemas.microsoft.com/office/drawing/2014/main" id="{9E75232A-9E7E-FCE4-2B06-1D84C030DEA5}"/>
              </a:ext>
            </a:extLst>
          </p:cNvPr>
          <p:cNvSpPr>
            <a:spLocks noGrp="1"/>
          </p:cNvSpPr>
          <p:nvPr>
            <p:ph type="body" idx="1"/>
          </p:nvPr>
        </p:nvSpPr>
        <p:spPr>
          <a:xfrm>
            <a:off x="1371600" y="1100750"/>
            <a:ext cx="4443984" cy="669327"/>
          </a:xfrm>
        </p:spPr>
        <p:txBody>
          <a:bodyPr/>
          <a:lstStyle/>
          <a:p>
            <a:r>
              <a:rPr lang="cs-CZ" dirty="0"/>
              <a:t>Střídavé rozehrávání významů a referencí</a:t>
            </a:r>
          </a:p>
        </p:txBody>
      </p:sp>
      <p:sp>
        <p:nvSpPr>
          <p:cNvPr id="4" name="Zástupný obsah 3">
            <a:extLst>
              <a:ext uri="{FF2B5EF4-FFF2-40B4-BE49-F238E27FC236}">
                <a16:creationId xmlns:a16="http://schemas.microsoft.com/office/drawing/2014/main" id="{35183763-9A61-F3C7-A97B-2CEB1AE67917}"/>
              </a:ext>
            </a:extLst>
          </p:cNvPr>
          <p:cNvSpPr>
            <a:spLocks noGrp="1"/>
          </p:cNvSpPr>
          <p:nvPr>
            <p:ph sz="half" idx="2"/>
          </p:nvPr>
        </p:nvSpPr>
        <p:spPr>
          <a:xfrm>
            <a:off x="998290" y="1937858"/>
            <a:ext cx="5097710" cy="4920142"/>
          </a:xfrm>
        </p:spPr>
        <p:txBody>
          <a:bodyPr>
            <a:normAutofit fontScale="62500" lnSpcReduction="20000"/>
          </a:bodyPr>
          <a:lstStyle/>
          <a:p>
            <a:r>
              <a:rPr lang="cs-CZ" dirty="0"/>
              <a:t>„Ve čtvrtek, dne 24. měsíce února roku 1842, stály na silnici, jež běží z horského okresního města Větrova dále k severu do Krkonoš, těžké selské sáně. Hnědý huňatý kůň odfrkoval; kolem tlamy měl pěnu, a vlhkou srst ověšenu šňůrkami jinovatky.</a:t>
            </a:r>
          </a:p>
          <a:p>
            <a:r>
              <a:rPr lang="cs-CZ" dirty="0"/>
              <a:t>Po levém boku koňově přešlapovali dva mužové: starší byl asi šedesátník, mladší dvacetiletý neb o málo let starší.</a:t>
            </a:r>
          </a:p>
          <a:p>
            <a:r>
              <a:rPr lang="cs-CZ" dirty="0"/>
              <a:t>Starý byl malý, ramenatý </a:t>
            </a:r>
            <a:r>
              <a:rPr lang="cs-CZ" dirty="0" err="1"/>
              <a:t>sedláček</a:t>
            </a:r>
            <a:r>
              <a:rPr lang="cs-CZ" dirty="0"/>
              <a:t> široké hlavy, na níž měl naraženu mrazovku s opelichaným beránkem a s mašlemi zle již zvedenými, tváří vráskami rozsekaných, obrostlých šedavým strniskem; na těle měl hnědý kožich s prošívanými zády, v boku zúžený, na nohou staré kozlovice do přiléhavých shrnovaček, nad nimiž po stranách visely kožené třapce. Mladík byl štíhlý </a:t>
            </a:r>
            <a:r>
              <a:rPr lang="cs-CZ" dirty="0" err="1"/>
              <a:t>holobrádek</a:t>
            </a:r>
            <a:r>
              <a:rPr lang="cs-CZ" dirty="0"/>
              <a:t> ruměných tváří, velkých modrých očí, hustých vlasů kaštanových, do půl hlavy ukrytých černým lesklým </a:t>
            </a:r>
            <a:r>
              <a:rPr lang="cs-CZ" dirty="0" err="1"/>
              <a:t>kastorem</a:t>
            </a:r>
            <a:r>
              <a:rPr lang="cs-CZ" dirty="0"/>
              <a:t>, a pod nosem počínaly se mu vlniti jemné knírky; zapjat byl do černého šosáku z tmavého lesklého sukna a úzké pruhované kalhoty měl nataženy přes boty.</a:t>
            </a:r>
          </a:p>
          <a:p>
            <a:r>
              <a:rPr lang="cs-CZ" dirty="0"/>
              <a:t>Stojíce na rozcestí, rozhlíželi se okolím. Osněžená, saněmi vyleštěná silnice prudce se před nimi skláněla do </a:t>
            </a:r>
            <a:r>
              <a:rPr lang="cs-CZ" dirty="0" err="1"/>
              <a:t>dolíka</a:t>
            </a:r>
            <a:r>
              <a:rPr lang="cs-CZ" dirty="0"/>
              <a:t>; v </a:t>
            </a:r>
            <a:r>
              <a:rPr lang="cs-CZ" dirty="0" err="1"/>
              <a:t>pravo</a:t>
            </a:r>
            <a:r>
              <a:rPr lang="cs-CZ" dirty="0"/>
              <a:t> odbíhala z ní cesta málo zježděná, po straně s </a:t>
            </a:r>
            <a:r>
              <a:rPr lang="cs-CZ" dirty="0" err="1"/>
              <a:t>vytlapanou</a:t>
            </a:r>
            <a:r>
              <a:rPr lang="cs-CZ" dirty="0"/>
              <a:t> stezkou, běžící do lesa, jenž v </a:t>
            </a:r>
            <a:r>
              <a:rPr lang="cs-CZ" dirty="0" err="1"/>
              <a:t>pravo</a:t>
            </a:r>
            <a:r>
              <a:rPr lang="cs-CZ" dirty="0"/>
              <a:t> zastíral další obzor.“ </a:t>
            </a:r>
          </a:p>
          <a:p>
            <a:r>
              <a:rPr lang="cs-CZ" dirty="0"/>
              <a:t>(Karel Václav Rais: </a:t>
            </a:r>
            <a:r>
              <a:rPr lang="cs-CZ" i="1" dirty="0"/>
              <a:t>Zapadlí vlastenci</a:t>
            </a:r>
            <a:r>
              <a:rPr lang="cs-CZ" dirty="0"/>
              <a:t>, vyd. z r. 1921: 1–2)</a:t>
            </a:r>
          </a:p>
          <a:p>
            <a:endParaRPr lang="cs-CZ" dirty="0"/>
          </a:p>
        </p:txBody>
      </p:sp>
      <p:sp>
        <p:nvSpPr>
          <p:cNvPr id="5" name="Zástupný text 4">
            <a:extLst>
              <a:ext uri="{FF2B5EF4-FFF2-40B4-BE49-F238E27FC236}">
                <a16:creationId xmlns:a16="http://schemas.microsoft.com/office/drawing/2014/main" id="{7F8DC395-12EC-F9CC-DF8F-1D40B513E4CB}"/>
              </a:ext>
            </a:extLst>
          </p:cNvPr>
          <p:cNvSpPr>
            <a:spLocks noGrp="1"/>
          </p:cNvSpPr>
          <p:nvPr>
            <p:ph type="body" sz="quarter" idx="3"/>
          </p:nvPr>
        </p:nvSpPr>
        <p:spPr>
          <a:xfrm>
            <a:off x="6525014" y="880844"/>
            <a:ext cx="5244740" cy="444617"/>
          </a:xfrm>
        </p:spPr>
        <p:txBody>
          <a:bodyPr/>
          <a:lstStyle/>
          <a:p>
            <a:r>
              <a:rPr lang="cs-CZ" dirty="0"/>
              <a:t>Dominance významové složky</a:t>
            </a:r>
          </a:p>
        </p:txBody>
      </p:sp>
      <p:sp>
        <p:nvSpPr>
          <p:cNvPr id="6" name="Zástupný obsah 5">
            <a:extLst>
              <a:ext uri="{FF2B5EF4-FFF2-40B4-BE49-F238E27FC236}">
                <a16:creationId xmlns:a16="http://schemas.microsoft.com/office/drawing/2014/main" id="{9B74B53A-616A-FC9E-7A30-F7C9604C2D6A}"/>
              </a:ext>
            </a:extLst>
          </p:cNvPr>
          <p:cNvSpPr>
            <a:spLocks noGrp="1"/>
          </p:cNvSpPr>
          <p:nvPr>
            <p:ph sz="quarter" idx="4"/>
          </p:nvPr>
        </p:nvSpPr>
        <p:spPr>
          <a:xfrm>
            <a:off x="6525013" y="1484852"/>
            <a:ext cx="5504799" cy="5373148"/>
          </a:xfrm>
        </p:spPr>
        <p:txBody>
          <a:bodyPr>
            <a:normAutofit fontScale="62500" lnSpcReduction="20000"/>
          </a:bodyPr>
          <a:lstStyle/>
          <a:p>
            <a:r>
              <a:rPr lang="cs-CZ" dirty="0"/>
              <a:t>Kapitola IX. Padoušství.</a:t>
            </a:r>
          </a:p>
          <a:p>
            <a:r>
              <a:rPr lang="cs-CZ" dirty="0"/>
              <a:t>	Na stole vedle lože stála nedopitá láhev s ohnivým co krev španělským vínem.</a:t>
            </a:r>
          </a:p>
          <a:p>
            <a:r>
              <a:rPr lang="cs-CZ" dirty="0"/>
              <a:t>	Kníže měl toho vína ve sklepě několik vagonů sudů.</a:t>
            </a:r>
          </a:p>
          <a:p>
            <a:r>
              <a:rPr lang="cs-CZ" dirty="0"/>
              <a:t>	On to víno posílal do celého světa a náramně z toho zbohatnul.</a:t>
            </a:r>
          </a:p>
          <a:p>
            <a:r>
              <a:rPr lang="cs-CZ" dirty="0"/>
              <a:t>	Teď však už mu to bohatství nic </a:t>
            </a:r>
            <a:r>
              <a:rPr lang="cs-CZ" dirty="0" err="1"/>
              <a:t>platno</a:t>
            </a:r>
            <a:r>
              <a:rPr lang="cs-CZ" dirty="0"/>
              <a:t> ani dost málo nebylo, když na tu španělskou chřipku umíral.</a:t>
            </a:r>
          </a:p>
          <a:p>
            <a:r>
              <a:rPr lang="cs-CZ" dirty="0"/>
              <a:t>	</a:t>
            </a:r>
            <a:r>
              <a:rPr lang="cs-CZ" dirty="0" err="1"/>
              <a:t>Švarcwaldky</a:t>
            </a:r>
            <a:r>
              <a:rPr lang="cs-CZ" dirty="0"/>
              <a:t> na zdi odbíjely poledne.</a:t>
            </a:r>
          </a:p>
          <a:p>
            <a:r>
              <a:rPr lang="cs-CZ" dirty="0"/>
              <a:t>	Ve městě ustal chvíli hluk.</a:t>
            </a:r>
          </a:p>
          <a:p>
            <a:r>
              <a:rPr lang="cs-CZ" dirty="0"/>
              <a:t>	Španělští </a:t>
            </a:r>
            <a:r>
              <a:rPr lang="cs-CZ" dirty="0" err="1"/>
              <a:t>inkvisitoři</a:t>
            </a:r>
            <a:r>
              <a:rPr lang="cs-CZ" dirty="0"/>
              <a:t> polevili v mučení kacířů a řev trápených vystřídalo zbožné Ave Maria.</a:t>
            </a:r>
          </a:p>
          <a:p>
            <a:r>
              <a:rPr lang="cs-CZ" dirty="0"/>
              <a:t>	Též zápach z dýmu a čoudu popravišť byl nahrazen líbeznější vůní z barcelonských kuchyní, kde </a:t>
            </a:r>
            <a:r>
              <a:rPr lang="cs-CZ" dirty="0" err="1"/>
              <a:t>dopíkalo</a:t>
            </a:r>
            <a:r>
              <a:rPr lang="cs-CZ" dirty="0"/>
              <a:t> se národní jídlo, zvané španělskými ptáčky.</a:t>
            </a:r>
          </a:p>
          <a:p>
            <a:r>
              <a:rPr lang="cs-CZ" dirty="0"/>
              <a:t>	Všade se obědvalo.</a:t>
            </a:r>
          </a:p>
          <a:p>
            <a:r>
              <a:rPr lang="cs-CZ" dirty="0"/>
              <a:t>	Také ti otroci a tanečnice odešli k obědu.</a:t>
            </a:r>
          </a:p>
          <a:p>
            <a:r>
              <a:rPr lang="cs-CZ" dirty="0"/>
              <a:t>	Zůstal tu jen nemocný a spící kníže.</a:t>
            </a:r>
          </a:p>
          <a:p>
            <a:r>
              <a:rPr lang="cs-CZ" dirty="0"/>
              <a:t>	Bylo děsné vedro.</a:t>
            </a:r>
          </a:p>
          <a:p>
            <a:r>
              <a:rPr lang="cs-CZ" dirty="0"/>
              <a:t>	Bzučíce, proháněly se vzduchem španělské mušky.</a:t>
            </a:r>
          </a:p>
          <a:p>
            <a:r>
              <a:rPr lang="cs-CZ" dirty="0"/>
              <a:t>(Josef Váchal: </a:t>
            </a:r>
            <a:r>
              <a:rPr lang="cs-CZ" i="1" dirty="0"/>
              <a:t>Krvavý román </a:t>
            </a:r>
            <a:r>
              <a:rPr lang="cs-CZ" dirty="0"/>
              <a:t>[1924]. Praha: Paseka, 1990).</a:t>
            </a:r>
          </a:p>
          <a:p>
            <a:endParaRPr lang="cs-CZ" dirty="0"/>
          </a:p>
        </p:txBody>
      </p:sp>
    </p:spTree>
    <p:extLst>
      <p:ext uri="{BB962C8B-B14F-4D97-AF65-F5344CB8AC3E}">
        <p14:creationId xmlns:p14="http://schemas.microsoft.com/office/powerpoint/2010/main" val="899774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0B840636-F641-7FD8-0D58-02980778E714}"/>
              </a:ext>
            </a:extLst>
          </p:cNvPr>
          <p:cNvSpPr>
            <a:spLocks noGrp="1"/>
          </p:cNvSpPr>
          <p:nvPr>
            <p:ph type="title"/>
          </p:nvPr>
        </p:nvSpPr>
        <p:spPr>
          <a:xfrm>
            <a:off x="1371600" y="226503"/>
            <a:ext cx="9601200" cy="1090569"/>
          </a:xfrm>
        </p:spPr>
        <p:txBody>
          <a:bodyPr>
            <a:normAutofit fontScale="90000"/>
          </a:bodyPr>
          <a:lstStyle/>
          <a:p>
            <a:r>
              <a:rPr lang="cs-CZ" dirty="0"/>
              <a:t>Lyrická poezie – zcela nereferenční sféra (vše se utváří pouze skrze významy)</a:t>
            </a:r>
          </a:p>
        </p:txBody>
      </p:sp>
      <p:sp>
        <p:nvSpPr>
          <p:cNvPr id="8" name="Zástupný obsah 7">
            <a:extLst>
              <a:ext uri="{FF2B5EF4-FFF2-40B4-BE49-F238E27FC236}">
                <a16:creationId xmlns:a16="http://schemas.microsoft.com/office/drawing/2014/main" id="{BC74C60D-C8D8-F6EF-5B80-F0492419498D}"/>
              </a:ext>
            </a:extLst>
          </p:cNvPr>
          <p:cNvSpPr>
            <a:spLocks noGrp="1"/>
          </p:cNvSpPr>
          <p:nvPr>
            <p:ph sz="half" idx="1"/>
          </p:nvPr>
        </p:nvSpPr>
        <p:spPr>
          <a:xfrm>
            <a:off x="1371600" y="2285999"/>
            <a:ext cx="4447786" cy="4572001"/>
          </a:xfrm>
        </p:spPr>
        <p:txBody>
          <a:bodyPr>
            <a:normAutofit fontScale="85000" lnSpcReduction="10000"/>
          </a:bodyPr>
          <a:lstStyle/>
          <a:p>
            <a:r>
              <a:rPr lang="cs-CZ" b="1" dirty="0"/>
              <a:t>Konstantin Biebl: Ruská</a:t>
            </a:r>
          </a:p>
          <a:p>
            <a:endParaRPr lang="cs-CZ" dirty="0"/>
          </a:p>
          <a:p>
            <a:r>
              <a:rPr lang="cs-CZ" dirty="0"/>
              <a:t>U krbu </a:t>
            </a:r>
            <a:r>
              <a:rPr lang="cs-CZ" dirty="0" err="1"/>
              <a:t>rus</a:t>
            </a:r>
            <a:r>
              <a:rPr lang="cs-CZ" dirty="0"/>
              <a:t> v Rusku u Rusů</a:t>
            </a:r>
          </a:p>
          <a:p>
            <a:r>
              <a:rPr lang="cs-CZ" dirty="0"/>
              <a:t>aj!</a:t>
            </a:r>
          </a:p>
          <a:p>
            <a:r>
              <a:rPr lang="cs-CZ" dirty="0"/>
              <a:t>Balalajka Baj-kaj-laj</a:t>
            </a:r>
          </a:p>
          <a:p>
            <a:r>
              <a:rPr lang="cs-CZ" dirty="0"/>
              <a:t>rum kus cukru s ubrusu</a:t>
            </a:r>
          </a:p>
          <a:p>
            <a:r>
              <a:rPr lang="cs-CZ" dirty="0"/>
              <a:t>a vař čaj</a:t>
            </a:r>
          </a:p>
          <a:p>
            <a:endParaRPr lang="cs-CZ" dirty="0"/>
          </a:p>
          <a:p>
            <a:r>
              <a:rPr lang="cs-CZ" dirty="0"/>
              <a:t>Hraj a vař čaj! </a:t>
            </a:r>
          </a:p>
          <a:p>
            <a:pPr marL="0" indent="0">
              <a:buNone/>
            </a:pPr>
            <a:r>
              <a:rPr lang="cs-CZ" dirty="0"/>
              <a:t>		(</a:t>
            </a:r>
            <a:r>
              <a:rPr lang="cs-CZ" i="1" dirty="0"/>
              <a:t>Zlatými řetězy</a:t>
            </a:r>
            <a:r>
              <a:rPr lang="cs-CZ" dirty="0"/>
              <a:t>, 1926)</a:t>
            </a:r>
          </a:p>
          <a:p>
            <a:endParaRPr lang="cs-CZ" dirty="0"/>
          </a:p>
        </p:txBody>
      </p:sp>
      <p:sp>
        <p:nvSpPr>
          <p:cNvPr id="9" name="Zástupný obsah 8">
            <a:extLst>
              <a:ext uri="{FF2B5EF4-FFF2-40B4-BE49-F238E27FC236}">
                <a16:creationId xmlns:a16="http://schemas.microsoft.com/office/drawing/2014/main" id="{78D79B2A-DC3F-B62F-C67F-6BA9594E4A6C}"/>
              </a:ext>
            </a:extLst>
          </p:cNvPr>
          <p:cNvSpPr>
            <a:spLocks noGrp="1"/>
          </p:cNvSpPr>
          <p:nvPr>
            <p:ph sz="half" idx="2"/>
          </p:nvPr>
        </p:nvSpPr>
        <p:spPr>
          <a:xfrm>
            <a:off x="7155809" y="2285999"/>
            <a:ext cx="4447786" cy="4572001"/>
          </a:xfrm>
        </p:spPr>
        <p:txBody>
          <a:bodyPr>
            <a:normAutofit fontScale="85000" lnSpcReduction="10000"/>
          </a:bodyPr>
          <a:lstStyle/>
          <a:p>
            <a:r>
              <a:rPr lang="cs-CZ" b="1" dirty="0"/>
              <a:t>Václav Svoboda Plumlovský: Chudobín</a:t>
            </a:r>
          </a:p>
          <a:p>
            <a:endParaRPr lang="cs-CZ" dirty="0"/>
          </a:p>
          <a:p>
            <a:r>
              <a:rPr lang="cs-CZ" dirty="0"/>
              <a:t>Chudobín leží v údolí,</a:t>
            </a:r>
          </a:p>
          <a:p>
            <a:r>
              <a:rPr lang="cs-CZ" dirty="0"/>
              <a:t>ptáci kolem šveholí,</a:t>
            </a:r>
          </a:p>
          <a:p>
            <a:r>
              <a:rPr lang="cs-CZ" dirty="0"/>
              <a:t>srna se v poli pase,</a:t>
            </a:r>
          </a:p>
          <a:p>
            <a:r>
              <a:rPr lang="cs-CZ" dirty="0"/>
              <a:t>po dvoře běhá prase.</a:t>
            </a:r>
          </a:p>
          <a:p>
            <a:r>
              <a:rPr lang="cs-CZ" dirty="0"/>
              <a:t>Naproti mlýn mele,</a:t>
            </a:r>
          </a:p>
          <a:p>
            <a:r>
              <a:rPr lang="cs-CZ" dirty="0"/>
              <a:t>panna šaty pere,</a:t>
            </a:r>
          </a:p>
          <a:p>
            <a:r>
              <a:rPr lang="cs-CZ" dirty="0"/>
              <a:t>slunko všechno prozáří,</a:t>
            </a:r>
          </a:p>
          <a:p>
            <a:r>
              <a:rPr lang="cs-CZ" dirty="0"/>
              <a:t>cizinci zřít ve tváři,</a:t>
            </a:r>
          </a:p>
          <a:p>
            <a:r>
              <a:rPr lang="cs-CZ" dirty="0"/>
              <a:t>dům tento, jež mu věští:</a:t>
            </a:r>
          </a:p>
          <a:p>
            <a:r>
              <a:rPr lang="cs-CZ" dirty="0"/>
              <a:t>zde že jeho štěstí.</a:t>
            </a:r>
          </a:p>
          <a:p>
            <a:endParaRPr lang="cs-CZ" dirty="0"/>
          </a:p>
        </p:txBody>
      </p:sp>
    </p:spTree>
    <p:extLst>
      <p:ext uri="{BB962C8B-B14F-4D97-AF65-F5344CB8AC3E}">
        <p14:creationId xmlns:p14="http://schemas.microsoft.com/office/powerpoint/2010/main" val="4291106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04E28D-35DB-27D0-0722-198A61894BB1}"/>
              </a:ext>
            </a:extLst>
          </p:cNvPr>
          <p:cNvSpPr>
            <a:spLocks noGrp="1"/>
          </p:cNvSpPr>
          <p:nvPr>
            <p:ph type="title"/>
          </p:nvPr>
        </p:nvSpPr>
        <p:spPr>
          <a:xfrm>
            <a:off x="675118" y="205376"/>
            <a:ext cx="11049712" cy="691932"/>
          </a:xfrm>
        </p:spPr>
        <p:txBody>
          <a:bodyPr>
            <a:normAutofit fontScale="90000"/>
          </a:bodyPr>
          <a:lstStyle/>
          <a:p>
            <a:r>
              <a:rPr lang="cs-CZ" dirty="0"/>
              <a:t>Je báseň Lapkové o lapcích, anebo o okupantech?</a:t>
            </a:r>
          </a:p>
        </p:txBody>
      </p:sp>
      <p:pic>
        <p:nvPicPr>
          <p:cNvPr id="6" name="Zástupný obsah 5">
            <a:extLst>
              <a:ext uri="{FF2B5EF4-FFF2-40B4-BE49-F238E27FC236}">
                <a16:creationId xmlns:a16="http://schemas.microsoft.com/office/drawing/2014/main" id="{7F60E7E2-EC9C-398E-0796-7015D8CC222B}"/>
              </a:ext>
            </a:extLst>
          </p:cNvPr>
          <p:cNvPicPr>
            <a:picLocks noGrp="1" noChangeAspect="1"/>
          </p:cNvPicPr>
          <p:nvPr>
            <p:ph sz="half" idx="1"/>
          </p:nvPr>
        </p:nvPicPr>
        <p:blipFill>
          <a:blip r:embed="rId2"/>
          <a:stretch>
            <a:fillRect/>
          </a:stretch>
        </p:blipFill>
        <p:spPr>
          <a:xfrm>
            <a:off x="902597" y="777667"/>
            <a:ext cx="4053964" cy="6080333"/>
          </a:xfrm>
        </p:spPr>
      </p:pic>
      <p:sp>
        <p:nvSpPr>
          <p:cNvPr id="4" name="Zástupný obsah 3">
            <a:extLst>
              <a:ext uri="{FF2B5EF4-FFF2-40B4-BE49-F238E27FC236}">
                <a16:creationId xmlns:a16="http://schemas.microsoft.com/office/drawing/2014/main" id="{5F13F2EF-80A2-F63D-3128-422E03BC2D78}"/>
              </a:ext>
            </a:extLst>
          </p:cNvPr>
          <p:cNvSpPr>
            <a:spLocks noGrp="1"/>
          </p:cNvSpPr>
          <p:nvPr>
            <p:ph sz="half" idx="2"/>
          </p:nvPr>
        </p:nvSpPr>
        <p:spPr>
          <a:xfrm>
            <a:off x="6605899" y="989971"/>
            <a:ext cx="5503492" cy="5795390"/>
          </a:xfrm>
        </p:spPr>
        <p:txBody>
          <a:bodyPr>
            <a:normAutofit/>
          </a:bodyPr>
          <a:lstStyle/>
          <a:p>
            <a:r>
              <a:rPr lang="cs-CZ" dirty="0"/>
              <a:t>Jiří Pištora (Mateřídouška 26, 1969, č. 2, s. 6)</a:t>
            </a:r>
          </a:p>
          <a:p>
            <a:r>
              <a:rPr lang="cs-CZ" dirty="0"/>
              <a:t>Zůstaneme-li u významů (uvnitř jazyka), je to báseň popisující loupežníky žijící v lese. Tedy něco zcela mimo dobový socio-kulturní, natož pak politický kontext (podobně jako dobové Večerníčky o loupežníku Rumcajsovi ad.).</a:t>
            </a:r>
          </a:p>
          <a:p>
            <a:r>
              <a:rPr lang="cs-CZ" dirty="0"/>
              <a:t>Specifické výrazy „step“, „</a:t>
            </a:r>
            <a:r>
              <a:rPr lang="cs-CZ" dirty="0" err="1"/>
              <a:t>láptě</a:t>
            </a:r>
            <a:r>
              <a:rPr lang="cs-CZ" dirty="0"/>
              <a:t>“ či „ať nám sem nelezou“ (Kdo kdy komu kam vlezl? Aha, „bratrská vojska“ nám sem před půl rokem, tj. v srpnu 1968) získávají jiný, specifický smysl v dobovém kontextu a otevírají se referenci (lapkové = Rusové). Toto čtení nastalo: Jiří Pištora byl za publikování básně vystaven vyšetřování a tlaku StB a následně spáchal sebevraždu.</a:t>
            </a:r>
          </a:p>
        </p:txBody>
      </p:sp>
    </p:spTree>
    <p:extLst>
      <p:ext uri="{BB962C8B-B14F-4D97-AF65-F5344CB8AC3E}">
        <p14:creationId xmlns:p14="http://schemas.microsoft.com/office/powerpoint/2010/main" val="120579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599" y="133004"/>
            <a:ext cx="10232967" cy="756458"/>
          </a:xfrm>
        </p:spPr>
        <p:txBody>
          <a:bodyPr/>
          <a:lstStyle/>
          <a:p>
            <a:r>
              <a:rPr lang="cs-CZ" dirty="0" err="1"/>
              <a:t>Mimésis</a:t>
            </a:r>
            <a:r>
              <a:rPr lang="cs-CZ" dirty="0"/>
              <a:t> a literárnost; fiktivnost a </a:t>
            </a:r>
            <a:r>
              <a:rPr lang="cs-CZ" dirty="0" err="1"/>
              <a:t>fikčnost</a:t>
            </a:r>
            <a:endParaRPr lang="cs-CZ" dirty="0"/>
          </a:p>
        </p:txBody>
      </p:sp>
      <p:sp>
        <p:nvSpPr>
          <p:cNvPr id="3" name="Zástupný symbol pro obsah 2"/>
          <p:cNvSpPr>
            <a:spLocks noGrp="1"/>
          </p:cNvSpPr>
          <p:nvPr>
            <p:ph sz="half" idx="1"/>
          </p:nvPr>
        </p:nvSpPr>
        <p:spPr>
          <a:xfrm>
            <a:off x="872836" y="1471353"/>
            <a:ext cx="5029678" cy="5144193"/>
          </a:xfrm>
        </p:spPr>
        <p:txBody>
          <a:bodyPr>
            <a:normAutofit lnSpcReduction="10000"/>
          </a:bodyPr>
          <a:lstStyle/>
          <a:p>
            <a:r>
              <a:rPr lang="cs-CZ" dirty="0"/>
              <a:t>Mimesis (z </a:t>
            </a:r>
            <a:r>
              <a:rPr lang="cs-CZ" dirty="0" err="1"/>
              <a:t>řec</a:t>
            </a:r>
            <a:r>
              <a:rPr lang="cs-CZ" dirty="0"/>
              <a:t>. </a:t>
            </a:r>
            <a:r>
              <a:rPr lang="cs-CZ" dirty="0" err="1"/>
              <a:t>mīmeisthai</a:t>
            </a:r>
            <a:r>
              <a:rPr lang="cs-CZ" dirty="0"/>
              <a:t>, „napodobovat“) – chápání literárního díla jako </a:t>
            </a:r>
            <a:r>
              <a:rPr lang="cs-CZ" b="1" dirty="0"/>
              <a:t>nápodoby</a:t>
            </a:r>
            <a:r>
              <a:rPr lang="cs-CZ" dirty="0"/>
              <a:t> určitého výseku skutečnosti;</a:t>
            </a:r>
          </a:p>
          <a:p>
            <a:r>
              <a:rPr lang="cs-CZ" dirty="0"/>
              <a:t>Literárnost – to, co dané dílo činí dílem literárním (R. </a:t>
            </a:r>
            <a:r>
              <a:rPr lang="cs-CZ" dirty="0" err="1"/>
              <a:t>Jakobson</a:t>
            </a:r>
            <a:r>
              <a:rPr lang="cs-CZ" dirty="0"/>
              <a:t>); to, co konstituuje specifičnost daného textu jakožto textu literárního. Základní předmět teorie literatury ve strukturalistickém pojetí (hledání odpovědi na otázku, co dělá literaturu literaturou)</a:t>
            </a:r>
          </a:p>
        </p:txBody>
      </p:sp>
      <p:sp>
        <p:nvSpPr>
          <p:cNvPr id="4" name="Zástupný symbol pro obsah 3"/>
          <p:cNvSpPr>
            <a:spLocks noGrp="1"/>
          </p:cNvSpPr>
          <p:nvPr>
            <p:ph sz="half" idx="2"/>
          </p:nvPr>
        </p:nvSpPr>
        <p:spPr>
          <a:xfrm>
            <a:off x="6525403" y="1471353"/>
            <a:ext cx="5162292" cy="5079076"/>
          </a:xfrm>
        </p:spPr>
        <p:txBody>
          <a:bodyPr>
            <a:normAutofit lnSpcReduction="10000"/>
          </a:bodyPr>
          <a:lstStyle/>
          <a:p>
            <a:r>
              <a:rPr lang="cs-CZ" dirty="0"/>
              <a:t>Fikce je „literární nereferenční narativní text“ (</a:t>
            </a:r>
            <a:r>
              <a:rPr lang="cs-CZ" dirty="0" err="1"/>
              <a:t>Dorrit</a:t>
            </a:r>
            <a:r>
              <a:rPr lang="cs-CZ" dirty="0"/>
              <a:t> </a:t>
            </a:r>
            <a:r>
              <a:rPr lang="cs-CZ" dirty="0" err="1"/>
              <a:t>Cohnová</a:t>
            </a:r>
            <a:r>
              <a:rPr lang="cs-CZ" dirty="0"/>
              <a:t>) (proto vůči němu nemá smysl uplatňovat kritérium pravdivosti, ale pouze kritérium přijatelnosti)</a:t>
            </a:r>
          </a:p>
          <a:p>
            <a:r>
              <a:rPr lang="cs-CZ" dirty="0" err="1"/>
              <a:t>Fikčnost</a:t>
            </a:r>
            <a:r>
              <a:rPr lang="cs-CZ" dirty="0"/>
              <a:t> = neutrální označení všech prvků ve fikci, které neklade otázku pravdivosti vůči referenci (neřeší, zda daný prvek textu je „reálný“)</a:t>
            </a:r>
          </a:p>
          <a:p>
            <a:r>
              <a:rPr lang="cs-CZ" dirty="0"/>
              <a:t>Fiktivnost = označení „umělosti“ určitých textových prvků, jejich vymyšlenosti skrze imaginaci</a:t>
            </a:r>
          </a:p>
          <a:p>
            <a:r>
              <a:rPr lang="cs-CZ" dirty="0"/>
              <a:t>(Př.: dvě postavy z Tolstého </a:t>
            </a:r>
            <a:r>
              <a:rPr lang="cs-CZ" i="1" dirty="0"/>
              <a:t> Vojny a míru </a:t>
            </a:r>
            <a:r>
              <a:rPr lang="cs-CZ" dirty="0"/>
              <a:t>s odlišným statutem: </a:t>
            </a:r>
            <a:r>
              <a:rPr lang="cs-CZ" dirty="0" err="1"/>
              <a:t>Pierre</a:t>
            </a:r>
            <a:r>
              <a:rPr lang="cs-CZ" dirty="0"/>
              <a:t> Bezuchov je fikční i fiktivní; Napoleon Bonaparte je fikční, ale není fiktivní</a:t>
            </a:r>
          </a:p>
        </p:txBody>
      </p:sp>
    </p:spTree>
    <p:extLst>
      <p:ext uri="{BB962C8B-B14F-4D97-AF65-F5344CB8AC3E}">
        <p14:creationId xmlns:p14="http://schemas.microsoft.com/office/powerpoint/2010/main" val="2374616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a:t>
            </a:r>
            <a:r>
              <a:rPr lang="pt-BR" dirty="0"/>
              <a:t>rtefakt a estetický objekt, text a dílo; kontext</a:t>
            </a:r>
            <a:endParaRPr lang="cs-CZ" dirty="0"/>
          </a:p>
        </p:txBody>
      </p:sp>
      <p:sp>
        <p:nvSpPr>
          <p:cNvPr id="3" name="Zástupný symbol pro obsah 2"/>
          <p:cNvSpPr>
            <a:spLocks noGrp="1"/>
          </p:cNvSpPr>
          <p:nvPr>
            <p:ph sz="half" idx="1"/>
          </p:nvPr>
        </p:nvSpPr>
        <p:spPr>
          <a:xfrm>
            <a:off x="1130532" y="2285999"/>
            <a:ext cx="3333404" cy="3973485"/>
          </a:xfrm>
        </p:spPr>
        <p:txBody>
          <a:bodyPr>
            <a:normAutofit fontScale="85000" lnSpcReduction="10000"/>
          </a:bodyPr>
          <a:lstStyle/>
          <a:p>
            <a:r>
              <a:rPr lang="cs-CZ" dirty="0"/>
              <a:t>Text = artefakt: předmětný, materiální objekt, který lze nějak reprodukovat, sdílet atp.</a:t>
            </a:r>
          </a:p>
          <a:p>
            <a:r>
              <a:rPr lang="cs-CZ" dirty="0"/>
              <a:t>Dílo = estetický objekt: mentální obraz, který vzniká v naší mysli v průběhu recepce, ale nemá už materiální povahu, a proto jej lze jen obtížně reprodukovat či vyjádřit</a:t>
            </a:r>
          </a:p>
        </p:txBody>
      </p:sp>
      <p:sp>
        <p:nvSpPr>
          <p:cNvPr id="4" name="Zástupný symbol pro obsah 3"/>
          <p:cNvSpPr>
            <a:spLocks noGrp="1"/>
          </p:cNvSpPr>
          <p:nvPr>
            <p:ph sz="half" idx="2"/>
          </p:nvPr>
        </p:nvSpPr>
        <p:spPr>
          <a:xfrm>
            <a:off x="5619404" y="1421476"/>
            <a:ext cx="5868785" cy="5436523"/>
          </a:xfrm>
        </p:spPr>
        <p:txBody>
          <a:bodyPr>
            <a:normAutofit fontScale="85000" lnSpcReduction="10000"/>
          </a:bodyPr>
          <a:lstStyle/>
          <a:p>
            <a:r>
              <a:rPr lang="cs-CZ" b="1" dirty="0"/>
              <a:t>kontext</a:t>
            </a:r>
            <a:r>
              <a:rPr lang="cs-CZ" dirty="0"/>
              <a:t>, obecně prostředí, v němž text (resp. dílo) získává působnost a smysl. Poukazy ke kontextům, ať už jako k souhrnům okolních výpovědí nebo k souhrnům komunikačních podmínek, za nichž nějaká promluva nebo text vzniká, tak nutně dynamizují a rozmlžují hranice zdánlivě autonomního, jednotlivého, izolovaného textu. – V sémiotickém komunikačním modelu R. </a:t>
            </a:r>
            <a:r>
              <a:rPr lang="cs-CZ" dirty="0" err="1"/>
              <a:t>Jakobsona</a:t>
            </a:r>
            <a:r>
              <a:rPr lang="cs-CZ" dirty="0"/>
              <a:t> zaujímá k. pozici referentu, poukazu k „vnějšku“, který je vnímatelný adresátem a verbálně strukturovaný (nebo přístupný verbální strukturaci). Poukazuje-li komunikát primárně ke k. (současně s možnými sekundárními poukazy k ostatním konstitutivním činitelům řečové události, jimiž jsou mluvčí, sdělení, adresát, kód a kontakt), má funkci referenční. </a:t>
            </a:r>
            <a:r>
              <a:rPr lang="cs-CZ" dirty="0" err="1"/>
              <a:t>Jakobsonova</a:t>
            </a:r>
            <a:r>
              <a:rPr lang="cs-CZ" dirty="0"/>
              <a:t> koncepce ponechává otevřenu možnost, zda lze vztáhnout pojem k. současně k aktuálnímu světu i k světu „textovému“, jazykovým a kulturním kódům, tedy encyklopedii U. </a:t>
            </a:r>
            <a:r>
              <a:rPr lang="cs-CZ" dirty="0" err="1"/>
              <a:t>Eka</a:t>
            </a:r>
            <a:r>
              <a:rPr lang="cs-CZ" dirty="0"/>
              <a:t>. V </a:t>
            </a:r>
            <a:r>
              <a:rPr lang="cs-CZ" dirty="0" err="1"/>
              <a:t>Ekově</a:t>
            </a:r>
            <a:r>
              <a:rPr lang="cs-CZ" dirty="0"/>
              <a:t> koncepci právě jazyková povaha k. umožňuje analyzovat jej sémioticky jako </a:t>
            </a:r>
            <a:r>
              <a:rPr lang="cs-CZ" dirty="0" err="1"/>
              <a:t>sui</a:t>
            </a:r>
            <a:r>
              <a:rPr lang="cs-CZ" dirty="0"/>
              <a:t> </a:t>
            </a:r>
            <a:r>
              <a:rPr lang="cs-CZ" dirty="0" err="1"/>
              <a:t>generis</a:t>
            </a:r>
            <a:r>
              <a:rPr lang="cs-CZ" dirty="0"/>
              <a:t> kód, který zprostředkovává naše pojetí „vnějšího“ světa. K. v rámci analýzy textu je pak kódem zakotvená možnost bezprostředního </a:t>
            </a:r>
            <a:r>
              <a:rPr lang="cs-CZ" dirty="0" err="1"/>
              <a:t>spoluvýskytu</a:t>
            </a:r>
            <a:r>
              <a:rPr lang="cs-CZ" dirty="0"/>
              <a:t> výrazů z téhož sémiotického systému nebo subsystému, </a:t>
            </a:r>
            <a:r>
              <a:rPr lang="cs-CZ" dirty="0" err="1"/>
              <a:t>sebekorigující</a:t>
            </a:r>
            <a:r>
              <a:rPr lang="cs-CZ" dirty="0"/>
              <a:t> sémantické okolí. </a:t>
            </a:r>
          </a:p>
          <a:p>
            <a:endParaRPr lang="cs-CZ" dirty="0"/>
          </a:p>
        </p:txBody>
      </p:sp>
    </p:spTree>
    <p:extLst>
      <p:ext uri="{BB962C8B-B14F-4D97-AF65-F5344CB8AC3E}">
        <p14:creationId xmlns:p14="http://schemas.microsoft.com/office/powerpoint/2010/main" val="208857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157942"/>
            <a:ext cx="9601200" cy="706582"/>
          </a:xfrm>
        </p:spPr>
        <p:txBody>
          <a:bodyPr/>
          <a:lstStyle/>
          <a:p>
            <a:r>
              <a:rPr lang="cs-CZ" dirty="0"/>
              <a:t>Význam jakožto vlastnost znaku</a:t>
            </a:r>
          </a:p>
        </p:txBody>
      </p:sp>
      <p:sp>
        <p:nvSpPr>
          <p:cNvPr id="3" name="Zástupný symbol pro obsah 2"/>
          <p:cNvSpPr>
            <a:spLocks noGrp="1"/>
          </p:cNvSpPr>
          <p:nvPr>
            <p:ph idx="1"/>
          </p:nvPr>
        </p:nvSpPr>
        <p:spPr>
          <a:xfrm>
            <a:off x="1371600" y="864524"/>
            <a:ext cx="8728364" cy="5777345"/>
          </a:xfrm>
        </p:spPr>
        <p:txBody>
          <a:bodyPr>
            <a:normAutofit fontScale="92500" lnSpcReduction="10000"/>
          </a:bodyPr>
          <a:lstStyle/>
          <a:p>
            <a:r>
              <a:rPr lang="cs-CZ" dirty="0"/>
              <a:t>Význam = schopnost předmětu či jevu </a:t>
            </a:r>
            <a:r>
              <a:rPr lang="cs-CZ" b="1" dirty="0"/>
              <a:t>označovat (= znamenat) </a:t>
            </a:r>
            <a:r>
              <a:rPr lang="cs-CZ" dirty="0"/>
              <a:t>něco kromě sebe sama</a:t>
            </a:r>
          </a:p>
          <a:p>
            <a:r>
              <a:rPr lang="cs-CZ" dirty="0"/>
              <a:t>Vzhledem k tomu, že význam je založen na označování, je nejpřirozenějším způsobem jeho uchopování koncept </a:t>
            </a:r>
            <a:r>
              <a:rPr lang="cs-CZ" b="1" dirty="0"/>
              <a:t>znaku:</a:t>
            </a:r>
          </a:p>
          <a:p>
            <a:r>
              <a:rPr lang="cs-CZ" b="1" dirty="0"/>
              <a:t>Znaky: </a:t>
            </a:r>
            <a:r>
              <a:rPr lang="cs-CZ" dirty="0"/>
              <a:t>významové jednotky různé velikosti a charakteru. Za znak lze považovat slovo, větu, text, obraz, píseň, gesto, stopu v písku, dešťový mrak, motocykl, boty s vysokými podpatky, kávovou </a:t>
            </a:r>
            <a:r>
              <a:rPr lang="cs-CZ" dirty="0" err="1"/>
              <a:t>ssedlinu</a:t>
            </a:r>
            <a:r>
              <a:rPr lang="cs-CZ" dirty="0"/>
              <a:t> či zapálenou cigaretu (všechny tyto věci či jevy mají nebo mohou mít nějaký význam).</a:t>
            </a:r>
          </a:p>
          <a:p>
            <a:r>
              <a:rPr lang="cs-CZ" dirty="0"/>
              <a:t>Ferdinand de </a:t>
            </a:r>
            <a:r>
              <a:rPr lang="cs-CZ" dirty="0" err="1"/>
              <a:t>Saussure</a:t>
            </a:r>
            <a:r>
              <a:rPr lang="cs-CZ" dirty="0"/>
              <a:t>: </a:t>
            </a:r>
            <a:r>
              <a:rPr lang="cs-CZ" i="1" dirty="0"/>
              <a:t>Kurs obecné lingvistiky </a:t>
            </a:r>
            <a:r>
              <a:rPr lang="cs-CZ" dirty="0"/>
              <a:t>(1916): význam funguje jako znak, který má dvě složky (binární pojetí významu)– </a:t>
            </a:r>
            <a:r>
              <a:rPr lang="cs-CZ" b="1" dirty="0"/>
              <a:t>označující</a:t>
            </a:r>
            <a:r>
              <a:rPr lang="cs-CZ" i="1" dirty="0"/>
              <a:t> </a:t>
            </a:r>
            <a:r>
              <a:rPr lang="cs-CZ" dirty="0"/>
              <a:t>(signifiant, tedy výraz – v případě slovního znaku v podobě fonémů či grafémů) a </a:t>
            </a:r>
            <a:r>
              <a:rPr lang="cs-CZ" b="1" dirty="0"/>
              <a:t>označované </a:t>
            </a:r>
            <a:r>
              <a:rPr lang="cs-CZ" dirty="0"/>
              <a:t>(signifié, tedy mentální obraz, který se při vnímání výrazu v mysli vytvoří); vztah mezi označujícím a označovaným je arbitrární (vznikl dohodou, že něco se bude v daném jazyce označovat právě tak)</a:t>
            </a:r>
          </a:p>
          <a:p>
            <a:r>
              <a:rPr lang="cs-CZ" dirty="0"/>
              <a:t>Charles </a:t>
            </a:r>
            <a:r>
              <a:rPr lang="cs-CZ" dirty="0" err="1"/>
              <a:t>Sanders</a:t>
            </a:r>
            <a:r>
              <a:rPr lang="cs-CZ" dirty="0"/>
              <a:t> </a:t>
            </a:r>
            <a:r>
              <a:rPr lang="cs-CZ" dirty="0" err="1"/>
              <a:t>Peirce</a:t>
            </a:r>
            <a:r>
              <a:rPr lang="cs-CZ" dirty="0"/>
              <a:t> (přelom 19. a 20. st.): </a:t>
            </a:r>
            <a:r>
              <a:rPr lang="cs-CZ" b="1" dirty="0"/>
              <a:t>kromě významu </a:t>
            </a:r>
            <a:r>
              <a:rPr lang="cs-CZ" dirty="0"/>
              <a:t>vnáší do hry (tím, že bere v potaz i pragmatickou, nejen sémantickou dimenzi) i </a:t>
            </a:r>
            <a:r>
              <a:rPr lang="cs-CZ" b="1" dirty="0"/>
              <a:t>smysl</a:t>
            </a:r>
            <a:r>
              <a:rPr lang="cs-CZ" dirty="0"/>
              <a:t>: triadické pojetí významu: </a:t>
            </a:r>
            <a:r>
              <a:rPr lang="cs-CZ" b="1" dirty="0"/>
              <a:t>výraz </a:t>
            </a:r>
            <a:r>
              <a:rPr lang="cs-CZ" dirty="0"/>
              <a:t>(</a:t>
            </a:r>
            <a:r>
              <a:rPr lang="cs-CZ" dirty="0" err="1"/>
              <a:t>Peirce</a:t>
            </a:r>
            <a:r>
              <a:rPr lang="cs-CZ" dirty="0"/>
              <a:t> jej označuje jako </a:t>
            </a:r>
            <a:r>
              <a:rPr lang="cs-CZ" dirty="0" err="1"/>
              <a:t>representament</a:t>
            </a:r>
            <a:r>
              <a:rPr lang="cs-CZ" dirty="0"/>
              <a:t>) – </a:t>
            </a:r>
            <a:r>
              <a:rPr lang="cs-CZ" b="1" dirty="0" err="1"/>
              <a:t>interpretant</a:t>
            </a:r>
            <a:r>
              <a:rPr lang="cs-CZ" dirty="0"/>
              <a:t> (prostředí – obvykle mysl jedince, ovlivněná ovšem jeho kontextem – kde ke spojení výrazu a předmětu dochází) – </a:t>
            </a:r>
            <a:r>
              <a:rPr lang="cs-CZ" b="1" dirty="0"/>
              <a:t>předmět</a:t>
            </a:r>
            <a:r>
              <a:rPr lang="cs-CZ" dirty="0"/>
              <a:t> (to, co znak označuje)</a:t>
            </a:r>
          </a:p>
          <a:p>
            <a:endParaRPr lang="cs-CZ" dirty="0"/>
          </a:p>
        </p:txBody>
      </p:sp>
      <p:pic>
        <p:nvPicPr>
          <p:cNvPr id="4" name="Obrázek 3"/>
          <p:cNvPicPr>
            <a:picLocks noChangeAspect="1"/>
          </p:cNvPicPr>
          <p:nvPr/>
        </p:nvPicPr>
        <p:blipFill>
          <a:blip r:embed="rId2"/>
          <a:stretch>
            <a:fillRect/>
          </a:stretch>
        </p:blipFill>
        <p:spPr>
          <a:xfrm>
            <a:off x="10099964" y="4120341"/>
            <a:ext cx="1981200" cy="1981200"/>
          </a:xfrm>
          <a:prstGeom prst="rect">
            <a:avLst/>
          </a:prstGeom>
        </p:spPr>
      </p:pic>
      <p:pic>
        <p:nvPicPr>
          <p:cNvPr id="5" name="Obrázek 4"/>
          <p:cNvPicPr>
            <a:picLocks noChangeAspect="1"/>
          </p:cNvPicPr>
          <p:nvPr/>
        </p:nvPicPr>
        <p:blipFill>
          <a:blip r:embed="rId3"/>
          <a:stretch>
            <a:fillRect/>
          </a:stretch>
        </p:blipFill>
        <p:spPr>
          <a:xfrm>
            <a:off x="10099964" y="2269375"/>
            <a:ext cx="1805004" cy="1504170"/>
          </a:xfrm>
          <a:prstGeom prst="rect">
            <a:avLst/>
          </a:prstGeom>
        </p:spPr>
      </p:pic>
    </p:spTree>
    <p:extLst>
      <p:ext uri="{BB962C8B-B14F-4D97-AF65-F5344CB8AC3E}">
        <p14:creationId xmlns:p14="http://schemas.microsoft.com/office/powerpoint/2010/main" val="2188874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Znakový charakter pojmenování, věty i celku textu</a:t>
            </a:r>
            <a:endParaRPr lang="cs-CZ" dirty="0"/>
          </a:p>
        </p:txBody>
      </p:sp>
      <p:sp>
        <p:nvSpPr>
          <p:cNvPr id="3" name="Zástupný symbol pro obsah 2"/>
          <p:cNvSpPr>
            <a:spLocks noGrp="1"/>
          </p:cNvSpPr>
          <p:nvPr>
            <p:ph idx="1"/>
          </p:nvPr>
        </p:nvSpPr>
        <p:spPr>
          <a:xfrm>
            <a:off x="1371600" y="2285999"/>
            <a:ext cx="9601200" cy="4239491"/>
          </a:xfrm>
        </p:spPr>
        <p:txBody>
          <a:bodyPr>
            <a:normAutofit fontScale="92500" lnSpcReduction="20000"/>
          </a:bodyPr>
          <a:lstStyle/>
          <a:p>
            <a:r>
              <a:rPr lang="cs-CZ" dirty="0"/>
              <a:t>Znaky: významové jednotky různé velikosti a charakteru. Za znak lze považovat slovo, větu, text, obraz, píseň, gesto, stopu v písku, dešťový mrak, motocykl, boty s vysokými podpatky, kávovou </a:t>
            </a:r>
            <a:r>
              <a:rPr lang="cs-CZ" dirty="0" err="1"/>
              <a:t>ssedlinu</a:t>
            </a:r>
            <a:r>
              <a:rPr lang="cs-CZ" dirty="0"/>
              <a:t> či zapálenou cigaretu (všechny tyto věci či jevy mají nebo mohou mít nějaký význam).</a:t>
            </a:r>
          </a:p>
          <a:p>
            <a:r>
              <a:rPr lang="cs-CZ" dirty="0"/>
              <a:t>Esenciálním znakem v rámci literárního díla je </a:t>
            </a:r>
            <a:r>
              <a:rPr lang="cs-CZ" b="1" dirty="0"/>
              <a:t>pojmenování:</a:t>
            </a:r>
          </a:p>
          <a:p>
            <a:r>
              <a:rPr lang="cs-CZ" dirty="0"/>
              <a:t>A) básnické: je jím každé pojmenování, které se ocitne v „básnickém“ (či šíře literárním) textu, čímž odkazuje nejen mimo sebe, ale upozorňuje i na sebe sama, na svoji věcnost, </a:t>
            </a:r>
            <a:r>
              <a:rPr lang="cs-CZ" dirty="0" err="1"/>
              <a:t>udělanost</a:t>
            </a:r>
            <a:r>
              <a:rPr lang="cs-CZ" dirty="0"/>
              <a:t>, znělost atd.</a:t>
            </a:r>
          </a:p>
          <a:p>
            <a:r>
              <a:rPr lang="cs-CZ" dirty="0"/>
              <a:t>Např. „Můj bratr dooral a </a:t>
            </a:r>
            <a:r>
              <a:rPr lang="cs-CZ" dirty="0" err="1"/>
              <a:t>vypřáh</a:t>
            </a:r>
            <a:r>
              <a:rPr lang="cs-CZ" dirty="0"/>
              <a:t> koně“ (K. Toman: Září)</a:t>
            </a:r>
          </a:p>
          <a:p>
            <a:r>
              <a:rPr lang="cs-CZ" dirty="0"/>
              <a:t>B) obrazné (tropus): dochází u něho ke zjevnému významovému posunu, nefunguje na základě významů doslovných, ale generuje významy nové: např. „ocúny noci“ (Karásek ze Lvovic);</a:t>
            </a:r>
          </a:p>
          <a:p>
            <a:r>
              <a:rPr lang="cs-CZ" dirty="0"/>
              <a:t>Znakem je jednotlivé slovní pojmenování, ale v kontextu vět a širších celků tato pojmenování vytvářejí vyšší znakové jednotky (motivy a jiné vyšší celky – např. postavy, prostor, dějová událost atd.)</a:t>
            </a:r>
          </a:p>
        </p:txBody>
      </p:sp>
    </p:spTree>
    <p:extLst>
      <p:ext uri="{BB962C8B-B14F-4D97-AF65-F5344CB8AC3E}">
        <p14:creationId xmlns:p14="http://schemas.microsoft.com/office/powerpoint/2010/main" val="187667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600" y="324196"/>
            <a:ext cx="9601200" cy="939339"/>
          </a:xfrm>
        </p:spPr>
        <p:txBody>
          <a:bodyPr/>
          <a:lstStyle/>
          <a:p>
            <a:r>
              <a:rPr lang="cs-CZ" dirty="0"/>
              <a:t>Význam, smysl a reference</a:t>
            </a:r>
          </a:p>
        </p:txBody>
      </p:sp>
      <p:sp>
        <p:nvSpPr>
          <p:cNvPr id="3" name="Zástupný symbol pro obsah 2"/>
          <p:cNvSpPr>
            <a:spLocks noGrp="1"/>
          </p:cNvSpPr>
          <p:nvPr>
            <p:ph idx="1"/>
          </p:nvPr>
        </p:nvSpPr>
        <p:spPr>
          <a:xfrm>
            <a:off x="1371600" y="1263535"/>
            <a:ext cx="10515600" cy="5353396"/>
          </a:xfrm>
        </p:spPr>
        <p:txBody>
          <a:bodyPr>
            <a:normAutofit lnSpcReduction="10000"/>
          </a:bodyPr>
          <a:lstStyle/>
          <a:p>
            <a:r>
              <a:rPr lang="cs-CZ" b="1" dirty="0"/>
              <a:t>Význam: </a:t>
            </a:r>
            <a:r>
              <a:rPr lang="cs-CZ" dirty="0"/>
              <a:t>To, co daný výraz nebo výpověď míní, co „chce/má říci“, co označuje (</a:t>
            </a:r>
            <a:r>
              <a:rPr lang="cs-CZ" b="1" dirty="0"/>
              <a:t>signifikace, označování</a:t>
            </a:r>
            <a:r>
              <a:rPr lang="cs-CZ" dirty="0"/>
              <a:t>)</a:t>
            </a:r>
          </a:p>
          <a:p>
            <a:r>
              <a:rPr lang="cs-CZ" b="1" dirty="0">
                <a:effectLst>
                  <a:glow rad="38100">
                    <a:schemeClr val="bg1">
                      <a:lumMod val="50000"/>
                      <a:lumOff val="50000"/>
                      <a:alpha val="20000"/>
                    </a:schemeClr>
                  </a:glow>
                </a:effectLst>
              </a:rPr>
              <a:t>Význam </a:t>
            </a:r>
            <a:r>
              <a:rPr lang="cs-CZ" dirty="0">
                <a:effectLst>
                  <a:glow rad="38100">
                    <a:schemeClr val="bg1">
                      <a:lumMod val="50000"/>
                      <a:lumOff val="50000"/>
                      <a:alpha val="20000"/>
                    </a:schemeClr>
                  </a:glow>
                </a:effectLst>
              </a:rPr>
              <a:t>může být chápán jako sémantická kategorie (= to, co výraz znamená v rámci daného jazyka), anebo jako kategorie, která prostřednictvím syntaktické realizace získává sémantickou i pragmatickou dimenzi (význam pak vzniká vždy až v konkrétním kontextu). </a:t>
            </a:r>
          </a:p>
          <a:p>
            <a:r>
              <a:rPr lang="cs-CZ" dirty="0">
                <a:effectLst>
                  <a:glow rad="38100">
                    <a:schemeClr val="bg1">
                      <a:lumMod val="50000"/>
                      <a:lumOff val="50000"/>
                      <a:alpha val="20000"/>
                    </a:schemeClr>
                  </a:glow>
                </a:effectLst>
              </a:rPr>
              <a:t>Porozumění = pochopení významu.</a:t>
            </a:r>
          </a:p>
          <a:p>
            <a:r>
              <a:rPr lang="cs-CZ" b="1" dirty="0"/>
              <a:t>Smysl: </a:t>
            </a:r>
            <a:r>
              <a:rPr lang="cs-CZ" dirty="0"/>
              <a:t>přisvojený význam, zasazený do konkrétního kontextu („význam pro mne teď a tady“: uživatel, čas, prostor). Při generování smyslu uchopujeme obsah výrazu.</a:t>
            </a:r>
            <a:endParaRPr lang="cs-CZ" b="1" dirty="0"/>
          </a:p>
          <a:p>
            <a:r>
              <a:rPr lang="cs-CZ" dirty="0">
                <a:effectLst>
                  <a:glow rad="38100">
                    <a:schemeClr val="bg1">
                      <a:lumMod val="50000"/>
                      <a:lumOff val="50000"/>
                      <a:alpha val="20000"/>
                    </a:schemeClr>
                  </a:glow>
                </a:effectLst>
              </a:rPr>
              <a:t>Příklad (G. </a:t>
            </a:r>
            <a:r>
              <a:rPr lang="cs-CZ" dirty="0" err="1">
                <a:effectLst>
                  <a:glow rad="38100">
                    <a:schemeClr val="bg1">
                      <a:lumMod val="50000"/>
                      <a:lumOff val="50000"/>
                      <a:alpha val="20000"/>
                    </a:schemeClr>
                  </a:glow>
                </a:effectLst>
              </a:rPr>
              <a:t>Frege</a:t>
            </a:r>
            <a:r>
              <a:rPr lang="cs-CZ" dirty="0">
                <a:effectLst>
                  <a:glow rad="38100">
                    <a:schemeClr val="bg1">
                      <a:lumMod val="50000"/>
                      <a:lumOff val="50000"/>
                      <a:alpha val="20000"/>
                    </a:schemeClr>
                  </a:glow>
                </a:effectLst>
              </a:rPr>
              <a:t>): výrazy Večernice a Jitřenka mají stejný referent (planetu Venuši), ale rozdílné způsoby </a:t>
            </a:r>
            <a:r>
              <a:rPr lang="cs-CZ" dirty="0" err="1">
                <a:effectLst>
                  <a:glow rad="38100">
                    <a:schemeClr val="bg1">
                      <a:lumMod val="50000"/>
                      <a:lumOff val="50000"/>
                      <a:alpha val="20000"/>
                    </a:schemeClr>
                  </a:glow>
                </a:effectLst>
              </a:rPr>
              <a:t>kontextualizace</a:t>
            </a:r>
            <a:r>
              <a:rPr lang="cs-CZ" dirty="0">
                <a:effectLst>
                  <a:glow rad="38100">
                    <a:schemeClr val="bg1">
                      <a:lumMod val="50000"/>
                      <a:lumOff val="50000"/>
                      <a:alpha val="20000"/>
                    </a:schemeClr>
                  </a:glow>
                </a:effectLst>
              </a:rPr>
              <a:t> těchto odkazů (smysl): první se týká pozorování nebeského útvaru navečer a druhý po rozbřesku. </a:t>
            </a:r>
          </a:p>
          <a:p>
            <a:r>
              <a:rPr lang="cs-CZ" b="1" dirty="0">
                <a:effectLst>
                  <a:glow rad="38100">
                    <a:schemeClr val="bg1">
                      <a:lumMod val="50000"/>
                      <a:lumOff val="50000"/>
                      <a:alpha val="20000"/>
                    </a:schemeClr>
                  </a:glow>
                </a:effectLst>
              </a:rPr>
              <a:t>Reference</a:t>
            </a:r>
            <a:r>
              <a:rPr lang="cs-CZ" dirty="0">
                <a:effectLst>
                  <a:glow rad="38100">
                    <a:schemeClr val="bg1">
                      <a:lumMod val="50000"/>
                      <a:lumOff val="50000"/>
                      <a:alpha val="20000"/>
                    </a:schemeClr>
                  </a:glow>
                </a:effectLst>
              </a:rPr>
              <a:t>: akt a/nebo vztah odkazování verbálního výrazu k pojmenovávané entitě (k referentu), která stojí někde mimo daný jazykový systém (= vykročení z jazyka k aktuálnímu světu); referenčnímu aktu se říká </a:t>
            </a:r>
            <a:r>
              <a:rPr lang="cs-CZ" b="1" dirty="0">
                <a:effectLst>
                  <a:glow rad="38100">
                    <a:schemeClr val="bg1">
                      <a:lumMod val="50000"/>
                      <a:lumOff val="50000"/>
                      <a:alpha val="20000"/>
                    </a:schemeClr>
                  </a:glow>
                </a:effectLst>
              </a:rPr>
              <a:t>odkazování (designace</a:t>
            </a:r>
            <a:r>
              <a:rPr lang="cs-CZ" dirty="0">
                <a:effectLst>
                  <a:glow rad="38100">
                    <a:schemeClr val="bg1">
                      <a:lumMod val="50000"/>
                      <a:lumOff val="50000"/>
                      <a:alpha val="20000"/>
                    </a:schemeClr>
                  </a:glow>
                </a:effectLst>
              </a:rPr>
              <a:t>). Při generování reference uchopujeme konkrétní předmět z aktuálního, mimojazykového světa, který se nám na základě naší zkušenosti a dispozic váže k výrazu (mimojazykovou věc či jev).</a:t>
            </a:r>
          </a:p>
          <a:p>
            <a:endParaRPr lang="cs-CZ" dirty="0"/>
          </a:p>
        </p:txBody>
      </p:sp>
    </p:spTree>
    <p:extLst>
      <p:ext uri="{BB962C8B-B14F-4D97-AF65-F5344CB8AC3E}">
        <p14:creationId xmlns:p14="http://schemas.microsoft.com/office/powerpoint/2010/main" val="373065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ek 21">
            <a:extLst>
              <a:ext uri="{FF2B5EF4-FFF2-40B4-BE49-F238E27FC236}">
                <a16:creationId xmlns:a16="http://schemas.microsoft.com/office/drawing/2014/main" id="{4DBEBEF1-0815-62F1-05CD-4EFBB11862DB}"/>
              </a:ext>
            </a:extLst>
          </p:cNvPr>
          <p:cNvPicPr>
            <a:picLocks noChangeAspect="1"/>
          </p:cNvPicPr>
          <p:nvPr/>
        </p:nvPicPr>
        <p:blipFill>
          <a:blip r:embed="rId2"/>
          <a:stretch>
            <a:fillRect/>
          </a:stretch>
        </p:blipFill>
        <p:spPr>
          <a:xfrm>
            <a:off x="8472312" y="184688"/>
            <a:ext cx="2143125" cy="2143125"/>
          </a:xfrm>
          <a:prstGeom prst="rect">
            <a:avLst/>
          </a:prstGeom>
        </p:spPr>
      </p:pic>
      <p:pic>
        <p:nvPicPr>
          <p:cNvPr id="23" name="Obrázek 22">
            <a:extLst>
              <a:ext uri="{FF2B5EF4-FFF2-40B4-BE49-F238E27FC236}">
                <a16:creationId xmlns:a16="http://schemas.microsoft.com/office/drawing/2014/main" id="{C7487B3A-69FE-0846-F390-D4E13A27ECBD}"/>
              </a:ext>
            </a:extLst>
          </p:cNvPr>
          <p:cNvPicPr>
            <a:picLocks noChangeAspect="1"/>
          </p:cNvPicPr>
          <p:nvPr/>
        </p:nvPicPr>
        <p:blipFill>
          <a:blip r:embed="rId3"/>
          <a:stretch>
            <a:fillRect/>
          </a:stretch>
        </p:blipFill>
        <p:spPr>
          <a:xfrm>
            <a:off x="3942521" y="228229"/>
            <a:ext cx="2143125" cy="2143125"/>
          </a:xfrm>
          <a:prstGeom prst="rect">
            <a:avLst/>
          </a:prstGeom>
        </p:spPr>
      </p:pic>
      <p:sp>
        <p:nvSpPr>
          <p:cNvPr id="2" name="Nadpis 1">
            <a:extLst>
              <a:ext uri="{FF2B5EF4-FFF2-40B4-BE49-F238E27FC236}">
                <a16:creationId xmlns:a16="http://schemas.microsoft.com/office/drawing/2014/main" id="{FBB93E81-3E85-882F-F8A2-A9993869F877}"/>
              </a:ext>
            </a:extLst>
          </p:cNvPr>
          <p:cNvSpPr>
            <a:spLocks noGrp="1"/>
          </p:cNvSpPr>
          <p:nvPr>
            <p:ph type="title"/>
          </p:nvPr>
        </p:nvSpPr>
        <p:spPr>
          <a:xfrm>
            <a:off x="939567" y="685799"/>
            <a:ext cx="2785145" cy="4892880"/>
          </a:xfrm>
        </p:spPr>
        <p:txBody>
          <a:bodyPr>
            <a:normAutofit/>
          </a:bodyPr>
          <a:lstStyle/>
          <a:p>
            <a:r>
              <a:rPr lang="cs-CZ" dirty="0"/>
              <a:t>Význam a smysl: realizují se uvnitř jazyka</a:t>
            </a:r>
            <a:br>
              <a:rPr lang="cs-CZ" dirty="0"/>
            </a:br>
            <a:r>
              <a:rPr lang="cs-CZ" dirty="0"/>
              <a:t>jakožto systému</a:t>
            </a:r>
          </a:p>
        </p:txBody>
      </p:sp>
      <p:pic>
        <p:nvPicPr>
          <p:cNvPr id="21" name="Zástupný obsah 20" descr="Obsah obrázku bílé, černobílá&#10;&#10;Popis byl vytvořen automaticky">
            <a:extLst>
              <a:ext uri="{FF2B5EF4-FFF2-40B4-BE49-F238E27FC236}">
                <a16:creationId xmlns:a16="http://schemas.microsoft.com/office/drawing/2014/main" id="{56FDF81F-2D4A-3DEF-83DD-D3FB27C8C515}"/>
              </a:ext>
            </a:extLst>
          </p:cNvPr>
          <p:cNvPicPr>
            <a:picLocks noGrp="1" noChangeAspect="1"/>
          </p:cNvPicPr>
          <p:nvPr>
            <p:ph idx="1"/>
          </p:nvPr>
        </p:nvPicPr>
        <p:blipFill>
          <a:blip r:embed="rId4"/>
          <a:stretch>
            <a:fillRect/>
          </a:stretch>
        </p:blipFill>
        <p:spPr>
          <a:xfrm>
            <a:off x="6241409" y="215122"/>
            <a:ext cx="2143125" cy="2143125"/>
          </a:xfrm>
        </p:spPr>
      </p:pic>
      <p:sp>
        <p:nvSpPr>
          <p:cNvPr id="4" name="Ovál 3">
            <a:extLst>
              <a:ext uri="{FF2B5EF4-FFF2-40B4-BE49-F238E27FC236}">
                <a16:creationId xmlns:a16="http://schemas.microsoft.com/office/drawing/2014/main" id="{98CF5C48-4FA1-A8B8-8E3D-5282D7F30AD8}"/>
              </a:ext>
            </a:extLst>
          </p:cNvPr>
          <p:cNvSpPr/>
          <p:nvPr/>
        </p:nvSpPr>
        <p:spPr>
          <a:xfrm>
            <a:off x="5427677" y="3429000"/>
            <a:ext cx="1409351" cy="11681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ED42BBC0-A3A8-1D50-91B1-82F0C47F5CC7}"/>
              </a:ext>
            </a:extLst>
          </p:cNvPr>
          <p:cNvSpPr txBox="1"/>
          <p:nvPr/>
        </p:nvSpPr>
        <p:spPr>
          <a:xfrm>
            <a:off x="5763237" y="3917659"/>
            <a:ext cx="796954" cy="369332"/>
          </a:xfrm>
          <a:prstGeom prst="rect">
            <a:avLst/>
          </a:prstGeom>
          <a:noFill/>
        </p:spPr>
        <p:txBody>
          <a:bodyPr wrap="square" rtlCol="0">
            <a:spAutoFit/>
          </a:bodyPr>
          <a:lstStyle/>
          <a:p>
            <a:r>
              <a:rPr lang="cs-CZ" dirty="0"/>
              <a:t>Text</a:t>
            </a:r>
          </a:p>
        </p:txBody>
      </p:sp>
      <p:sp>
        <p:nvSpPr>
          <p:cNvPr id="7" name="Myšlenková bublina: obláček 6">
            <a:extLst>
              <a:ext uri="{FF2B5EF4-FFF2-40B4-BE49-F238E27FC236}">
                <a16:creationId xmlns:a16="http://schemas.microsoft.com/office/drawing/2014/main" id="{134E5DA6-A35E-469A-2A5F-C766CB604854}"/>
              </a:ext>
            </a:extLst>
          </p:cNvPr>
          <p:cNvSpPr/>
          <p:nvPr/>
        </p:nvSpPr>
        <p:spPr>
          <a:xfrm>
            <a:off x="6241409" y="2660359"/>
            <a:ext cx="1166069" cy="802232"/>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2B1FFD85-558D-746D-5B41-4BF889449345}"/>
              </a:ext>
            </a:extLst>
          </p:cNvPr>
          <p:cNvSpPr txBox="1"/>
          <p:nvPr/>
        </p:nvSpPr>
        <p:spPr>
          <a:xfrm>
            <a:off x="6350466" y="2801923"/>
            <a:ext cx="922790" cy="369332"/>
          </a:xfrm>
          <a:prstGeom prst="rect">
            <a:avLst/>
          </a:prstGeom>
          <a:noFill/>
        </p:spPr>
        <p:txBody>
          <a:bodyPr wrap="square" rtlCol="0">
            <a:spAutoFit/>
          </a:bodyPr>
          <a:lstStyle/>
          <a:p>
            <a:r>
              <a:rPr lang="cs-CZ" dirty="0"/>
              <a:t>význam</a:t>
            </a:r>
          </a:p>
        </p:txBody>
      </p:sp>
      <p:sp>
        <p:nvSpPr>
          <p:cNvPr id="9" name="Ovál 8">
            <a:extLst>
              <a:ext uri="{FF2B5EF4-FFF2-40B4-BE49-F238E27FC236}">
                <a16:creationId xmlns:a16="http://schemas.microsoft.com/office/drawing/2014/main" id="{FC589266-BE7B-0FEF-4AF3-1E30EF1276CA}"/>
              </a:ext>
            </a:extLst>
          </p:cNvPr>
          <p:cNvSpPr/>
          <p:nvPr/>
        </p:nvSpPr>
        <p:spPr>
          <a:xfrm>
            <a:off x="4731391" y="4286991"/>
            <a:ext cx="3061981" cy="10788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C73CA8B7-9803-17A3-97A3-9EC5CECA5F32}"/>
              </a:ext>
            </a:extLst>
          </p:cNvPr>
          <p:cNvSpPr txBox="1"/>
          <p:nvPr/>
        </p:nvSpPr>
        <p:spPr>
          <a:xfrm>
            <a:off x="5612235" y="4775650"/>
            <a:ext cx="1409351" cy="369332"/>
          </a:xfrm>
          <a:prstGeom prst="rect">
            <a:avLst/>
          </a:prstGeom>
          <a:noFill/>
        </p:spPr>
        <p:txBody>
          <a:bodyPr wrap="square" rtlCol="0">
            <a:spAutoFit/>
          </a:bodyPr>
          <a:lstStyle/>
          <a:p>
            <a:r>
              <a:rPr lang="cs-CZ" dirty="0"/>
              <a:t>Kontext</a:t>
            </a:r>
          </a:p>
        </p:txBody>
      </p:sp>
      <p:sp>
        <p:nvSpPr>
          <p:cNvPr id="11" name="Myšlenková bublina: obláček 10">
            <a:extLst>
              <a:ext uri="{FF2B5EF4-FFF2-40B4-BE49-F238E27FC236}">
                <a16:creationId xmlns:a16="http://schemas.microsoft.com/office/drawing/2014/main" id="{3508FEED-B785-B639-AE01-D77BD4EC0FA9}"/>
              </a:ext>
            </a:extLst>
          </p:cNvPr>
          <p:cNvSpPr/>
          <p:nvPr/>
        </p:nvSpPr>
        <p:spPr>
          <a:xfrm>
            <a:off x="7315200" y="3682767"/>
            <a:ext cx="1694576" cy="914400"/>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a:extLst>
              <a:ext uri="{FF2B5EF4-FFF2-40B4-BE49-F238E27FC236}">
                <a16:creationId xmlns:a16="http://schemas.microsoft.com/office/drawing/2014/main" id="{F0F1BEDA-F15E-ED71-70D6-0920C91C5A81}"/>
              </a:ext>
            </a:extLst>
          </p:cNvPr>
          <p:cNvSpPr txBox="1"/>
          <p:nvPr/>
        </p:nvSpPr>
        <p:spPr>
          <a:xfrm>
            <a:off x="7600425" y="4085439"/>
            <a:ext cx="1174459" cy="369332"/>
          </a:xfrm>
          <a:prstGeom prst="rect">
            <a:avLst/>
          </a:prstGeom>
          <a:noFill/>
        </p:spPr>
        <p:txBody>
          <a:bodyPr wrap="square" rtlCol="0">
            <a:spAutoFit/>
          </a:bodyPr>
          <a:lstStyle/>
          <a:p>
            <a:r>
              <a:rPr lang="cs-CZ" dirty="0"/>
              <a:t>smysl</a:t>
            </a:r>
          </a:p>
        </p:txBody>
      </p:sp>
    </p:spTree>
    <p:extLst>
      <p:ext uri="{BB962C8B-B14F-4D97-AF65-F5344CB8AC3E}">
        <p14:creationId xmlns:p14="http://schemas.microsoft.com/office/powerpoint/2010/main" val="3085770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B12774-B01C-792E-977F-1CE8D09C49B1}"/>
              </a:ext>
            </a:extLst>
          </p:cNvPr>
          <p:cNvSpPr>
            <a:spLocks noGrp="1"/>
          </p:cNvSpPr>
          <p:nvPr>
            <p:ph type="title"/>
          </p:nvPr>
        </p:nvSpPr>
        <p:spPr>
          <a:xfrm>
            <a:off x="1371600" y="302004"/>
            <a:ext cx="9601200" cy="587229"/>
          </a:xfrm>
        </p:spPr>
        <p:txBody>
          <a:bodyPr>
            <a:normAutofit/>
          </a:bodyPr>
          <a:lstStyle/>
          <a:p>
            <a:r>
              <a:rPr lang="cs-CZ" sz="3600" dirty="0"/>
              <a:t>Význam a smysl –příklady nesouladu</a:t>
            </a:r>
          </a:p>
        </p:txBody>
      </p:sp>
      <p:sp>
        <p:nvSpPr>
          <p:cNvPr id="4" name="Zástupný obsah 3">
            <a:extLst>
              <a:ext uri="{FF2B5EF4-FFF2-40B4-BE49-F238E27FC236}">
                <a16:creationId xmlns:a16="http://schemas.microsoft.com/office/drawing/2014/main" id="{BD287071-D44E-F042-9B33-D2F2A44B731F}"/>
              </a:ext>
            </a:extLst>
          </p:cNvPr>
          <p:cNvSpPr>
            <a:spLocks noGrp="1"/>
          </p:cNvSpPr>
          <p:nvPr>
            <p:ph sz="half" idx="1"/>
          </p:nvPr>
        </p:nvSpPr>
        <p:spPr>
          <a:xfrm>
            <a:off x="1371599" y="1442906"/>
            <a:ext cx="4886587" cy="5113089"/>
          </a:xfrm>
        </p:spPr>
        <p:txBody>
          <a:bodyPr>
            <a:normAutofit fontScale="92500" lnSpcReduction="10000"/>
          </a:bodyPr>
          <a:lstStyle/>
          <a:p>
            <a:r>
              <a:rPr lang="cs-CZ" b="1" dirty="0"/>
              <a:t>Výpověď, která má význam, ale nedává smysl (příklady):</a:t>
            </a:r>
          </a:p>
          <a:p>
            <a:r>
              <a:rPr lang="cs-CZ" dirty="0"/>
              <a:t>A) Volání „Hoří!!!“ na pustém ostrově</a:t>
            </a:r>
          </a:p>
          <a:p>
            <a:r>
              <a:rPr lang="cs-CZ" dirty="0"/>
              <a:t>B) Konverzace při konzultacích:</a:t>
            </a:r>
          </a:p>
          <a:p>
            <a:r>
              <a:rPr lang="cs-CZ" dirty="0"/>
              <a:t>- „Co pro vás můžu udělat?“</a:t>
            </a:r>
          </a:p>
          <a:p>
            <a:r>
              <a:rPr lang="cs-CZ" dirty="0"/>
              <a:t>- „Já jdu kvůli té práci.“</a:t>
            </a:r>
          </a:p>
          <a:p>
            <a:r>
              <a:rPr lang="cs-CZ" dirty="0"/>
              <a:t>- „Které?“</a:t>
            </a:r>
          </a:p>
          <a:p>
            <a:r>
              <a:rPr lang="cs-CZ" dirty="0"/>
              <a:t>- „Té svojí.“ </a:t>
            </a:r>
          </a:p>
          <a:p>
            <a:r>
              <a:rPr lang="cs-CZ" dirty="0"/>
              <a:t>- „No ale které?“</a:t>
            </a:r>
          </a:p>
          <a:p>
            <a:r>
              <a:rPr lang="cs-CZ" dirty="0"/>
              <a:t>- „No té, co jsem vám posílal.“</a:t>
            </a:r>
          </a:p>
          <a:p>
            <a:r>
              <a:rPr lang="cs-CZ" dirty="0"/>
              <a:t>(v obou případech kontext neumožňuje, aby významy získaly i svůj smysl: nerealizuje se proto, že nejdou naplněny podmínky zohledňování kontextu)</a:t>
            </a:r>
          </a:p>
        </p:txBody>
      </p:sp>
      <p:sp>
        <p:nvSpPr>
          <p:cNvPr id="5" name="Zástupný obsah 4">
            <a:extLst>
              <a:ext uri="{FF2B5EF4-FFF2-40B4-BE49-F238E27FC236}">
                <a16:creationId xmlns:a16="http://schemas.microsoft.com/office/drawing/2014/main" id="{D57A2ABB-F0FD-BB2B-046E-B5D79FD6DB4D}"/>
              </a:ext>
            </a:extLst>
          </p:cNvPr>
          <p:cNvSpPr>
            <a:spLocks noGrp="1"/>
          </p:cNvSpPr>
          <p:nvPr>
            <p:ph sz="half" idx="2"/>
          </p:nvPr>
        </p:nvSpPr>
        <p:spPr>
          <a:xfrm>
            <a:off x="6669248" y="1442907"/>
            <a:ext cx="5184395" cy="4424494"/>
          </a:xfrm>
        </p:spPr>
        <p:txBody>
          <a:bodyPr>
            <a:normAutofit fontScale="92500" lnSpcReduction="10000"/>
          </a:bodyPr>
          <a:lstStyle/>
          <a:p>
            <a:r>
              <a:rPr lang="cs-CZ" b="1" dirty="0"/>
              <a:t>Výpověď, která se příliš neopírá o formulaci významu, ale přesto dává smysl (příklad):</a:t>
            </a:r>
          </a:p>
          <a:p>
            <a:r>
              <a:rPr lang="cs-CZ" dirty="0"/>
              <a:t>Začátek telefonického hovoru větou „To jsem já.“</a:t>
            </a:r>
          </a:p>
          <a:p>
            <a:r>
              <a:rPr lang="cs-CZ" dirty="0"/>
              <a:t>(věta je významově vyprázdněná, ale pokud jsou nastaveny příznivé referenční podmínky (tedy naslouchající pozná osobu po hlase), výpověď dává smysl; pokud k poznání referenčního objektu po hlase nedojde, musí se tento objekt představit – tedy zřetelně naformulovat význam</a:t>
            </a:r>
          </a:p>
        </p:txBody>
      </p:sp>
    </p:spTree>
    <p:extLst>
      <p:ext uri="{BB962C8B-B14F-4D97-AF65-F5344CB8AC3E}">
        <p14:creationId xmlns:p14="http://schemas.microsoft.com/office/powerpoint/2010/main" val="1575516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71599" y="382385"/>
            <a:ext cx="9975273" cy="1147157"/>
          </a:xfrm>
        </p:spPr>
        <p:txBody>
          <a:bodyPr>
            <a:normAutofit/>
          </a:bodyPr>
          <a:lstStyle/>
          <a:p>
            <a:r>
              <a:rPr lang="cs-CZ" sz="3600" dirty="0"/>
              <a:t>Způsob fungování významu: Denotace a konotace</a:t>
            </a:r>
          </a:p>
        </p:txBody>
      </p:sp>
      <p:sp>
        <p:nvSpPr>
          <p:cNvPr id="3" name="Zástupný symbol pro obsah 2"/>
          <p:cNvSpPr>
            <a:spLocks noGrp="1"/>
          </p:cNvSpPr>
          <p:nvPr>
            <p:ph idx="1"/>
          </p:nvPr>
        </p:nvSpPr>
        <p:spPr/>
        <p:txBody>
          <a:bodyPr/>
          <a:lstStyle/>
          <a:p>
            <a:r>
              <a:rPr lang="cs-CZ" dirty="0"/>
              <a:t>Denotace: základní význam, jak odpovídá například slovníkové definici slova; význam doslovný, „objektivní“ nebo „povrchový“, význam bez emotivních a postojových příznaků. Doslovný, definiční význam, pro všechny uživatele jazyka víceméně stejný a sdílený.</a:t>
            </a:r>
          </a:p>
          <a:p>
            <a:r>
              <a:rPr lang="cs-CZ" dirty="0"/>
              <a:t>Konotace: subjektivní, vágní (mlhavé, neurčité) a emocionálně zabarvené uchopení významu dané jazykové konstrukce (např. slova, věty). Subjektivizované významy, které se mění v závislosti na kontextu a nemusí být sdíleny jinými uživateli téhož jazyka. Tyto dílčí významy vznikají na základě asociativního přiřazování čehosi (obvykle nejazykového) k výrazu. Proto se vážou obvykle na představu hodnoty či naopak nehodnoty (pozitivní a negativní konotace).</a:t>
            </a:r>
          </a:p>
        </p:txBody>
      </p:sp>
    </p:spTree>
    <p:extLst>
      <p:ext uri="{BB962C8B-B14F-4D97-AF65-F5344CB8AC3E}">
        <p14:creationId xmlns:p14="http://schemas.microsoft.com/office/powerpoint/2010/main" val="52278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98022" y="119064"/>
            <a:ext cx="11197819" cy="750070"/>
          </a:xfrm>
        </p:spPr>
        <p:txBody>
          <a:bodyPr>
            <a:normAutofit/>
          </a:bodyPr>
          <a:lstStyle/>
          <a:p>
            <a:r>
              <a:rPr lang="cs-CZ" dirty="0"/>
              <a:t>Význam, reference a smysl u jazykových výrazů</a:t>
            </a:r>
          </a:p>
        </p:txBody>
      </p:sp>
      <p:sp>
        <p:nvSpPr>
          <p:cNvPr id="5" name="Zástupný symbol pro text 4"/>
          <p:cNvSpPr>
            <a:spLocks noGrp="1"/>
          </p:cNvSpPr>
          <p:nvPr>
            <p:ph type="body" idx="1"/>
          </p:nvPr>
        </p:nvSpPr>
        <p:spPr>
          <a:xfrm>
            <a:off x="798022" y="950615"/>
            <a:ext cx="6281788" cy="4149892"/>
          </a:xfrm>
        </p:spPr>
        <p:txBody>
          <a:bodyPr/>
          <a:lstStyle/>
          <a:p>
            <a:r>
              <a:rPr lang="cs-CZ" sz="2400" dirty="0"/>
              <a:t>Význam a smysl – odehrávají se uvnitř jazyka.</a:t>
            </a:r>
          </a:p>
          <a:p>
            <a:endParaRPr lang="cs-CZ" sz="2400" dirty="0"/>
          </a:p>
          <a:p>
            <a:r>
              <a:rPr lang="cs-CZ" sz="2000" dirty="0"/>
              <a:t>Výraz „prezident České republiky“:</a:t>
            </a:r>
          </a:p>
          <a:p>
            <a:r>
              <a:rPr lang="cs-CZ" sz="2000" b="1" dirty="0"/>
              <a:t>Význam</a:t>
            </a:r>
            <a:r>
              <a:rPr lang="cs-CZ" sz="2000" dirty="0"/>
              <a:t>: hlava státu v dané republice, tedy úřad a pravomoci, jimiž disponuje</a:t>
            </a:r>
          </a:p>
          <a:p>
            <a:pPr marL="0" indent="0">
              <a:buNone/>
            </a:pPr>
            <a:r>
              <a:rPr lang="cs-CZ" sz="1400" dirty="0"/>
              <a:t>„Prezident České republiky je hlava České republiky, která je volena přímo českými občany, resp. oprávněnými voliči (…) Prezident jakožto hlava státu je také dle Ústavy vrchním velitelem ozbrojených sil (…).“ (wiki.cz)</a:t>
            </a:r>
          </a:p>
          <a:p>
            <a:endParaRPr lang="cs-CZ" sz="2000" dirty="0"/>
          </a:p>
          <a:p>
            <a:r>
              <a:rPr lang="cs-CZ" sz="2000" b="1" dirty="0"/>
              <a:t>Smysl</a:t>
            </a:r>
            <a:r>
              <a:rPr lang="cs-CZ" sz="2000" dirty="0"/>
              <a:t>: bude jiný v ČR (je automaticky evokován, rozumíme, co ta pozice obnáší) a jiný např. v Grónsku (adresát bude muset přemýšlet, co že ten výraz označuje, zda v ČR vskutku mají prezidenta atd.)</a:t>
            </a:r>
          </a:p>
          <a:p>
            <a:endParaRPr lang="cs-CZ" sz="2400" dirty="0"/>
          </a:p>
          <a:p>
            <a:endParaRPr lang="cs-CZ" sz="2400" dirty="0"/>
          </a:p>
          <a:p>
            <a:endParaRPr lang="cs-CZ" sz="2400" dirty="0"/>
          </a:p>
        </p:txBody>
      </p:sp>
      <p:sp>
        <p:nvSpPr>
          <p:cNvPr id="7" name="Zástupný symbol pro text 6"/>
          <p:cNvSpPr>
            <a:spLocks noGrp="1"/>
          </p:cNvSpPr>
          <p:nvPr>
            <p:ph type="body" sz="quarter" idx="3"/>
          </p:nvPr>
        </p:nvSpPr>
        <p:spPr>
          <a:xfrm>
            <a:off x="698269" y="5220393"/>
            <a:ext cx="6766560" cy="1687484"/>
          </a:xfrm>
        </p:spPr>
        <p:txBody>
          <a:bodyPr/>
          <a:lstStyle/>
          <a:p>
            <a:pPr lvl="0">
              <a:lnSpc>
                <a:spcPct val="94000"/>
              </a:lnSpc>
              <a:spcBef>
                <a:spcPts val="1000"/>
              </a:spcBef>
              <a:spcAft>
                <a:spcPts val="200"/>
              </a:spcAft>
            </a:pPr>
            <a:r>
              <a:rPr lang="cs-CZ" sz="1400" b="1" dirty="0">
                <a:solidFill>
                  <a:srgbClr val="191B0E"/>
                </a:solidFill>
              </a:rPr>
              <a:t>Reference</a:t>
            </a:r>
          </a:p>
          <a:p>
            <a:pPr lvl="0">
              <a:lnSpc>
                <a:spcPct val="94000"/>
              </a:lnSpc>
              <a:spcBef>
                <a:spcPts val="1000"/>
              </a:spcBef>
              <a:spcAft>
                <a:spcPts val="200"/>
              </a:spcAft>
            </a:pPr>
            <a:r>
              <a:rPr lang="cs-CZ" sz="1400" dirty="0">
                <a:solidFill>
                  <a:srgbClr val="191B0E"/>
                </a:solidFill>
              </a:rPr>
              <a:t>Ilustrace komunikace, kdy reference je telefonem nepřenosná a telefonující neumí komunikovat formulováním významů:</a:t>
            </a:r>
          </a:p>
          <a:p>
            <a:pPr marL="384048" lvl="0" indent="-384048">
              <a:lnSpc>
                <a:spcPct val="94000"/>
              </a:lnSpc>
              <a:spcBef>
                <a:spcPts val="1000"/>
              </a:spcBef>
              <a:spcAft>
                <a:spcPts val="200"/>
              </a:spcAft>
              <a:buFont typeface="Franklin Gothic Book" panose="020B0503020102020204" pitchFamily="34" charset="0"/>
              <a:buChar char="■"/>
            </a:pPr>
            <a:r>
              <a:rPr lang="cs-CZ" sz="1400" dirty="0">
                <a:solidFill>
                  <a:srgbClr val="191B0E"/>
                </a:solidFill>
              </a:rPr>
              <a:t>Jak Cimrman učil své žáky telefonovat (Vyšetřování ztráty třídní knihy):</a:t>
            </a:r>
          </a:p>
          <a:p>
            <a:pPr marL="384048" lvl="0" indent="-384048">
              <a:lnSpc>
                <a:spcPct val="94000"/>
              </a:lnSpc>
              <a:spcBef>
                <a:spcPts val="1000"/>
              </a:spcBef>
              <a:spcAft>
                <a:spcPts val="200"/>
              </a:spcAft>
              <a:buFont typeface="Franklin Gothic Book" panose="020B0503020102020204" pitchFamily="34" charset="0"/>
              <a:buChar char="■"/>
            </a:pPr>
            <a:r>
              <a:rPr lang="cs-CZ" sz="1050" dirty="0">
                <a:solidFill>
                  <a:srgbClr val="191B0E"/>
                </a:solidFill>
                <a:hlinkClick r:id="rId2"/>
              </a:rPr>
              <a:t>https://www.youtube.com/watch?v=5uR7RfFMBDI</a:t>
            </a:r>
            <a:r>
              <a:rPr lang="cs-CZ" sz="1050" dirty="0">
                <a:solidFill>
                  <a:srgbClr val="191B0E"/>
                </a:solidFill>
              </a:rPr>
              <a:t> (čas: 10:30-13:00)</a:t>
            </a:r>
            <a:endParaRPr lang="cs-CZ" sz="1400" dirty="0">
              <a:solidFill>
                <a:srgbClr val="191B0E"/>
              </a:solidFill>
            </a:endParaRPr>
          </a:p>
        </p:txBody>
      </p:sp>
      <p:sp>
        <p:nvSpPr>
          <p:cNvPr id="8" name="Zástupný symbol pro obsah 7"/>
          <p:cNvSpPr>
            <a:spLocks noGrp="1"/>
          </p:cNvSpPr>
          <p:nvPr>
            <p:ph sz="quarter" idx="4"/>
          </p:nvPr>
        </p:nvSpPr>
        <p:spPr>
          <a:xfrm>
            <a:off x="7179563" y="950613"/>
            <a:ext cx="4890517" cy="2766625"/>
          </a:xfrm>
        </p:spPr>
        <p:txBody>
          <a:bodyPr>
            <a:normAutofit lnSpcReduction="10000"/>
          </a:bodyPr>
          <a:lstStyle/>
          <a:p>
            <a:r>
              <a:rPr lang="cs-CZ" sz="2000" b="1" dirty="0"/>
              <a:t>Reference</a:t>
            </a:r>
            <a:r>
              <a:rPr lang="cs-CZ" sz="2000" dirty="0"/>
              <a:t> – vykročení mimo jazyk; záležitost vztahu mezi jazykem a mimojazykovým aktuálním světem: „současný král Francie je plešatý“.</a:t>
            </a:r>
          </a:p>
          <a:p>
            <a:r>
              <a:rPr lang="cs-CZ" sz="2000" b="1" dirty="0"/>
              <a:t>Reference </a:t>
            </a:r>
            <a:r>
              <a:rPr lang="cs-CZ" b="1" dirty="0"/>
              <a:t>v</a:t>
            </a:r>
            <a:r>
              <a:rPr lang="cs-CZ" sz="2000" dirty="0"/>
              <a:t>ýrazu „prezident České republiky“: pod daný výraz nám naskočí konkrétní osoby, které úřad vykonávají či vykonávaly – Pavel, Zeman, Klaus, Havel, Husák, Gottwald atd.</a:t>
            </a:r>
          </a:p>
          <a:p>
            <a:endParaRPr lang="cs-CZ" sz="2000" dirty="0"/>
          </a:p>
          <a:p>
            <a:endParaRPr lang="cs-CZ" dirty="0"/>
          </a:p>
        </p:txBody>
      </p:sp>
      <p:sp>
        <p:nvSpPr>
          <p:cNvPr id="3" name="Zástupný symbol pro obsah 2"/>
          <p:cNvSpPr>
            <a:spLocks noGrp="1"/>
          </p:cNvSpPr>
          <p:nvPr>
            <p:ph sz="half" idx="2"/>
          </p:nvPr>
        </p:nvSpPr>
        <p:spPr>
          <a:xfrm>
            <a:off x="7464829" y="4009696"/>
            <a:ext cx="4531012" cy="2766625"/>
          </a:xfrm>
        </p:spPr>
        <p:txBody>
          <a:bodyPr>
            <a:normAutofit lnSpcReduction="10000"/>
          </a:bodyPr>
          <a:lstStyle/>
          <a:p>
            <a:r>
              <a:rPr lang="cs-CZ" dirty="0"/>
              <a:t>Prezident ČR – reference výrazu: </a:t>
            </a:r>
          </a:p>
        </p:txBody>
      </p:sp>
      <p:pic>
        <p:nvPicPr>
          <p:cNvPr id="4" name="Obrázek 3"/>
          <p:cNvPicPr>
            <a:picLocks noChangeAspect="1"/>
          </p:cNvPicPr>
          <p:nvPr/>
        </p:nvPicPr>
        <p:blipFill>
          <a:blip r:embed="rId3"/>
          <a:stretch>
            <a:fillRect/>
          </a:stretch>
        </p:blipFill>
        <p:spPr>
          <a:xfrm>
            <a:off x="7718485" y="4344922"/>
            <a:ext cx="4184171" cy="2343136"/>
          </a:xfrm>
          <a:prstGeom prst="rect">
            <a:avLst/>
          </a:prstGeom>
        </p:spPr>
      </p:pic>
    </p:spTree>
    <p:extLst>
      <p:ext uri="{BB962C8B-B14F-4D97-AF65-F5344CB8AC3E}">
        <p14:creationId xmlns:p14="http://schemas.microsoft.com/office/powerpoint/2010/main" val="162458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D0EF1D-0222-7A7D-0CEC-62330BFB55B5}"/>
              </a:ext>
            </a:extLst>
          </p:cNvPr>
          <p:cNvSpPr>
            <a:spLocks noGrp="1"/>
          </p:cNvSpPr>
          <p:nvPr>
            <p:ph type="title"/>
          </p:nvPr>
        </p:nvSpPr>
        <p:spPr>
          <a:xfrm>
            <a:off x="1371599" y="145280"/>
            <a:ext cx="10225043" cy="1170772"/>
          </a:xfrm>
        </p:spPr>
        <p:txBody>
          <a:bodyPr>
            <a:normAutofit fontScale="90000"/>
          </a:bodyPr>
          <a:lstStyle/>
          <a:p>
            <a:r>
              <a:rPr lang="cs-CZ" dirty="0"/>
              <a:t>Studentské evaluace: Věty v nich mají význam, ale vše dává smysl až díky referenci</a:t>
            </a:r>
          </a:p>
        </p:txBody>
      </p:sp>
      <p:pic>
        <p:nvPicPr>
          <p:cNvPr id="5" name="Zástupný obsah 4" descr="Obsah obrázku text, snímek obrazovky">
            <a:extLst>
              <a:ext uri="{FF2B5EF4-FFF2-40B4-BE49-F238E27FC236}">
                <a16:creationId xmlns:a16="http://schemas.microsoft.com/office/drawing/2014/main" id="{7D9C769D-74DE-FD8A-051F-3BC9433B0F30}"/>
              </a:ext>
            </a:extLst>
          </p:cNvPr>
          <p:cNvPicPr>
            <a:picLocks noGrp="1" noChangeAspect="1"/>
          </p:cNvPicPr>
          <p:nvPr>
            <p:ph idx="1"/>
          </p:nvPr>
        </p:nvPicPr>
        <p:blipFill>
          <a:blip r:embed="rId2"/>
          <a:stretch>
            <a:fillRect/>
          </a:stretch>
        </p:blipFill>
        <p:spPr>
          <a:xfrm>
            <a:off x="146202" y="1316052"/>
            <a:ext cx="4494200" cy="3581400"/>
          </a:xfrm>
        </p:spPr>
      </p:pic>
      <p:pic>
        <p:nvPicPr>
          <p:cNvPr id="7" name="Obrázek 6" descr="Obsah obrázku text, snímek obrazovky, diagram, Paralelní&#10;&#10;Popis byl vytvořen automaticky">
            <a:extLst>
              <a:ext uri="{FF2B5EF4-FFF2-40B4-BE49-F238E27FC236}">
                <a16:creationId xmlns:a16="http://schemas.microsoft.com/office/drawing/2014/main" id="{2951CC42-3537-2892-B321-D72B2F9AB89D}"/>
              </a:ext>
            </a:extLst>
          </p:cNvPr>
          <p:cNvPicPr>
            <a:picLocks noChangeAspect="1"/>
          </p:cNvPicPr>
          <p:nvPr/>
        </p:nvPicPr>
        <p:blipFill>
          <a:blip r:embed="rId3"/>
          <a:stretch>
            <a:fillRect/>
          </a:stretch>
        </p:blipFill>
        <p:spPr>
          <a:xfrm>
            <a:off x="3653830" y="2785929"/>
            <a:ext cx="5660580" cy="3989862"/>
          </a:xfrm>
          <a:prstGeom prst="rect">
            <a:avLst/>
          </a:prstGeom>
        </p:spPr>
      </p:pic>
      <p:pic>
        <p:nvPicPr>
          <p:cNvPr id="9" name="Obrázek 8" descr="Obsah obrázku text, snímek obrazovky, diagram, Paralelní&#10;&#10;Popis byl vytvořen automaticky">
            <a:extLst>
              <a:ext uri="{FF2B5EF4-FFF2-40B4-BE49-F238E27FC236}">
                <a16:creationId xmlns:a16="http://schemas.microsoft.com/office/drawing/2014/main" id="{FE4C0879-0D3E-BB73-2E96-B8810E90B93A}"/>
              </a:ext>
            </a:extLst>
          </p:cNvPr>
          <p:cNvPicPr>
            <a:picLocks noChangeAspect="1"/>
          </p:cNvPicPr>
          <p:nvPr/>
        </p:nvPicPr>
        <p:blipFill>
          <a:blip r:embed="rId4"/>
          <a:stretch>
            <a:fillRect/>
          </a:stretch>
        </p:blipFill>
        <p:spPr>
          <a:xfrm>
            <a:off x="6902374" y="1222047"/>
            <a:ext cx="5143424" cy="3675405"/>
          </a:xfrm>
          <a:prstGeom prst="rect">
            <a:avLst/>
          </a:prstGeom>
        </p:spPr>
      </p:pic>
    </p:spTree>
    <p:extLst>
      <p:ext uri="{BB962C8B-B14F-4D97-AF65-F5344CB8AC3E}">
        <p14:creationId xmlns:p14="http://schemas.microsoft.com/office/powerpoint/2010/main" val="217586838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TM10001105[[fn=Oříznutí]]</Template>
  <TotalTime>354</TotalTime>
  <Words>2957</Words>
  <Application>Microsoft Office PowerPoint</Application>
  <PresentationFormat>Širokoúhlá obrazovka</PresentationFormat>
  <Paragraphs>147</Paragraphs>
  <Slides>19</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19</vt:i4>
      </vt:variant>
    </vt:vector>
  </HeadingPairs>
  <TitlesOfParts>
    <vt:vector size="23" baseType="lpstr">
      <vt:lpstr>Calibri</vt:lpstr>
      <vt:lpstr>Franklin Gothic Book</vt:lpstr>
      <vt:lpstr>Times New Roman</vt:lpstr>
      <vt:lpstr>Crop</vt:lpstr>
      <vt:lpstr>Literární text obecně II: význam, smysl a reference </vt:lpstr>
      <vt:lpstr>Význam jakožto vlastnost znaku</vt:lpstr>
      <vt:lpstr>Znakový charakter pojmenování, věty i celku textu</vt:lpstr>
      <vt:lpstr>Význam, smysl a reference</vt:lpstr>
      <vt:lpstr>Význam a smysl: realizují se uvnitř jazyka jakožto systému</vt:lpstr>
      <vt:lpstr>Význam a smysl –příklady nesouladu</vt:lpstr>
      <vt:lpstr>Způsob fungování významu: Denotace a konotace</vt:lpstr>
      <vt:lpstr>Význam, reference a smysl u jazykových výrazů</vt:lpstr>
      <vt:lpstr>Studentské evaluace: Věty v nich mají význam, ale vše dává smysl až díky referenci</vt:lpstr>
      <vt:lpstr>Význam a reference Obě sochy A. Dvořáka mají význam i referenci. Reference je důležitá (jde právě o Dvořáka, a ne třeba Smetanu), ale nevydatná (přečteme si či uvědomíme, že jde právě o Dvořáka). Jádrem sdělení je význam, který pak ještě markantněji vyplyne skrze kategorii rozdílu – porovnáním jednotlivých soch a toho, co a jak „říkají“.</vt:lpstr>
      <vt:lpstr>Význam a reference II Toto sousoší funguje pouze skrze význam. Reference je nulová, neodkazuje zjevně k nějaké konkrétní rodině. Významový potenciál utváří jak „text“ sousoší, tak i kontext vzniku – sousoší vytvořené rok po sovětské okupaci roku 1968 zjevně tematizuje právě odjezdy do emigrace.</vt:lpstr>
      <vt:lpstr>Význam a reference III Míra a způsob reference se může také měnit: Socha nalevo odkazuje přímočařeji a vydatněji k Jaroslavu Haškovi než socha vpravo (základní otázka sochy vlevo: Kdo to je?). Socha vpravo naopak nechává prostor pro generování a hledání významů (základní otázka: Co to je? Co to má znamenat?)</vt:lpstr>
      <vt:lpstr>Význam a reference IV Poměr významu a reference se může i u stejného textu/výrazu měnit v čase, a to na základě změny kontextu</vt:lpstr>
      <vt:lpstr>Praktické příklady</vt:lpstr>
      <vt:lpstr>Praktické příklady II</vt:lpstr>
      <vt:lpstr>Lyrická poezie – zcela nereferenční sféra (vše se utváří pouze skrze významy)</vt:lpstr>
      <vt:lpstr>Je báseň Lapkové o lapcích, anebo o okupantech?</vt:lpstr>
      <vt:lpstr>Mimésis a literárnost; fiktivnost a fikčnost</vt:lpstr>
      <vt:lpstr>Artefakt a estetický objekt, text a dílo; kontext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Literární text obecně II: význam, smysl a reference</dc:title>
  <dc:creator>Bílek, Petr</dc:creator>
  <cp:lastModifiedBy>Bílek, Petr</cp:lastModifiedBy>
  <cp:revision>29</cp:revision>
  <dcterms:created xsi:type="dcterms:W3CDTF">2019-09-27T15:58:06Z</dcterms:created>
  <dcterms:modified xsi:type="dcterms:W3CDTF">2024-11-04T09:02:49Z</dcterms:modified>
</cp:coreProperties>
</file>