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4" r:id="rId11"/>
    <p:sldId id="265" r:id="rId12"/>
    <p:sldId id="266" r:id="rId13"/>
    <p:sldId id="267" r:id="rId14"/>
    <p:sldId id="273" r:id="rId15"/>
    <p:sldId id="272" r:id="rId16"/>
  </p:sldIdLst>
  <p:sldSz cx="12192000" cy="6858000"/>
  <p:notesSz cx="6858000" cy="9144000"/>
  <p:custDataLst>
    <p:tags r:id="rId17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61C-2F07-411A-9B41-6C5EC938F883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6B36-E79F-4FC8-A720-BC229ADB3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40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61C-2F07-411A-9B41-6C5EC938F883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6B36-E79F-4FC8-A720-BC229ADB3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22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61C-2F07-411A-9B41-6C5EC938F883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6B36-E79F-4FC8-A720-BC229ADB3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0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61C-2F07-411A-9B41-6C5EC938F883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6B36-E79F-4FC8-A720-BC229ADB3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02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61C-2F07-411A-9B41-6C5EC938F883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6B36-E79F-4FC8-A720-BC229ADB3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94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61C-2F07-411A-9B41-6C5EC938F883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6B36-E79F-4FC8-A720-BC229ADB3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808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61C-2F07-411A-9B41-6C5EC938F883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6B36-E79F-4FC8-A720-BC229ADB3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909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61C-2F07-411A-9B41-6C5EC938F883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6B36-E79F-4FC8-A720-BC229ADB3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941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61C-2F07-411A-9B41-6C5EC938F883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6B36-E79F-4FC8-A720-BC229ADB3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750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61C-2F07-411A-9B41-6C5EC938F883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6B36-E79F-4FC8-A720-BC229ADB3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20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61C-2F07-411A-9B41-6C5EC938F883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6B36-E79F-4FC8-A720-BC229ADB3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742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7861C-2F07-411A-9B41-6C5EC938F883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86B36-E79F-4FC8-A720-BC229ADB3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385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/>
              <a:t>Klíčové metafory evropské modernity </a:t>
            </a:r>
            <a:br>
              <a:rPr lang="cs-CZ" sz="4000" dirty="0"/>
            </a:br>
            <a:br>
              <a:rPr lang="cs-CZ" sz="3000" dirty="0"/>
            </a:br>
            <a:r>
              <a:rPr lang="cs-CZ" sz="3000" dirty="0"/>
              <a:t>úvodní hodina</a:t>
            </a:r>
            <a:br>
              <a:rPr lang="cs-CZ" sz="3000" dirty="0"/>
            </a:br>
            <a:br>
              <a:rPr lang="cs-CZ" sz="3000" dirty="0"/>
            </a:br>
            <a:r>
              <a:rPr lang="cs-CZ" dirty="0"/>
              <a:t> „Všudypřítomnost metafor“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3900" dirty="0"/>
              <a:t>Ondřej Švec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5577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563" y="365125"/>
            <a:ext cx="10999237" cy="1325563"/>
          </a:xfrm>
        </p:spPr>
        <p:txBody>
          <a:bodyPr>
            <a:normAutofit/>
          </a:bodyPr>
          <a:lstStyle/>
          <a:p>
            <a:r>
              <a:rPr lang="cs-CZ" dirty="0"/>
              <a:t>Metafory, jimiž žijeme, dělí </a:t>
            </a:r>
            <a:r>
              <a:rPr lang="cs-CZ" dirty="0" err="1"/>
              <a:t>Lakoff</a:t>
            </a:r>
            <a:r>
              <a:rPr lang="cs-CZ" dirty="0"/>
              <a:t> a Johnson na: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strukturní</a:t>
            </a:r>
          </a:p>
          <a:p>
            <a:r>
              <a:rPr lang="cs-CZ" sz="3200" dirty="0"/>
              <a:t>orientační </a:t>
            </a:r>
          </a:p>
          <a:p>
            <a:r>
              <a:rPr lang="cs-CZ" sz="3200" dirty="0"/>
              <a:t>ontologické</a:t>
            </a:r>
            <a:br>
              <a:rPr lang="cs-CZ" dirty="0"/>
            </a:b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726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Strukturní metafory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Artikulují (vnitřně člení) jeden pojem na základě pojmu druhého</a:t>
            </a:r>
          </a:p>
          <a:p>
            <a:endParaRPr lang="cs-CZ" dirty="0"/>
          </a:p>
          <a:p>
            <a:r>
              <a:rPr lang="cs-CZ" dirty="0" err="1"/>
              <a:t>Subkategorizace</a:t>
            </a:r>
            <a:r>
              <a:rPr lang="cs-CZ" dirty="0"/>
              <a:t>: nadřazená metafora „Čas jsou peníze“ se dále člení na metafory zdůrazňující buďto jeho omezenou zásobu, nebo jeho cennost. </a:t>
            </a:r>
          </a:p>
          <a:p>
            <a:endParaRPr lang="cs-CZ" dirty="0"/>
          </a:p>
          <a:p>
            <a:pPr lvl="1"/>
            <a:r>
              <a:rPr lang="cs-CZ" sz="2000" dirty="0"/>
              <a:t>Nesmíš promrhat svůj čas. </a:t>
            </a:r>
          </a:p>
          <a:p>
            <a:pPr lvl="1"/>
            <a:r>
              <a:rPr lang="cs-CZ" sz="2000" dirty="0"/>
              <a:t>Příští roky jsem se rozhodl investovat většinu času do získání odborné a jazykové kvalifikace. </a:t>
            </a:r>
          </a:p>
          <a:p>
            <a:pPr lvl="1"/>
            <a:r>
              <a:rPr lang="cs-CZ" sz="2000" dirty="0"/>
              <a:t>Připravil si mě o nejcennější roky života.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7843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Orientační metafory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8684"/>
          </a:xfrm>
        </p:spPr>
        <p:txBody>
          <a:bodyPr>
            <a:normAutofit/>
          </a:bodyPr>
          <a:lstStyle/>
          <a:p>
            <a:r>
              <a:rPr lang="cs-CZ" dirty="0"/>
              <a:t>vyplývají z naší tělesnosti </a:t>
            </a:r>
          </a:p>
          <a:p>
            <a:r>
              <a:rPr lang="cs-CZ" dirty="0"/>
              <a:t>využíváme tělesné orientovanosti v abstraktním myšlení </a:t>
            </a:r>
          </a:p>
          <a:p>
            <a:r>
              <a:rPr lang="cs-CZ" dirty="0"/>
              <a:t>orientace na základě prostorových rozdílů se přenáší na rovinu pojmovou:</a:t>
            </a:r>
          </a:p>
          <a:p>
            <a:pPr lvl="1"/>
            <a:r>
              <a:rPr lang="cs-CZ" dirty="0"/>
              <a:t>nahoru – dolů, dovnitř – ven, vpředu – vzadu, hluboký – mělký, centrální – periferní atd. </a:t>
            </a:r>
          </a:p>
          <a:p>
            <a:pPr lvl="1"/>
            <a:r>
              <a:rPr lang="cs-CZ" dirty="0"/>
              <a:t>Příklad: dobré je nahoře, špatné je dole, neboť člověk je bytost vzpřímená: </a:t>
            </a:r>
          </a:p>
          <a:p>
            <a:pPr lvl="2"/>
            <a:r>
              <a:rPr lang="cs-CZ" dirty="0"/>
              <a:t>jsme </a:t>
            </a:r>
            <a:r>
              <a:rPr lang="cs-CZ" i="1" dirty="0"/>
              <a:t>nad věcí </a:t>
            </a:r>
            <a:r>
              <a:rPr lang="cs-CZ" dirty="0"/>
              <a:t>či  na </a:t>
            </a:r>
            <a:r>
              <a:rPr lang="cs-CZ" i="1" dirty="0"/>
              <a:t>vrcholu</a:t>
            </a:r>
            <a:r>
              <a:rPr lang="cs-CZ" dirty="0"/>
              <a:t> svých sil, ve </a:t>
            </a:r>
            <a:r>
              <a:rPr lang="cs-CZ" i="1" dirty="0"/>
              <a:t>špičkové</a:t>
            </a:r>
            <a:r>
              <a:rPr lang="cs-CZ" dirty="0"/>
              <a:t> formě, žijeme si na </a:t>
            </a:r>
            <a:r>
              <a:rPr lang="cs-CZ" i="1" dirty="0"/>
              <a:t>vysoké</a:t>
            </a:r>
            <a:r>
              <a:rPr lang="cs-CZ" dirty="0"/>
              <a:t> noze. </a:t>
            </a:r>
          </a:p>
          <a:p>
            <a:pPr lvl="2"/>
            <a:r>
              <a:rPr lang="cs-CZ" dirty="0"/>
              <a:t>Naše nálada může naopak </a:t>
            </a:r>
            <a:r>
              <a:rPr lang="cs-CZ" i="1" dirty="0"/>
              <a:t>klesnout</a:t>
            </a:r>
            <a:r>
              <a:rPr lang="cs-CZ" dirty="0"/>
              <a:t> až pod bod mrazu, někdo může </a:t>
            </a:r>
            <a:r>
              <a:rPr lang="cs-CZ" i="1" dirty="0"/>
              <a:t>sejít</a:t>
            </a:r>
            <a:r>
              <a:rPr lang="cs-CZ" dirty="0"/>
              <a:t> stářím či mít </a:t>
            </a:r>
            <a:r>
              <a:rPr lang="cs-CZ" i="1" dirty="0"/>
              <a:t>podlomené</a:t>
            </a:r>
            <a:r>
              <a:rPr lang="cs-CZ" dirty="0"/>
              <a:t> zdraví, ekonomika se může </a:t>
            </a:r>
            <a:r>
              <a:rPr lang="cs-CZ" i="1" dirty="0"/>
              <a:t>propadnout</a:t>
            </a:r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1253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Ontologické metafory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chápání událostí, činností, zkušeností, citů a myšlenek jako entit nebo substancí, zejména podle modelu „nádoby“. </a:t>
            </a:r>
          </a:p>
          <a:p>
            <a:pPr lvl="1"/>
            <a:r>
              <a:rPr lang="cs-CZ" dirty="0"/>
              <a:t>Být ponořen </a:t>
            </a:r>
            <a:r>
              <a:rPr lang="cs-CZ" i="1" dirty="0"/>
              <a:t>do</a:t>
            </a:r>
            <a:r>
              <a:rPr lang="cs-CZ" dirty="0"/>
              <a:t> úkolu</a:t>
            </a:r>
          </a:p>
          <a:p>
            <a:pPr lvl="1"/>
            <a:r>
              <a:rPr lang="cs-CZ" dirty="0"/>
              <a:t>Být </a:t>
            </a:r>
            <a:r>
              <a:rPr lang="cs-CZ" i="1" dirty="0"/>
              <a:t>v</a:t>
            </a:r>
            <a:r>
              <a:rPr lang="cs-CZ" dirty="0"/>
              <a:t> rozpacích</a:t>
            </a:r>
          </a:p>
          <a:p>
            <a:pPr lvl="1"/>
            <a:r>
              <a:rPr lang="cs-CZ" dirty="0"/>
              <a:t>Upadnout </a:t>
            </a:r>
            <a:r>
              <a:rPr lang="cs-CZ" i="1" dirty="0"/>
              <a:t>do</a:t>
            </a:r>
            <a:r>
              <a:rPr lang="cs-CZ" dirty="0"/>
              <a:t> letargie</a:t>
            </a:r>
          </a:p>
          <a:p>
            <a:endParaRPr lang="cs-CZ" dirty="0"/>
          </a:p>
          <a:p>
            <a:r>
              <a:rPr lang="cs-CZ" dirty="0"/>
              <a:t>personifikace: fyzický objekt nebo událost jsou kvalifikovány tak, jako by šlo o živou bytost.</a:t>
            </a:r>
          </a:p>
          <a:p>
            <a:endParaRPr lang="cs-CZ" dirty="0"/>
          </a:p>
          <a:p>
            <a:pPr lvl="1"/>
            <a:r>
              <a:rPr lang="cs-CZ" dirty="0"/>
              <a:t>Příklad: „Jen pro otrlé střadatele. Spočítejte si, jak vám inflace </a:t>
            </a:r>
            <a:r>
              <a:rPr lang="cs-CZ" u="sng" dirty="0"/>
              <a:t>požírá</a:t>
            </a:r>
            <a:r>
              <a:rPr lang="cs-CZ" dirty="0"/>
              <a:t> úspory“ (viz následující slide).</a:t>
            </a:r>
          </a:p>
          <a:p>
            <a:pPr lvl="1"/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3665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A98770-8043-4089-A169-FFA664FFA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10F65BB-A0AC-40AB-9D40-F269C08FD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5" y="257175"/>
            <a:ext cx="11542889" cy="649287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982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Chápat abstraktní na základě konkrétního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„méně vyhraněné (a obvykle i méně konkrétní) pojmy se částečně chápou z hlediska vyhraněnějších (a obvykle i konkrétnějších) pojmů, které jsou přímo založeny na naší zkušenosti“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						 (</a:t>
            </a:r>
            <a:r>
              <a:rPr lang="cs-CZ" sz="2400" dirty="0" err="1"/>
              <a:t>Lakoff</a:t>
            </a:r>
            <a:r>
              <a:rPr lang="cs-CZ" sz="2400" dirty="0"/>
              <a:t>, Johnson, </a:t>
            </a:r>
            <a:r>
              <a:rPr lang="cs-CZ" sz="2400" i="1" dirty="0"/>
              <a:t>Metafory…)</a:t>
            </a:r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Metafora je nástroj, který lidem umožňuje využívat důvěrnou obeznámenost, kterou mají se svým tělem a se svým sociálním prostředím k tomu, aby dokázali nějak pojmout mnohem abstraktnější věci, jako jsou práce, čas, duševní činnost a pocity.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921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177" y="365125"/>
            <a:ext cx="11094720" cy="1325563"/>
          </a:xfrm>
        </p:spPr>
        <p:txBody>
          <a:bodyPr/>
          <a:lstStyle/>
          <a:p>
            <a:pPr algn="ctr"/>
            <a:r>
              <a:rPr lang="cs-CZ" dirty="0"/>
              <a:t>Proč věnovat pozornost „klíčovým metaforám“?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Jednak proto, abychom si projasnili, z jakých skrytých zdrojů a odůvodnění pramení náš dnešní pohled na sebe sama a na okolní svět</a:t>
            </a:r>
          </a:p>
          <a:p>
            <a:endParaRPr lang="cs-CZ" dirty="0"/>
          </a:p>
          <a:p>
            <a:r>
              <a:rPr lang="cs-CZ" dirty="0"/>
              <a:t>Jednak proto, že nás tyto metafory a tato schémata </a:t>
            </a:r>
            <a:r>
              <a:rPr lang="cs-CZ" i="1" dirty="0"/>
              <a:t>podprahově</a:t>
            </a:r>
            <a:r>
              <a:rPr lang="cs-CZ" dirty="0"/>
              <a:t> vedou při našem rozhodování a jednání. 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502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8343" y="365125"/>
            <a:ext cx="11530148" cy="1325563"/>
          </a:xfrm>
        </p:spPr>
        <p:txBody>
          <a:bodyPr/>
          <a:lstStyle/>
          <a:p>
            <a:pPr algn="ctr"/>
            <a:r>
              <a:rPr lang="cs-CZ" dirty="0"/>
              <a:t>Příklady „klíčových metafor evropské modernity“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Tělo-stroj</a:t>
            </a:r>
          </a:p>
          <a:p>
            <a:r>
              <a:rPr lang="cs-CZ" dirty="0"/>
              <a:t>Příroda je psána jazykem matematiky</a:t>
            </a:r>
          </a:p>
          <a:p>
            <a:r>
              <a:rPr lang="cs-CZ" dirty="0"/>
              <a:t>Společenská smlouva </a:t>
            </a:r>
          </a:p>
          <a:p>
            <a:r>
              <a:rPr lang="cs-CZ" dirty="0"/>
              <a:t>Lidská mysl jako zrcadlo vnější skutečnosti </a:t>
            </a:r>
          </a:p>
          <a:p>
            <a:r>
              <a:rPr lang="cs-CZ" dirty="0"/>
              <a:t>Neviditelná ruka (trhu)</a:t>
            </a:r>
          </a:p>
          <a:p>
            <a:r>
              <a:rPr lang="cs-CZ" dirty="0"/>
              <a:t>Autonomní já (subjekt jako arbitr a zákonodárce)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9173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Inspirační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George </a:t>
            </a:r>
            <a:r>
              <a:rPr lang="cs-CZ" dirty="0" err="1"/>
              <a:t>Lakoff</a:t>
            </a:r>
            <a:r>
              <a:rPr lang="cs-CZ" dirty="0"/>
              <a:t>, Mark Johnson: </a:t>
            </a:r>
            <a:r>
              <a:rPr lang="cs-CZ" i="1" dirty="0"/>
              <a:t>Metafory, kterými žijeme</a:t>
            </a:r>
            <a:r>
              <a:rPr lang="cs-CZ" dirty="0"/>
              <a:t>. Brno, Host 2002, 280 s.</a:t>
            </a:r>
          </a:p>
          <a:p>
            <a:endParaRPr lang="cs-CZ" dirty="0"/>
          </a:p>
          <a:p>
            <a:r>
              <a:rPr lang="cs-CZ" dirty="0"/>
              <a:t>Klasické metafory jako záměrně vytvořené básnické figury, sloužící k zesílení účinku uměleckého díla -&gt; „metafory, jimiž nežijeme“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178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Aristotelské (tradiční) pojetí metafory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Aristoteles, </a:t>
            </a:r>
            <a:r>
              <a:rPr lang="cs-CZ" i="1" dirty="0"/>
              <a:t>Poetika </a:t>
            </a:r>
            <a:endParaRPr lang="cs-CZ" dirty="0"/>
          </a:p>
          <a:p>
            <a:r>
              <a:rPr lang="cs-CZ" dirty="0"/>
              <a:t>metafora je poznávacím znakem genia: kdo dovede vytvořit dobrou metaforu, dovede rozpoznat i to, co se sobě vzájemně podobá. </a:t>
            </a:r>
          </a:p>
          <a:p>
            <a:r>
              <a:rPr lang="cs-CZ" dirty="0"/>
              <a:t>metafora je „</a:t>
            </a:r>
            <a:r>
              <a:rPr lang="cs-CZ" i="1" dirty="0"/>
              <a:t>přenesení</a:t>
            </a:r>
            <a:r>
              <a:rPr lang="cs-CZ" dirty="0"/>
              <a:t> jména na něco jiného, a to buď z rodu na druh, nebo z druhu na rod, nebo z druhu na druh, nebo podle analogie.“ 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1900" u="sng" dirty="0"/>
              <a:t>Romeo</a:t>
            </a:r>
            <a:r>
              <a:rPr lang="cs-CZ" sz="1900" dirty="0"/>
              <a:t>: </a:t>
            </a:r>
          </a:p>
          <a:p>
            <a:pPr marL="0" indent="0" algn="ctr">
              <a:buNone/>
            </a:pPr>
            <a:r>
              <a:rPr lang="cs-CZ" sz="1900" dirty="0"/>
              <a:t>„Kdo nepocítil ran, se jizvám směje.“</a:t>
            </a:r>
          </a:p>
          <a:p>
            <a:pPr marL="0" indent="0" algn="ctr">
              <a:buNone/>
            </a:pPr>
            <a:r>
              <a:rPr lang="cs-CZ" sz="1900" i="1" dirty="0"/>
              <a:t>Julie se objeví v okně nad ním</a:t>
            </a:r>
            <a:r>
              <a:rPr lang="cs-CZ" sz="1900" dirty="0"/>
              <a:t>.</a:t>
            </a:r>
          </a:p>
          <a:p>
            <a:pPr marL="0" indent="0" algn="ctr">
              <a:buNone/>
            </a:pPr>
            <a:r>
              <a:rPr lang="cs-CZ" sz="1900" dirty="0"/>
              <a:t>„Však tiše! Co to svítá nade mnou?</a:t>
            </a:r>
          </a:p>
          <a:p>
            <a:pPr marL="0" indent="0" algn="ctr">
              <a:buNone/>
            </a:pPr>
            <a:r>
              <a:rPr lang="cs-CZ" sz="1900" dirty="0"/>
              <a:t>V tom okně východ je a Julie slunce.“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0608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Vůdčí myšlenka </a:t>
            </a:r>
            <a:r>
              <a:rPr lang="en-US" dirty="0" err="1"/>
              <a:t>Lakoffa</a:t>
            </a:r>
            <a:r>
              <a:rPr lang="en-US" dirty="0"/>
              <a:t> a </a:t>
            </a:r>
            <a:r>
              <a:rPr lang="en-US" dirty="0" err="1"/>
              <a:t>Johnsona</a:t>
            </a:r>
            <a:r>
              <a:rPr lang="cs-CZ" dirty="0"/>
              <a:t> (1980)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3221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/>
              <a:t>„Metafora prostupuje celý náš každodenní život, a to nejenom v jazyce, nýbrž i v myšlení a činnosti.“ 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“Náš běžný pojmový systém, v jehož rámci smýšlíme i jednáme, je ve svém základu metaforické povahy.“ </a:t>
            </a:r>
          </a:p>
          <a:p>
            <a:pPr marL="0" lvl="0" indent="0">
              <a:buNone/>
            </a:pPr>
            <a:r>
              <a:rPr lang="cs-CZ" dirty="0"/>
              <a:t> </a:t>
            </a:r>
          </a:p>
          <a:p>
            <a:pPr lvl="0"/>
            <a:r>
              <a:rPr lang="cs-CZ" dirty="0"/>
              <a:t>„Pojmy strukturují způsob, jímž vnímáme, jímž se vypořádáváme se světem, jímž se vztahujeme k druhým lidem.“ 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dirty="0"/>
              <a:t>(</a:t>
            </a:r>
            <a:r>
              <a:rPr lang="cs-CZ" dirty="0" err="1"/>
              <a:t>Lakoff</a:t>
            </a:r>
            <a:r>
              <a:rPr lang="cs-CZ" dirty="0"/>
              <a:t> &amp; Johnson, </a:t>
            </a:r>
            <a:r>
              <a:rPr lang="cs-CZ" i="1" dirty="0"/>
              <a:t>Metafory, kterými žijeme</a:t>
            </a:r>
            <a:r>
              <a:rPr lang="cs-CZ" dirty="0"/>
              <a:t>, Brno: Host, 2002, s. 15, </a:t>
            </a:r>
          </a:p>
          <a:p>
            <a:pPr marL="457200" lvl="1" indent="0">
              <a:buNone/>
            </a:pPr>
            <a:r>
              <a:rPr lang="cs-CZ" dirty="0"/>
              <a:t>překlad upraven dle originálu)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69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Vymezení L&amp;J proti klasické teorii metafory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1. Metafory jsou primárně záležitostí myšlení a činnosti a zdaleka se neomezují na ornamentální a poetické užití neobvyklého výrazu.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2. Metafory tím, že poskytují částečné porozumění jednomu druhu zkušenosti na základě jiného druhu zkušenosti, do jisté míry vymezují, co považujeme za reálné. Metafory tedy skutečnost nejen popisují, ale i tvoří.</a:t>
            </a:r>
          </a:p>
          <a:p>
            <a:pPr marL="0" indent="0">
              <a:buNone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8090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Všudypřítomnost a skrytá působnost metafor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3741" y="1825625"/>
            <a:ext cx="10780059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východiskem je „...pozorovat jazyk. Jelikož je komunikace založena na stejném pojmovém systému, jakého používáme při myšlení a činnostech, stává se jazyk důležitým zdrojem poznatků o tom, jak takový systém vypadá. Primárně jsme na základě jazykového materiálu zjistili, že </a:t>
            </a:r>
            <a:r>
              <a:rPr lang="cs-CZ" u="sng" dirty="0"/>
              <a:t>větší část našeho běžného pojmového systému je co do své povahy metaforická</a:t>
            </a:r>
            <a:r>
              <a:rPr lang="cs-CZ" dirty="0"/>
              <a:t>.“ (L&amp;J, cit d., str.15/16). 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„Svůj pojmový systém si však sami normálně neuvědomujeme.“  (s. 15)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3127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908786-1AAA-497D-B7C6-89F952A4E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Nietzsche a „vojsko metafor“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F16AB7-83E1-454B-94A6-18B04012A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„Co je tedy pravda? Pohyblivé vojsko metafor, metonymií, antropomorfismů, zkrátka lidských relací […].“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to závazek, který „společnost vznáší, aby mohla existovat“, závazek „lhát podle pevné konvence, lhát davově stylem závazným pro všechny“.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„pravdy jsou iluze, o nichž člověk zapomněl, že jimi jsou […].“</a:t>
            </a:r>
          </a:p>
          <a:p>
            <a:pPr marL="914400" lvl="2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Friedrich Nietzsche: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pravdě a lži ve smyslu nikoli morálním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přel. Věra Koubová, Praha 2007, s. 14.)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46644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00 - Klíčové metafory evropské modernity[20230213170840286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938</Words>
  <Application>Microsoft Office PowerPoint</Application>
  <PresentationFormat>Širokoúhlá obrazovka</PresentationFormat>
  <Paragraphs>90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Klíčové metafory evropské modernity   úvodní hodina   „Všudypřítomnost metafor“</vt:lpstr>
      <vt:lpstr>Proč věnovat pozornost „klíčovým metaforám“? </vt:lpstr>
      <vt:lpstr>Příklady „klíčových metafor evropské modernity“</vt:lpstr>
      <vt:lpstr>Inspirační zdroje</vt:lpstr>
      <vt:lpstr>Aristotelské (tradiční) pojetí metafory</vt:lpstr>
      <vt:lpstr>Vůdčí myšlenka Lakoffa a Johnsona (1980)</vt:lpstr>
      <vt:lpstr>Vymezení L&amp;J proti klasické teorii metafory</vt:lpstr>
      <vt:lpstr>Všudypřítomnost a skrytá působnost metafor</vt:lpstr>
      <vt:lpstr>Nietzsche a „vojsko metafor“</vt:lpstr>
      <vt:lpstr>Metafory, jimiž žijeme, dělí Lakoff a Johnson na:</vt:lpstr>
      <vt:lpstr>Strukturní metafory</vt:lpstr>
      <vt:lpstr>Orientační metafory</vt:lpstr>
      <vt:lpstr>Ontologické metafory</vt:lpstr>
      <vt:lpstr>Prezentace aplikace PowerPoint</vt:lpstr>
      <vt:lpstr>Chápat abstraktní na základě konkrétního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Klíčové metafory evropské modernity   úvodní hodina   „Všudypřítomnost metafor“</dc:title>
  <dc:creator>Ondrej Svec</dc:creator>
  <cp:lastModifiedBy>Švec, Ondřej</cp:lastModifiedBy>
  <cp:revision>24</cp:revision>
  <dcterms:created xsi:type="dcterms:W3CDTF">2020-03-02T15:19:55Z</dcterms:created>
  <dcterms:modified xsi:type="dcterms:W3CDTF">2025-02-21T17:10:07Z</dcterms:modified>
</cp:coreProperties>
</file>