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9" r:id="rId4"/>
    <p:sldId id="261" r:id="rId5"/>
    <p:sldId id="262" r:id="rId6"/>
    <p:sldId id="270" r:id="rId7"/>
    <p:sldId id="278" r:id="rId8"/>
    <p:sldId id="271" r:id="rId9"/>
    <p:sldId id="280" r:id="rId10"/>
    <p:sldId id="281" r:id="rId11"/>
    <p:sldId id="282" r:id="rId12"/>
    <p:sldId id="273" r:id="rId13"/>
    <p:sldId id="274" r:id="rId14"/>
    <p:sldId id="276" r:id="rId15"/>
    <p:sldId id="277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18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0EB1E8-DC8C-4B5C-967A-23815430EFA0}" type="doc">
      <dgm:prSet loTypeId="urn:microsoft.com/office/officeart/2005/8/layout/vList6" loCatId="process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cs-CZ"/>
        </a:p>
      </dgm:t>
    </dgm:pt>
    <dgm:pt modelId="{F48764BC-05EB-431E-B64E-40FAD41C323D}">
      <dgm:prSet custT="1"/>
      <dgm:spPr/>
      <dgm:t>
        <a:bodyPr/>
        <a:lstStyle/>
        <a:p>
          <a:pPr rtl="0"/>
          <a:r>
            <a:rPr lang="cs-CZ" sz="3600" dirty="0"/>
            <a:t>1960s </a:t>
          </a:r>
        </a:p>
      </dgm:t>
    </dgm:pt>
    <dgm:pt modelId="{220283B2-99D3-4BC3-BA23-EF1A33542E78}" type="parTrans" cxnId="{210B1149-E6CC-43EA-BBB6-14FF705BCE3E}">
      <dgm:prSet/>
      <dgm:spPr/>
      <dgm:t>
        <a:bodyPr/>
        <a:lstStyle/>
        <a:p>
          <a:endParaRPr lang="cs-CZ"/>
        </a:p>
      </dgm:t>
    </dgm:pt>
    <dgm:pt modelId="{5935635A-8632-43D3-A767-7AF4C7CB1F9B}" type="sibTrans" cxnId="{210B1149-E6CC-43EA-BBB6-14FF705BCE3E}">
      <dgm:prSet/>
      <dgm:spPr/>
      <dgm:t>
        <a:bodyPr/>
        <a:lstStyle/>
        <a:p>
          <a:endParaRPr lang="cs-CZ"/>
        </a:p>
      </dgm:t>
    </dgm:pt>
    <dgm:pt modelId="{81D71950-1893-4290-8E3B-DA7EA0D79EC9}">
      <dgm:prSet custT="1"/>
      <dgm:spPr/>
      <dgm:t>
        <a:bodyPr/>
        <a:lstStyle/>
        <a:p>
          <a:pPr rtl="0"/>
          <a:r>
            <a:rPr lang="cs-CZ" sz="3600" dirty="0"/>
            <a:t>1970s</a:t>
          </a:r>
        </a:p>
      </dgm:t>
    </dgm:pt>
    <dgm:pt modelId="{894D5C75-C506-4339-B7ED-AE8F83E75F39}" type="parTrans" cxnId="{2DEAF64F-174E-48BA-99D7-7AF492E13A97}">
      <dgm:prSet/>
      <dgm:spPr/>
      <dgm:t>
        <a:bodyPr/>
        <a:lstStyle/>
        <a:p>
          <a:endParaRPr lang="cs-CZ"/>
        </a:p>
      </dgm:t>
    </dgm:pt>
    <dgm:pt modelId="{01369370-7773-460A-B2F3-63ED224D195A}" type="sibTrans" cxnId="{2DEAF64F-174E-48BA-99D7-7AF492E13A97}">
      <dgm:prSet/>
      <dgm:spPr/>
      <dgm:t>
        <a:bodyPr/>
        <a:lstStyle/>
        <a:p>
          <a:endParaRPr lang="cs-CZ"/>
        </a:p>
      </dgm:t>
    </dgm:pt>
    <dgm:pt modelId="{FC3A07E9-2C0F-49A6-A839-3E4E3FB57C69}">
      <dgm:prSet custT="1"/>
      <dgm:spPr/>
      <dgm:t>
        <a:bodyPr/>
        <a:lstStyle/>
        <a:p>
          <a:pPr rtl="0"/>
          <a:r>
            <a:rPr lang="cs-CZ" sz="3600" dirty="0"/>
            <a:t>1980s</a:t>
          </a:r>
        </a:p>
      </dgm:t>
    </dgm:pt>
    <dgm:pt modelId="{27866E86-A737-40C5-B885-2A40935CBEC4}" type="parTrans" cxnId="{B0E7531D-8FDF-41A8-AE62-BBCA8B472F9C}">
      <dgm:prSet/>
      <dgm:spPr/>
      <dgm:t>
        <a:bodyPr/>
        <a:lstStyle/>
        <a:p>
          <a:endParaRPr lang="cs-CZ"/>
        </a:p>
      </dgm:t>
    </dgm:pt>
    <dgm:pt modelId="{4F411CFF-7233-43AF-9C65-9FC297FB8E4F}" type="sibTrans" cxnId="{B0E7531D-8FDF-41A8-AE62-BBCA8B472F9C}">
      <dgm:prSet/>
      <dgm:spPr/>
      <dgm:t>
        <a:bodyPr/>
        <a:lstStyle/>
        <a:p>
          <a:endParaRPr lang="cs-CZ"/>
        </a:p>
      </dgm:t>
    </dgm:pt>
    <dgm:pt modelId="{A273B84E-F939-4BDA-AD99-2132E0030AD5}">
      <dgm:prSet custT="1"/>
      <dgm:spPr/>
      <dgm:t>
        <a:bodyPr/>
        <a:lstStyle/>
        <a:p>
          <a:pPr rtl="0"/>
          <a:r>
            <a:rPr lang="cs-CZ" sz="3600" dirty="0"/>
            <a:t>1990s</a:t>
          </a:r>
        </a:p>
      </dgm:t>
    </dgm:pt>
    <dgm:pt modelId="{9EDFCEE1-A101-4C95-9A0C-4154F54D6F3A}" type="parTrans" cxnId="{6C85C134-9B73-49D7-AE42-C6F658616B99}">
      <dgm:prSet/>
      <dgm:spPr/>
      <dgm:t>
        <a:bodyPr/>
        <a:lstStyle/>
        <a:p>
          <a:endParaRPr lang="cs-CZ"/>
        </a:p>
      </dgm:t>
    </dgm:pt>
    <dgm:pt modelId="{5E7E8456-6332-4A4A-BA72-262A9AA25946}" type="sibTrans" cxnId="{6C85C134-9B73-49D7-AE42-C6F658616B99}">
      <dgm:prSet/>
      <dgm:spPr/>
      <dgm:t>
        <a:bodyPr/>
        <a:lstStyle/>
        <a:p>
          <a:endParaRPr lang="cs-CZ"/>
        </a:p>
      </dgm:t>
    </dgm:pt>
    <dgm:pt modelId="{7C8EB5C0-08A7-449A-A150-BEA5E16514C8}">
      <dgm:prSet custT="1"/>
      <dgm:spPr/>
      <dgm:t>
        <a:bodyPr/>
        <a:lstStyle/>
        <a:p>
          <a:pPr rtl="0"/>
          <a:r>
            <a:rPr lang="cs-CZ" sz="3600" dirty="0"/>
            <a:t>po 2000</a:t>
          </a:r>
        </a:p>
      </dgm:t>
    </dgm:pt>
    <dgm:pt modelId="{CB0D780C-D698-4DDD-ABE8-4ED9F2443A65}" type="parTrans" cxnId="{AB924D1D-1152-4037-8E9B-A1C8CF874E4A}">
      <dgm:prSet/>
      <dgm:spPr/>
      <dgm:t>
        <a:bodyPr/>
        <a:lstStyle/>
        <a:p>
          <a:endParaRPr lang="cs-CZ"/>
        </a:p>
      </dgm:t>
    </dgm:pt>
    <dgm:pt modelId="{2B444E0F-5966-419D-8024-E6E0881EAE57}" type="sibTrans" cxnId="{AB924D1D-1152-4037-8E9B-A1C8CF874E4A}">
      <dgm:prSet/>
      <dgm:spPr/>
      <dgm:t>
        <a:bodyPr/>
        <a:lstStyle/>
        <a:p>
          <a:endParaRPr lang="cs-CZ"/>
        </a:p>
      </dgm:t>
    </dgm:pt>
    <dgm:pt modelId="{953DDCF5-4B8B-4309-B519-2299DEC8298A}">
      <dgm:prSet custT="1"/>
      <dgm:spPr/>
      <dgm:t>
        <a:bodyPr/>
        <a:lstStyle/>
        <a:p>
          <a:pPr marL="180000" indent="0">
            <a:spcAft>
              <a:spcPts val="0"/>
            </a:spcAft>
          </a:pPr>
          <a:r>
            <a:rPr lang="cs-CZ" sz="2200" b="1" dirty="0"/>
            <a:t> </a:t>
          </a:r>
          <a:r>
            <a:rPr lang="cs-CZ" sz="2200" b="1" dirty="0">
              <a:solidFill>
                <a:schemeClr val="tx2">
                  <a:lumMod val="60000"/>
                  <a:lumOff val="40000"/>
                </a:schemeClr>
              </a:solidFill>
            </a:rPr>
            <a:t>Kulturalismus</a:t>
          </a:r>
          <a:r>
            <a:rPr lang="cs-CZ" sz="2200" dirty="0">
              <a:solidFill>
                <a:schemeClr val="tx2">
                  <a:lumMod val="60000"/>
                  <a:lumOff val="40000"/>
                </a:schemeClr>
              </a:solidFill>
            </a:rPr>
            <a:t> </a:t>
          </a:r>
          <a:r>
            <a:rPr lang="cs-CZ" sz="2200" dirty="0"/>
            <a:t>– duchovní otcové KS (</a:t>
          </a:r>
          <a:r>
            <a:rPr lang="cs-CZ" sz="2200" dirty="0" err="1"/>
            <a:t>Williams</a:t>
          </a:r>
          <a:r>
            <a:rPr lang="cs-CZ" sz="2200" dirty="0"/>
            <a:t>, </a:t>
          </a:r>
          <a:r>
            <a:rPr lang="cs-CZ" sz="2200" dirty="0" err="1"/>
            <a:t>Hoggart</a:t>
          </a:r>
          <a:r>
            <a:rPr lang="cs-CZ" sz="2200" dirty="0"/>
            <a:t>, Thompson– význam se formuje v praktikách žité kultury</a:t>
          </a:r>
        </a:p>
      </dgm:t>
    </dgm:pt>
    <dgm:pt modelId="{3A9613E2-8CF5-492C-BB28-E5831AB7C816}" type="sibTrans" cxnId="{2B664211-20DD-490D-9548-B49E49721131}">
      <dgm:prSet/>
      <dgm:spPr/>
      <dgm:t>
        <a:bodyPr/>
        <a:lstStyle/>
        <a:p>
          <a:endParaRPr lang="cs-CZ"/>
        </a:p>
      </dgm:t>
    </dgm:pt>
    <dgm:pt modelId="{9E67ECBF-7160-4467-8644-DA993F0D6CF9}" type="parTrans" cxnId="{2B664211-20DD-490D-9548-B49E49721131}">
      <dgm:prSet/>
      <dgm:spPr/>
      <dgm:t>
        <a:bodyPr/>
        <a:lstStyle/>
        <a:p>
          <a:endParaRPr lang="cs-CZ"/>
        </a:p>
      </dgm:t>
    </dgm:pt>
    <dgm:pt modelId="{CC534B9B-2E00-4919-962D-CB8F50693C2F}">
      <dgm:prSet custT="1"/>
      <dgm:spPr/>
      <dgm:t>
        <a:bodyPr/>
        <a:lstStyle/>
        <a:p>
          <a:pPr marL="180000" indent="0"/>
          <a:r>
            <a:rPr lang="cs-CZ" sz="2200" b="1" dirty="0"/>
            <a:t> </a:t>
          </a:r>
          <a:r>
            <a:rPr lang="cs-CZ" sz="2200" b="1" dirty="0">
              <a:solidFill>
                <a:srgbClr val="FF0000"/>
              </a:solidFill>
            </a:rPr>
            <a:t>Strukturalismus</a:t>
          </a:r>
          <a:r>
            <a:rPr lang="cs-CZ" sz="2200" dirty="0"/>
            <a:t>: éra </a:t>
          </a:r>
          <a:r>
            <a:rPr lang="cs-CZ" sz="2200" dirty="0" err="1"/>
            <a:t>Stuarta</a:t>
          </a:r>
          <a:r>
            <a:rPr lang="cs-CZ" sz="2200" dirty="0"/>
            <a:t> </a:t>
          </a:r>
          <a:r>
            <a:rPr lang="cs-CZ" sz="2200" dirty="0" err="1"/>
            <a:t>Halla</a:t>
          </a:r>
          <a:r>
            <a:rPr lang="cs-CZ" sz="2200" dirty="0"/>
            <a:t> – význam se formuje v textu – praktiky signifikace – inspirace sémiologií</a:t>
          </a:r>
        </a:p>
      </dgm:t>
    </dgm:pt>
    <dgm:pt modelId="{00F4814C-2BAC-497F-9EFB-055B8E447609}" type="parTrans" cxnId="{713C36F4-0FC4-4150-93DE-C24F63AA7422}">
      <dgm:prSet/>
      <dgm:spPr/>
      <dgm:t>
        <a:bodyPr/>
        <a:lstStyle/>
        <a:p>
          <a:endParaRPr lang="cs-CZ"/>
        </a:p>
      </dgm:t>
    </dgm:pt>
    <dgm:pt modelId="{4439E640-1881-4DD7-9BE3-20CED55DB25D}" type="sibTrans" cxnId="{713C36F4-0FC4-4150-93DE-C24F63AA7422}">
      <dgm:prSet/>
      <dgm:spPr/>
      <dgm:t>
        <a:bodyPr/>
        <a:lstStyle/>
        <a:p>
          <a:endParaRPr lang="cs-CZ"/>
        </a:p>
      </dgm:t>
    </dgm:pt>
    <dgm:pt modelId="{A5020C8B-C187-46F6-9998-948516BEEDF4}">
      <dgm:prSet custT="1"/>
      <dgm:spPr/>
      <dgm:t>
        <a:bodyPr/>
        <a:lstStyle/>
        <a:p>
          <a:pPr marL="180000" indent="0"/>
          <a:r>
            <a:rPr lang="cs-CZ" sz="2200" b="1" dirty="0"/>
            <a:t> Návrat </a:t>
          </a:r>
          <a:r>
            <a:rPr lang="cs-CZ" sz="2200" b="1" dirty="0">
              <a:solidFill>
                <a:schemeClr val="tx2">
                  <a:lumMod val="60000"/>
                  <a:lumOff val="40000"/>
                </a:schemeClr>
              </a:solidFill>
            </a:rPr>
            <a:t>kulturalismu </a:t>
          </a:r>
          <a:r>
            <a:rPr lang="cs-CZ" sz="2200" dirty="0"/>
            <a:t>– obrat k mediálním publikům – apropriace struktury – aktivní publika </a:t>
          </a:r>
        </a:p>
      </dgm:t>
    </dgm:pt>
    <dgm:pt modelId="{C05346DB-EC23-4910-AAFE-BEB1A607F343}" type="parTrans" cxnId="{8B6E9B71-A9C1-41CE-872C-AA326D947802}">
      <dgm:prSet/>
      <dgm:spPr/>
      <dgm:t>
        <a:bodyPr/>
        <a:lstStyle/>
        <a:p>
          <a:endParaRPr lang="cs-CZ"/>
        </a:p>
      </dgm:t>
    </dgm:pt>
    <dgm:pt modelId="{581AD76A-1905-4947-9E25-8DDA4E6BAABD}" type="sibTrans" cxnId="{8B6E9B71-A9C1-41CE-872C-AA326D947802}">
      <dgm:prSet/>
      <dgm:spPr/>
      <dgm:t>
        <a:bodyPr/>
        <a:lstStyle/>
        <a:p>
          <a:endParaRPr lang="cs-CZ"/>
        </a:p>
      </dgm:t>
    </dgm:pt>
    <dgm:pt modelId="{974BAFA5-568B-4D3C-B407-DD9D4121149F}">
      <dgm:prSet custT="1"/>
      <dgm:spPr/>
      <dgm:t>
        <a:bodyPr/>
        <a:lstStyle/>
        <a:p>
          <a:pPr marL="180000"/>
          <a:r>
            <a:rPr lang="cs-CZ" sz="2200" b="1" dirty="0"/>
            <a:t>Trvá</a:t>
          </a:r>
          <a:r>
            <a:rPr lang="cs-CZ" sz="2200" dirty="0"/>
            <a:t> </a:t>
          </a:r>
          <a:r>
            <a:rPr lang="cs-CZ" sz="2200" b="1" i="0" dirty="0"/>
            <a:t>převaha studia publik </a:t>
          </a:r>
          <a:r>
            <a:rPr lang="cs-CZ" sz="2200" dirty="0"/>
            <a:t>– normalizace témat KS, stabilizace a diverzifikace</a:t>
          </a:r>
        </a:p>
      </dgm:t>
    </dgm:pt>
    <dgm:pt modelId="{12207BFC-8F45-417D-BBB4-1EB5DB53560F}" type="parTrans" cxnId="{CBA05BFF-427C-4A40-8AC6-630338D91263}">
      <dgm:prSet/>
      <dgm:spPr/>
      <dgm:t>
        <a:bodyPr/>
        <a:lstStyle/>
        <a:p>
          <a:endParaRPr lang="cs-CZ"/>
        </a:p>
      </dgm:t>
    </dgm:pt>
    <dgm:pt modelId="{93ED1374-866C-4481-BA13-2F50930DE181}" type="sibTrans" cxnId="{CBA05BFF-427C-4A40-8AC6-630338D91263}">
      <dgm:prSet/>
      <dgm:spPr/>
      <dgm:t>
        <a:bodyPr/>
        <a:lstStyle/>
        <a:p>
          <a:endParaRPr lang="cs-CZ"/>
        </a:p>
      </dgm:t>
    </dgm:pt>
    <dgm:pt modelId="{67FBB9C5-F6B4-41C7-8602-9C277E12D615}">
      <dgm:prSet custT="1"/>
      <dgm:spPr/>
      <dgm:t>
        <a:bodyPr/>
        <a:lstStyle/>
        <a:p>
          <a:r>
            <a:rPr lang="cs-CZ" sz="2200" b="1" dirty="0"/>
            <a:t>Digitální populismus</a:t>
          </a:r>
          <a:r>
            <a:rPr lang="cs-CZ" sz="2200" dirty="0"/>
            <a:t>: obyčejní lidé participují díky digitálním technologiím a konkurují elitním/expertním centrům</a:t>
          </a:r>
        </a:p>
      </dgm:t>
    </dgm:pt>
    <dgm:pt modelId="{88C01B9F-C769-45B2-B701-728464E9B61A}" type="parTrans" cxnId="{2C09CE5D-C15E-4762-8896-E6D5973178CC}">
      <dgm:prSet/>
      <dgm:spPr/>
      <dgm:t>
        <a:bodyPr/>
        <a:lstStyle/>
        <a:p>
          <a:endParaRPr lang="cs-CZ"/>
        </a:p>
      </dgm:t>
    </dgm:pt>
    <dgm:pt modelId="{8B1B180E-B86B-4A8A-81F4-F80727F08677}" type="sibTrans" cxnId="{2C09CE5D-C15E-4762-8896-E6D5973178CC}">
      <dgm:prSet/>
      <dgm:spPr/>
      <dgm:t>
        <a:bodyPr/>
        <a:lstStyle/>
        <a:p>
          <a:endParaRPr lang="cs-CZ"/>
        </a:p>
      </dgm:t>
    </dgm:pt>
    <dgm:pt modelId="{6D7AD3D0-98E5-474D-80A2-AC54B181D85D}" type="pres">
      <dgm:prSet presAssocID="{830EB1E8-DC8C-4B5C-967A-23815430EFA0}" presName="Name0" presStyleCnt="0">
        <dgm:presLayoutVars>
          <dgm:dir/>
          <dgm:animLvl val="lvl"/>
          <dgm:resizeHandles/>
        </dgm:presLayoutVars>
      </dgm:prSet>
      <dgm:spPr/>
    </dgm:pt>
    <dgm:pt modelId="{7171C1CB-64FA-49FA-B069-74F17823DF89}" type="pres">
      <dgm:prSet presAssocID="{F48764BC-05EB-431E-B64E-40FAD41C323D}" presName="linNode" presStyleCnt="0"/>
      <dgm:spPr/>
    </dgm:pt>
    <dgm:pt modelId="{99FD1C6B-EBDB-48F6-8F34-D7DD2B652686}" type="pres">
      <dgm:prSet presAssocID="{F48764BC-05EB-431E-B64E-40FAD41C323D}" presName="parentShp" presStyleLbl="node1" presStyleIdx="0" presStyleCnt="5" custScaleX="95902">
        <dgm:presLayoutVars>
          <dgm:bulletEnabled val="1"/>
        </dgm:presLayoutVars>
      </dgm:prSet>
      <dgm:spPr/>
    </dgm:pt>
    <dgm:pt modelId="{0581623B-B627-4A40-AC99-17E5DBECA56F}" type="pres">
      <dgm:prSet presAssocID="{F48764BC-05EB-431E-B64E-40FAD41C323D}" presName="childShp" presStyleLbl="bgAccFollowNode1" presStyleIdx="0" presStyleCnt="5" custScaleX="216380" custScaleY="120836">
        <dgm:presLayoutVars>
          <dgm:bulletEnabled val="1"/>
        </dgm:presLayoutVars>
      </dgm:prSet>
      <dgm:spPr/>
    </dgm:pt>
    <dgm:pt modelId="{58CC4B58-CE2C-4BD6-AC7A-4627F08458A7}" type="pres">
      <dgm:prSet presAssocID="{5935635A-8632-43D3-A767-7AF4C7CB1F9B}" presName="spacing" presStyleCnt="0"/>
      <dgm:spPr/>
    </dgm:pt>
    <dgm:pt modelId="{90FF8414-33A6-4AFD-B494-D505F6642F38}" type="pres">
      <dgm:prSet presAssocID="{81D71950-1893-4290-8E3B-DA7EA0D79EC9}" presName="linNode" presStyleCnt="0"/>
      <dgm:spPr/>
    </dgm:pt>
    <dgm:pt modelId="{E80B4EE7-A3E9-4CDE-B03C-BB15B7CFF831}" type="pres">
      <dgm:prSet presAssocID="{81D71950-1893-4290-8E3B-DA7EA0D79EC9}" presName="parentShp" presStyleLbl="node1" presStyleIdx="1" presStyleCnt="5" custScaleX="57239" custLinFactNeighborX="-3373" custLinFactNeighborY="-2111">
        <dgm:presLayoutVars>
          <dgm:bulletEnabled val="1"/>
        </dgm:presLayoutVars>
      </dgm:prSet>
      <dgm:spPr/>
    </dgm:pt>
    <dgm:pt modelId="{7FC9E2A0-C9BB-4E65-B924-8A490C803AE1}" type="pres">
      <dgm:prSet presAssocID="{81D71950-1893-4290-8E3B-DA7EA0D79EC9}" presName="childShp" presStyleLbl="bgAccFollowNode1" presStyleIdx="1" presStyleCnt="5" custScaleX="132211" custScaleY="111082" custLinFactNeighborX="1362" custLinFactNeighborY="157">
        <dgm:presLayoutVars>
          <dgm:bulletEnabled val="1"/>
        </dgm:presLayoutVars>
      </dgm:prSet>
      <dgm:spPr/>
    </dgm:pt>
    <dgm:pt modelId="{63C77BEB-9060-4CF2-B77D-388449D6C20D}" type="pres">
      <dgm:prSet presAssocID="{01369370-7773-460A-B2F3-63ED224D195A}" presName="spacing" presStyleCnt="0"/>
      <dgm:spPr/>
    </dgm:pt>
    <dgm:pt modelId="{0AFCAACF-578A-4D8D-AE38-DB17B535D56F}" type="pres">
      <dgm:prSet presAssocID="{FC3A07E9-2C0F-49A6-A839-3E4E3FB57C69}" presName="linNode" presStyleCnt="0"/>
      <dgm:spPr/>
    </dgm:pt>
    <dgm:pt modelId="{9EEDBAE0-C147-4293-818D-B5181BE18C61}" type="pres">
      <dgm:prSet presAssocID="{FC3A07E9-2C0F-49A6-A839-3E4E3FB57C69}" presName="parentShp" presStyleLbl="node1" presStyleIdx="2" presStyleCnt="5">
        <dgm:presLayoutVars>
          <dgm:bulletEnabled val="1"/>
        </dgm:presLayoutVars>
      </dgm:prSet>
      <dgm:spPr/>
    </dgm:pt>
    <dgm:pt modelId="{D736F821-72A3-46DC-81EB-DE31DFBF2267}" type="pres">
      <dgm:prSet presAssocID="{FC3A07E9-2C0F-49A6-A839-3E4E3FB57C69}" presName="childShp" presStyleLbl="bgAccFollowNode1" presStyleIdx="2" presStyleCnt="5" custScaleX="224427" custScaleY="107491" custLinFactNeighborX="2355" custLinFactNeighborY="1967">
        <dgm:presLayoutVars>
          <dgm:bulletEnabled val="1"/>
        </dgm:presLayoutVars>
      </dgm:prSet>
      <dgm:spPr/>
    </dgm:pt>
    <dgm:pt modelId="{BACC5649-5F8C-4B51-8E77-BE3DD658157B}" type="pres">
      <dgm:prSet presAssocID="{4F411CFF-7233-43AF-9C65-9FC297FB8E4F}" presName="spacing" presStyleCnt="0"/>
      <dgm:spPr/>
    </dgm:pt>
    <dgm:pt modelId="{83CDB06B-E822-41B0-89DA-CA1D244F8A63}" type="pres">
      <dgm:prSet presAssocID="{A273B84E-F939-4BDA-AD99-2132E0030AD5}" presName="linNode" presStyleCnt="0"/>
      <dgm:spPr/>
    </dgm:pt>
    <dgm:pt modelId="{E7304FA9-EB6D-45AC-8323-ECC74FF4B55F}" type="pres">
      <dgm:prSet presAssocID="{A273B84E-F939-4BDA-AD99-2132E0030AD5}" presName="parentShp" presStyleLbl="node1" presStyleIdx="3" presStyleCnt="5" custScaleX="96970">
        <dgm:presLayoutVars>
          <dgm:bulletEnabled val="1"/>
        </dgm:presLayoutVars>
      </dgm:prSet>
      <dgm:spPr/>
    </dgm:pt>
    <dgm:pt modelId="{B017E2D4-3ACC-4342-8BDC-FC7ACD4A5C12}" type="pres">
      <dgm:prSet presAssocID="{A273B84E-F939-4BDA-AD99-2132E0030AD5}" presName="childShp" presStyleLbl="bgAccFollowNode1" presStyleIdx="3" presStyleCnt="5" custScaleX="215787" custScaleY="117867" custLinFactNeighborX="8671" custLinFactNeighborY="1838">
        <dgm:presLayoutVars>
          <dgm:bulletEnabled val="1"/>
        </dgm:presLayoutVars>
      </dgm:prSet>
      <dgm:spPr/>
    </dgm:pt>
    <dgm:pt modelId="{B3751E8D-91CE-49C6-AC8A-C97578A0F208}" type="pres">
      <dgm:prSet presAssocID="{5E7E8456-6332-4A4A-BA72-262A9AA25946}" presName="spacing" presStyleCnt="0"/>
      <dgm:spPr/>
    </dgm:pt>
    <dgm:pt modelId="{3B9BC48E-4CB6-438F-9779-F35B8DCCC168}" type="pres">
      <dgm:prSet presAssocID="{7C8EB5C0-08A7-449A-A150-BEA5E16514C8}" presName="linNode" presStyleCnt="0"/>
      <dgm:spPr/>
    </dgm:pt>
    <dgm:pt modelId="{605532DF-E832-419F-A795-B8611BAC0985}" type="pres">
      <dgm:prSet presAssocID="{7C8EB5C0-08A7-449A-A150-BEA5E16514C8}" presName="parentShp" presStyleLbl="node1" presStyleIdx="4" presStyleCnt="5" custScaleX="92980">
        <dgm:presLayoutVars>
          <dgm:bulletEnabled val="1"/>
        </dgm:presLayoutVars>
      </dgm:prSet>
      <dgm:spPr/>
    </dgm:pt>
    <dgm:pt modelId="{95747D32-15C8-48E1-B385-E0F89D6C5DFC}" type="pres">
      <dgm:prSet presAssocID="{7C8EB5C0-08A7-449A-A150-BEA5E16514C8}" presName="childShp" presStyleLbl="bgAccFollowNode1" presStyleIdx="4" presStyleCnt="5" custScaleX="208851" custScaleY="123085">
        <dgm:presLayoutVars>
          <dgm:bulletEnabled val="1"/>
        </dgm:presLayoutVars>
      </dgm:prSet>
      <dgm:spPr/>
    </dgm:pt>
  </dgm:ptLst>
  <dgm:cxnLst>
    <dgm:cxn modelId="{2B664211-20DD-490D-9548-B49E49721131}" srcId="{F48764BC-05EB-431E-B64E-40FAD41C323D}" destId="{953DDCF5-4B8B-4309-B519-2299DEC8298A}" srcOrd="0" destOrd="0" parTransId="{9E67ECBF-7160-4467-8644-DA993F0D6CF9}" sibTransId="{3A9613E2-8CF5-492C-BB28-E5831AB7C816}"/>
    <dgm:cxn modelId="{AB924D1D-1152-4037-8E9B-A1C8CF874E4A}" srcId="{830EB1E8-DC8C-4B5C-967A-23815430EFA0}" destId="{7C8EB5C0-08A7-449A-A150-BEA5E16514C8}" srcOrd="4" destOrd="0" parTransId="{CB0D780C-D698-4DDD-ABE8-4ED9F2443A65}" sibTransId="{2B444E0F-5966-419D-8024-E6E0881EAE57}"/>
    <dgm:cxn modelId="{B0E7531D-8FDF-41A8-AE62-BBCA8B472F9C}" srcId="{830EB1E8-DC8C-4B5C-967A-23815430EFA0}" destId="{FC3A07E9-2C0F-49A6-A839-3E4E3FB57C69}" srcOrd="2" destOrd="0" parTransId="{27866E86-A737-40C5-B885-2A40935CBEC4}" sibTransId="{4F411CFF-7233-43AF-9C65-9FC297FB8E4F}"/>
    <dgm:cxn modelId="{546A881D-1F76-4390-A817-A46EA10A4B52}" type="presOf" srcId="{CC534B9B-2E00-4919-962D-CB8F50693C2F}" destId="{7FC9E2A0-C9BB-4E65-B924-8A490C803AE1}" srcOrd="0" destOrd="0" presId="urn:microsoft.com/office/officeart/2005/8/layout/vList6"/>
    <dgm:cxn modelId="{19537123-3F18-43BF-BDC8-E58583C40C5B}" type="presOf" srcId="{974BAFA5-568B-4D3C-B407-DD9D4121149F}" destId="{B017E2D4-3ACC-4342-8BDC-FC7ACD4A5C12}" srcOrd="0" destOrd="0" presId="urn:microsoft.com/office/officeart/2005/8/layout/vList6"/>
    <dgm:cxn modelId="{6C85C134-9B73-49D7-AE42-C6F658616B99}" srcId="{830EB1E8-DC8C-4B5C-967A-23815430EFA0}" destId="{A273B84E-F939-4BDA-AD99-2132E0030AD5}" srcOrd="3" destOrd="0" parTransId="{9EDFCEE1-A101-4C95-9A0C-4154F54D6F3A}" sibTransId="{5E7E8456-6332-4A4A-BA72-262A9AA25946}"/>
    <dgm:cxn modelId="{2C09CE5D-C15E-4762-8896-E6D5973178CC}" srcId="{7C8EB5C0-08A7-449A-A150-BEA5E16514C8}" destId="{67FBB9C5-F6B4-41C7-8602-9C277E12D615}" srcOrd="0" destOrd="0" parTransId="{88C01B9F-C769-45B2-B701-728464E9B61A}" sibTransId="{8B1B180E-B86B-4A8A-81F4-F80727F08677}"/>
    <dgm:cxn modelId="{40AB0D42-1C2A-499E-A56B-B7EE62AA8DE5}" type="presOf" srcId="{A5020C8B-C187-46F6-9998-948516BEEDF4}" destId="{D736F821-72A3-46DC-81EB-DE31DFBF2267}" srcOrd="0" destOrd="0" presId="urn:microsoft.com/office/officeart/2005/8/layout/vList6"/>
    <dgm:cxn modelId="{DECC3243-780A-4355-8590-520D1436A37F}" type="presOf" srcId="{81D71950-1893-4290-8E3B-DA7EA0D79EC9}" destId="{E80B4EE7-A3E9-4CDE-B03C-BB15B7CFF831}" srcOrd="0" destOrd="0" presId="urn:microsoft.com/office/officeart/2005/8/layout/vList6"/>
    <dgm:cxn modelId="{5DBF8968-E2C3-49B5-A2C2-B1B3CA283F9B}" type="presOf" srcId="{7C8EB5C0-08A7-449A-A150-BEA5E16514C8}" destId="{605532DF-E832-419F-A795-B8611BAC0985}" srcOrd="0" destOrd="0" presId="urn:microsoft.com/office/officeart/2005/8/layout/vList6"/>
    <dgm:cxn modelId="{210B1149-E6CC-43EA-BBB6-14FF705BCE3E}" srcId="{830EB1E8-DC8C-4B5C-967A-23815430EFA0}" destId="{F48764BC-05EB-431E-B64E-40FAD41C323D}" srcOrd="0" destOrd="0" parTransId="{220283B2-99D3-4BC3-BA23-EF1A33542E78}" sibTransId="{5935635A-8632-43D3-A767-7AF4C7CB1F9B}"/>
    <dgm:cxn modelId="{2DEAF64F-174E-48BA-99D7-7AF492E13A97}" srcId="{830EB1E8-DC8C-4B5C-967A-23815430EFA0}" destId="{81D71950-1893-4290-8E3B-DA7EA0D79EC9}" srcOrd="1" destOrd="0" parTransId="{894D5C75-C506-4339-B7ED-AE8F83E75F39}" sibTransId="{01369370-7773-460A-B2F3-63ED224D195A}"/>
    <dgm:cxn modelId="{8B6E9B71-A9C1-41CE-872C-AA326D947802}" srcId="{FC3A07E9-2C0F-49A6-A839-3E4E3FB57C69}" destId="{A5020C8B-C187-46F6-9998-948516BEEDF4}" srcOrd="0" destOrd="0" parTransId="{C05346DB-EC23-4910-AAFE-BEB1A607F343}" sibTransId="{581AD76A-1905-4947-9E25-8DDA4E6BAABD}"/>
    <dgm:cxn modelId="{CF26AA54-8417-4A0A-9093-1AD790D5FC9A}" type="presOf" srcId="{FC3A07E9-2C0F-49A6-A839-3E4E3FB57C69}" destId="{9EEDBAE0-C147-4293-818D-B5181BE18C61}" srcOrd="0" destOrd="0" presId="urn:microsoft.com/office/officeart/2005/8/layout/vList6"/>
    <dgm:cxn modelId="{5FF7C07A-9D92-4A88-A668-97A8280C7262}" type="presOf" srcId="{F48764BC-05EB-431E-B64E-40FAD41C323D}" destId="{99FD1C6B-EBDB-48F6-8F34-D7DD2B652686}" srcOrd="0" destOrd="0" presId="urn:microsoft.com/office/officeart/2005/8/layout/vList6"/>
    <dgm:cxn modelId="{2873EB9D-BB99-4191-AADA-D781C8D7C6D3}" type="presOf" srcId="{830EB1E8-DC8C-4B5C-967A-23815430EFA0}" destId="{6D7AD3D0-98E5-474D-80A2-AC54B181D85D}" srcOrd="0" destOrd="0" presId="urn:microsoft.com/office/officeart/2005/8/layout/vList6"/>
    <dgm:cxn modelId="{2DC85AA9-B779-422C-9942-6DC84F733670}" type="presOf" srcId="{953DDCF5-4B8B-4309-B519-2299DEC8298A}" destId="{0581623B-B627-4A40-AC99-17E5DBECA56F}" srcOrd="0" destOrd="0" presId="urn:microsoft.com/office/officeart/2005/8/layout/vList6"/>
    <dgm:cxn modelId="{20ECABDA-A361-4FF8-9DA9-9022F8CB3D70}" type="presOf" srcId="{A273B84E-F939-4BDA-AD99-2132E0030AD5}" destId="{E7304FA9-EB6D-45AC-8323-ECC74FF4B55F}" srcOrd="0" destOrd="0" presId="urn:microsoft.com/office/officeart/2005/8/layout/vList6"/>
    <dgm:cxn modelId="{17C9BDEB-3272-4EAF-82B4-E2C32394A984}" type="presOf" srcId="{67FBB9C5-F6B4-41C7-8602-9C277E12D615}" destId="{95747D32-15C8-48E1-B385-E0F89D6C5DFC}" srcOrd="0" destOrd="0" presId="urn:microsoft.com/office/officeart/2005/8/layout/vList6"/>
    <dgm:cxn modelId="{713C36F4-0FC4-4150-93DE-C24F63AA7422}" srcId="{81D71950-1893-4290-8E3B-DA7EA0D79EC9}" destId="{CC534B9B-2E00-4919-962D-CB8F50693C2F}" srcOrd="0" destOrd="0" parTransId="{00F4814C-2BAC-497F-9EFB-055B8E447609}" sibTransId="{4439E640-1881-4DD7-9BE3-20CED55DB25D}"/>
    <dgm:cxn modelId="{CBA05BFF-427C-4A40-8AC6-630338D91263}" srcId="{A273B84E-F939-4BDA-AD99-2132E0030AD5}" destId="{974BAFA5-568B-4D3C-B407-DD9D4121149F}" srcOrd="0" destOrd="0" parTransId="{12207BFC-8F45-417D-BBB4-1EB5DB53560F}" sibTransId="{93ED1374-866C-4481-BA13-2F50930DE181}"/>
    <dgm:cxn modelId="{C5107D79-71D4-45D6-9B9C-CCF8E81E48F5}" type="presParOf" srcId="{6D7AD3D0-98E5-474D-80A2-AC54B181D85D}" destId="{7171C1CB-64FA-49FA-B069-74F17823DF89}" srcOrd="0" destOrd="0" presId="urn:microsoft.com/office/officeart/2005/8/layout/vList6"/>
    <dgm:cxn modelId="{5D7D88D8-2871-40FB-9D7A-7DE936EFE059}" type="presParOf" srcId="{7171C1CB-64FA-49FA-B069-74F17823DF89}" destId="{99FD1C6B-EBDB-48F6-8F34-D7DD2B652686}" srcOrd="0" destOrd="0" presId="urn:microsoft.com/office/officeart/2005/8/layout/vList6"/>
    <dgm:cxn modelId="{E3DEF6E9-DBF2-46E7-9777-A927935663F2}" type="presParOf" srcId="{7171C1CB-64FA-49FA-B069-74F17823DF89}" destId="{0581623B-B627-4A40-AC99-17E5DBECA56F}" srcOrd="1" destOrd="0" presId="urn:microsoft.com/office/officeart/2005/8/layout/vList6"/>
    <dgm:cxn modelId="{7C9EF656-6645-47F6-98B5-5827B437F0FD}" type="presParOf" srcId="{6D7AD3D0-98E5-474D-80A2-AC54B181D85D}" destId="{58CC4B58-CE2C-4BD6-AC7A-4627F08458A7}" srcOrd="1" destOrd="0" presId="urn:microsoft.com/office/officeart/2005/8/layout/vList6"/>
    <dgm:cxn modelId="{E688105E-4352-4BC2-B5DE-87582665FFE2}" type="presParOf" srcId="{6D7AD3D0-98E5-474D-80A2-AC54B181D85D}" destId="{90FF8414-33A6-4AFD-B494-D505F6642F38}" srcOrd="2" destOrd="0" presId="urn:microsoft.com/office/officeart/2005/8/layout/vList6"/>
    <dgm:cxn modelId="{26B680FC-9E45-4DFF-A1C2-7B2DE288E2DF}" type="presParOf" srcId="{90FF8414-33A6-4AFD-B494-D505F6642F38}" destId="{E80B4EE7-A3E9-4CDE-B03C-BB15B7CFF831}" srcOrd="0" destOrd="0" presId="urn:microsoft.com/office/officeart/2005/8/layout/vList6"/>
    <dgm:cxn modelId="{DC009033-7C5F-431C-9EC3-A6E99EBD8B49}" type="presParOf" srcId="{90FF8414-33A6-4AFD-B494-D505F6642F38}" destId="{7FC9E2A0-C9BB-4E65-B924-8A490C803AE1}" srcOrd="1" destOrd="0" presId="urn:microsoft.com/office/officeart/2005/8/layout/vList6"/>
    <dgm:cxn modelId="{01CE6B51-0795-4DC3-A427-7FCCB4215222}" type="presParOf" srcId="{6D7AD3D0-98E5-474D-80A2-AC54B181D85D}" destId="{63C77BEB-9060-4CF2-B77D-388449D6C20D}" srcOrd="3" destOrd="0" presId="urn:microsoft.com/office/officeart/2005/8/layout/vList6"/>
    <dgm:cxn modelId="{9B50ED0E-A9BE-4AD0-8917-B6122ED2591B}" type="presParOf" srcId="{6D7AD3D0-98E5-474D-80A2-AC54B181D85D}" destId="{0AFCAACF-578A-4D8D-AE38-DB17B535D56F}" srcOrd="4" destOrd="0" presId="urn:microsoft.com/office/officeart/2005/8/layout/vList6"/>
    <dgm:cxn modelId="{7031CA06-C511-4539-B43B-1D94FB984043}" type="presParOf" srcId="{0AFCAACF-578A-4D8D-AE38-DB17B535D56F}" destId="{9EEDBAE0-C147-4293-818D-B5181BE18C61}" srcOrd="0" destOrd="0" presId="urn:microsoft.com/office/officeart/2005/8/layout/vList6"/>
    <dgm:cxn modelId="{31A4A920-5C5A-450C-8669-97936CDF9D19}" type="presParOf" srcId="{0AFCAACF-578A-4D8D-AE38-DB17B535D56F}" destId="{D736F821-72A3-46DC-81EB-DE31DFBF2267}" srcOrd="1" destOrd="0" presId="urn:microsoft.com/office/officeart/2005/8/layout/vList6"/>
    <dgm:cxn modelId="{803F3B87-591B-4573-968D-E07559EADE0B}" type="presParOf" srcId="{6D7AD3D0-98E5-474D-80A2-AC54B181D85D}" destId="{BACC5649-5F8C-4B51-8E77-BE3DD658157B}" srcOrd="5" destOrd="0" presId="urn:microsoft.com/office/officeart/2005/8/layout/vList6"/>
    <dgm:cxn modelId="{9D6C28C4-45F0-4184-B976-DCF0E4BC89CF}" type="presParOf" srcId="{6D7AD3D0-98E5-474D-80A2-AC54B181D85D}" destId="{83CDB06B-E822-41B0-89DA-CA1D244F8A63}" srcOrd="6" destOrd="0" presId="urn:microsoft.com/office/officeart/2005/8/layout/vList6"/>
    <dgm:cxn modelId="{1DF75273-00BD-4F64-BDF5-840534E5F9B2}" type="presParOf" srcId="{83CDB06B-E822-41B0-89DA-CA1D244F8A63}" destId="{E7304FA9-EB6D-45AC-8323-ECC74FF4B55F}" srcOrd="0" destOrd="0" presId="urn:microsoft.com/office/officeart/2005/8/layout/vList6"/>
    <dgm:cxn modelId="{3CF5A245-6401-402E-B5FA-4B2D02A31CF9}" type="presParOf" srcId="{83CDB06B-E822-41B0-89DA-CA1D244F8A63}" destId="{B017E2D4-3ACC-4342-8BDC-FC7ACD4A5C12}" srcOrd="1" destOrd="0" presId="urn:microsoft.com/office/officeart/2005/8/layout/vList6"/>
    <dgm:cxn modelId="{70C8D4BA-B5F3-40C0-A964-8D1BCEB716C6}" type="presParOf" srcId="{6D7AD3D0-98E5-474D-80A2-AC54B181D85D}" destId="{B3751E8D-91CE-49C6-AC8A-C97578A0F208}" srcOrd="7" destOrd="0" presId="urn:microsoft.com/office/officeart/2005/8/layout/vList6"/>
    <dgm:cxn modelId="{4DCFC044-818A-4F64-98B4-67D8BC806ABF}" type="presParOf" srcId="{6D7AD3D0-98E5-474D-80A2-AC54B181D85D}" destId="{3B9BC48E-4CB6-438F-9779-F35B8DCCC168}" srcOrd="8" destOrd="0" presId="urn:microsoft.com/office/officeart/2005/8/layout/vList6"/>
    <dgm:cxn modelId="{9907DECD-F870-47C1-BCA7-876C3FBAFF5B}" type="presParOf" srcId="{3B9BC48E-4CB6-438F-9779-F35B8DCCC168}" destId="{605532DF-E832-419F-A795-B8611BAC0985}" srcOrd="0" destOrd="0" presId="urn:microsoft.com/office/officeart/2005/8/layout/vList6"/>
    <dgm:cxn modelId="{8C4F901C-F42B-4815-AE22-DE104B2AA382}" type="presParOf" srcId="{3B9BC48E-4CB6-438F-9779-F35B8DCCC168}" destId="{95747D32-15C8-48E1-B385-E0F89D6C5DFC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81623B-B627-4A40-AC99-17E5DBECA56F}">
      <dsp:nvSpPr>
        <dsp:cNvPr id="0" name=""/>
        <dsp:cNvSpPr/>
      </dsp:nvSpPr>
      <dsp:spPr>
        <a:xfrm>
          <a:off x="2047997" y="1332"/>
          <a:ext cx="6910309" cy="1314248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t" anchorCtr="0">
          <a:noAutofit/>
        </a:bodyPr>
        <a:lstStyle/>
        <a:p>
          <a:pPr marL="180000" lvl="1" indent="0" algn="l" defTabSz="9779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cs-CZ" sz="2200" b="1" kern="1200" dirty="0"/>
            <a:t> </a:t>
          </a:r>
          <a:r>
            <a:rPr lang="cs-CZ" sz="2200" b="1" kern="1200" dirty="0">
              <a:solidFill>
                <a:schemeClr val="tx2">
                  <a:lumMod val="60000"/>
                  <a:lumOff val="40000"/>
                </a:schemeClr>
              </a:solidFill>
            </a:rPr>
            <a:t>Kulturalismus</a:t>
          </a:r>
          <a:r>
            <a:rPr lang="cs-CZ" sz="2200" kern="1200" dirty="0">
              <a:solidFill>
                <a:schemeClr val="tx2">
                  <a:lumMod val="60000"/>
                  <a:lumOff val="40000"/>
                </a:schemeClr>
              </a:solidFill>
            </a:rPr>
            <a:t> </a:t>
          </a:r>
          <a:r>
            <a:rPr lang="cs-CZ" sz="2200" kern="1200" dirty="0"/>
            <a:t>– duchovní otcové KS (</a:t>
          </a:r>
          <a:r>
            <a:rPr lang="cs-CZ" sz="2200" kern="1200" dirty="0" err="1"/>
            <a:t>Williams</a:t>
          </a:r>
          <a:r>
            <a:rPr lang="cs-CZ" sz="2200" kern="1200" dirty="0"/>
            <a:t>, </a:t>
          </a:r>
          <a:r>
            <a:rPr lang="cs-CZ" sz="2200" kern="1200" dirty="0" err="1"/>
            <a:t>Hoggart</a:t>
          </a:r>
          <a:r>
            <a:rPr lang="cs-CZ" sz="2200" kern="1200" dirty="0"/>
            <a:t>, Thompson– význam se formuje v praktikách žité kultury</a:t>
          </a:r>
        </a:p>
      </dsp:txBody>
      <dsp:txXfrm>
        <a:off x="2047997" y="165613"/>
        <a:ext cx="6417466" cy="985686"/>
      </dsp:txXfrm>
    </dsp:sp>
    <dsp:sp modelId="{99FD1C6B-EBDB-48F6-8F34-D7DD2B652686}">
      <dsp:nvSpPr>
        <dsp:cNvPr id="0" name=""/>
        <dsp:cNvSpPr/>
      </dsp:nvSpPr>
      <dsp:spPr>
        <a:xfrm>
          <a:off x="6181" y="114641"/>
          <a:ext cx="2041816" cy="108763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0" lvl="0" indent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 dirty="0"/>
            <a:t>1960s </a:t>
          </a:r>
        </a:p>
      </dsp:txBody>
      <dsp:txXfrm>
        <a:off x="59275" y="167735"/>
        <a:ext cx="1935628" cy="981442"/>
      </dsp:txXfrm>
    </dsp:sp>
    <dsp:sp modelId="{7FC9E2A0-C9BB-4E65-B924-8A490C803AE1}">
      <dsp:nvSpPr>
        <dsp:cNvPr id="0" name=""/>
        <dsp:cNvSpPr/>
      </dsp:nvSpPr>
      <dsp:spPr>
        <a:xfrm>
          <a:off x="2012989" y="1426052"/>
          <a:ext cx="6951498" cy="1208161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2679213"/>
            <a:satOff val="-3448"/>
            <a:lumOff val="-269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2679213"/>
              <a:satOff val="-3448"/>
              <a:lumOff val="-26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t" anchorCtr="0">
          <a:noAutofit/>
        </a:bodyPr>
        <a:lstStyle/>
        <a:p>
          <a:pPr marL="180000" lvl="1" indent="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b="1" kern="1200" dirty="0"/>
            <a:t> </a:t>
          </a:r>
          <a:r>
            <a:rPr lang="cs-CZ" sz="2200" b="1" kern="1200" dirty="0">
              <a:solidFill>
                <a:srgbClr val="FF0000"/>
              </a:solidFill>
            </a:rPr>
            <a:t>Strukturalismus</a:t>
          </a:r>
          <a:r>
            <a:rPr lang="cs-CZ" sz="2200" kern="1200" dirty="0"/>
            <a:t>: éra </a:t>
          </a:r>
          <a:r>
            <a:rPr lang="cs-CZ" sz="2200" kern="1200" dirty="0" err="1"/>
            <a:t>Stuarta</a:t>
          </a:r>
          <a:r>
            <a:rPr lang="cs-CZ" sz="2200" kern="1200" dirty="0"/>
            <a:t> </a:t>
          </a:r>
          <a:r>
            <a:rPr lang="cs-CZ" sz="2200" kern="1200" dirty="0" err="1"/>
            <a:t>Halla</a:t>
          </a:r>
          <a:r>
            <a:rPr lang="cs-CZ" sz="2200" kern="1200" dirty="0"/>
            <a:t> – význam se formuje v textu – praktiky signifikace – inspirace sémiologií</a:t>
          </a:r>
        </a:p>
      </dsp:txBody>
      <dsp:txXfrm>
        <a:off x="2012989" y="1577072"/>
        <a:ext cx="6498438" cy="906121"/>
      </dsp:txXfrm>
    </dsp:sp>
    <dsp:sp modelId="{E80B4EE7-A3E9-4CDE-B03C-BB15B7CFF831}">
      <dsp:nvSpPr>
        <dsp:cNvPr id="0" name=""/>
        <dsp:cNvSpPr/>
      </dsp:nvSpPr>
      <dsp:spPr>
        <a:xfrm>
          <a:off x="0" y="1461650"/>
          <a:ext cx="2006372" cy="1087630"/>
        </a:xfrm>
        <a:prstGeom prst="roundRect">
          <a:avLst/>
        </a:prstGeom>
        <a:gradFill rotWithShape="0">
          <a:gsLst>
            <a:gs pos="0">
              <a:schemeClr val="accent3">
                <a:hueOff val="2812566"/>
                <a:satOff val="-4220"/>
                <a:lumOff val="-686"/>
                <a:alphaOff val="0"/>
                <a:shade val="51000"/>
                <a:satMod val="130000"/>
              </a:schemeClr>
            </a:gs>
            <a:gs pos="80000">
              <a:schemeClr val="accent3">
                <a:hueOff val="2812566"/>
                <a:satOff val="-4220"/>
                <a:lumOff val="-686"/>
                <a:alphaOff val="0"/>
                <a:shade val="93000"/>
                <a:satMod val="130000"/>
              </a:schemeClr>
            </a:gs>
            <a:gs pos="100000">
              <a:schemeClr val="accent3">
                <a:hueOff val="2812566"/>
                <a:satOff val="-4220"/>
                <a:lumOff val="-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0" lvl="0" indent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 dirty="0"/>
            <a:t>1970s</a:t>
          </a:r>
        </a:p>
      </dsp:txBody>
      <dsp:txXfrm>
        <a:off x="53094" y="1514744"/>
        <a:ext cx="1900184" cy="981442"/>
      </dsp:txXfrm>
    </dsp:sp>
    <dsp:sp modelId="{D736F821-72A3-46DC-81EB-DE31DFBF2267}">
      <dsp:nvSpPr>
        <dsp:cNvPr id="0" name=""/>
        <dsp:cNvSpPr/>
      </dsp:nvSpPr>
      <dsp:spPr>
        <a:xfrm>
          <a:off x="2056532" y="2762662"/>
          <a:ext cx="6907955" cy="1169104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5358427"/>
            <a:satOff val="-6896"/>
            <a:lumOff val="-537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5358427"/>
              <a:satOff val="-6896"/>
              <a:lumOff val="-53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t" anchorCtr="0">
          <a:noAutofit/>
        </a:bodyPr>
        <a:lstStyle/>
        <a:p>
          <a:pPr marL="180000" lvl="1" indent="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b="1" kern="1200" dirty="0"/>
            <a:t> Návrat </a:t>
          </a:r>
          <a:r>
            <a:rPr lang="cs-CZ" sz="2200" b="1" kern="1200" dirty="0">
              <a:solidFill>
                <a:schemeClr val="tx2">
                  <a:lumMod val="60000"/>
                  <a:lumOff val="40000"/>
                </a:schemeClr>
              </a:solidFill>
            </a:rPr>
            <a:t>kulturalismu </a:t>
          </a:r>
          <a:r>
            <a:rPr lang="cs-CZ" sz="2200" kern="1200" dirty="0"/>
            <a:t>– obrat k mediálním publikům – apropriace struktury – aktivní publika </a:t>
          </a:r>
        </a:p>
      </dsp:txBody>
      <dsp:txXfrm>
        <a:off x="2056532" y="2908800"/>
        <a:ext cx="6469541" cy="876828"/>
      </dsp:txXfrm>
    </dsp:sp>
    <dsp:sp modelId="{9EEDBAE0-C147-4293-818D-B5181BE18C61}">
      <dsp:nvSpPr>
        <dsp:cNvPr id="0" name=""/>
        <dsp:cNvSpPr/>
      </dsp:nvSpPr>
      <dsp:spPr>
        <a:xfrm>
          <a:off x="2252" y="2782006"/>
          <a:ext cx="2052027" cy="1087630"/>
        </a:xfrm>
        <a:prstGeom prst="roundRect">
          <a:avLst/>
        </a:prstGeom>
        <a:gradFill rotWithShape="0">
          <a:gsLst>
            <a:gs pos="0">
              <a:schemeClr val="accent3">
                <a:hueOff val="5625132"/>
                <a:satOff val="-8440"/>
                <a:lumOff val="-1373"/>
                <a:alphaOff val="0"/>
                <a:shade val="51000"/>
                <a:satMod val="130000"/>
              </a:schemeClr>
            </a:gs>
            <a:gs pos="80000">
              <a:schemeClr val="accent3">
                <a:hueOff val="5625132"/>
                <a:satOff val="-8440"/>
                <a:lumOff val="-1373"/>
                <a:alphaOff val="0"/>
                <a:shade val="93000"/>
                <a:satMod val="130000"/>
              </a:schemeClr>
            </a:gs>
            <a:gs pos="100000">
              <a:schemeClr val="accent3">
                <a:hueOff val="5625132"/>
                <a:satOff val="-8440"/>
                <a:lumOff val="-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0" lvl="0" indent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 dirty="0"/>
            <a:t>1980s</a:t>
          </a:r>
        </a:p>
      </dsp:txBody>
      <dsp:txXfrm>
        <a:off x="55346" y="2835100"/>
        <a:ext cx="1945839" cy="981442"/>
      </dsp:txXfrm>
    </dsp:sp>
    <dsp:sp modelId="{B017E2D4-3ACC-4342-8BDC-FC7ACD4A5C12}">
      <dsp:nvSpPr>
        <dsp:cNvPr id="0" name=""/>
        <dsp:cNvSpPr/>
      </dsp:nvSpPr>
      <dsp:spPr>
        <a:xfrm>
          <a:off x="2073116" y="4039127"/>
          <a:ext cx="6891371" cy="1281957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8037640"/>
            <a:satOff val="-10345"/>
            <a:lumOff val="-806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8037640"/>
              <a:satOff val="-10345"/>
              <a:lumOff val="-80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t" anchorCtr="0">
          <a:noAutofit/>
        </a:bodyPr>
        <a:lstStyle/>
        <a:p>
          <a:pPr marL="1800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b="1" kern="1200" dirty="0"/>
            <a:t>Trvá</a:t>
          </a:r>
          <a:r>
            <a:rPr lang="cs-CZ" sz="2200" kern="1200" dirty="0"/>
            <a:t> </a:t>
          </a:r>
          <a:r>
            <a:rPr lang="cs-CZ" sz="2200" b="1" i="0" kern="1200" dirty="0"/>
            <a:t>převaha studia publik </a:t>
          </a:r>
          <a:r>
            <a:rPr lang="cs-CZ" sz="2200" kern="1200" dirty="0"/>
            <a:t>– normalizace témat KS, stabilizace a diverzifikace</a:t>
          </a:r>
        </a:p>
      </dsp:txBody>
      <dsp:txXfrm>
        <a:off x="2073116" y="4199372"/>
        <a:ext cx="6410637" cy="961467"/>
      </dsp:txXfrm>
    </dsp:sp>
    <dsp:sp modelId="{E7304FA9-EB6D-45AC-8323-ECC74FF4B55F}">
      <dsp:nvSpPr>
        <dsp:cNvPr id="0" name=""/>
        <dsp:cNvSpPr/>
      </dsp:nvSpPr>
      <dsp:spPr>
        <a:xfrm>
          <a:off x="4280" y="4116300"/>
          <a:ext cx="2064555" cy="1087630"/>
        </a:xfrm>
        <a:prstGeom prst="roundRect">
          <a:avLst/>
        </a:prstGeom>
        <a:gradFill rotWithShape="0">
          <a:gsLst>
            <a:gs pos="0">
              <a:schemeClr val="accent3">
                <a:hueOff val="8437698"/>
                <a:satOff val="-12660"/>
                <a:lumOff val="-2059"/>
                <a:alphaOff val="0"/>
                <a:shade val="51000"/>
                <a:satMod val="130000"/>
              </a:schemeClr>
            </a:gs>
            <a:gs pos="80000">
              <a:schemeClr val="accent3">
                <a:hueOff val="8437698"/>
                <a:satOff val="-12660"/>
                <a:lumOff val="-2059"/>
                <a:alphaOff val="0"/>
                <a:shade val="93000"/>
                <a:satMod val="130000"/>
              </a:schemeClr>
            </a:gs>
            <a:gs pos="100000">
              <a:schemeClr val="accent3">
                <a:hueOff val="8437698"/>
                <a:satOff val="-12660"/>
                <a:lumOff val="-205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0" lvl="0" indent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 dirty="0"/>
            <a:t>1990s</a:t>
          </a:r>
        </a:p>
      </dsp:txBody>
      <dsp:txXfrm>
        <a:off x="57374" y="4169394"/>
        <a:ext cx="1958367" cy="981442"/>
      </dsp:txXfrm>
    </dsp:sp>
    <dsp:sp modelId="{95747D32-15C8-48E1-B385-E0F89D6C5DFC}">
      <dsp:nvSpPr>
        <dsp:cNvPr id="0" name=""/>
        <dsp:cNvSpPr/>
      </dsp:nvSpPr>
      <dsp:spPr>
        <a:xfrm>
          <a:off x="2052258" y="5409856"/>
          <a:ext cx="6911206" cy="1338709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10716854"/>
            <a:satOff val="-13793"/>
            <a:lumOff val="-1075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10716854"/>
              <a:satOff val="-13793"/>
              <a:lumOff val="-107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b="1" kern="1200" dirty="0"/>
            <a:t>Digitální populismus</a:t>
          </a:r>
          <a:r>
            <a:rPr lang="cs-CZ" sz="2200" kern="1200" dirty="0"/>
            <a:t>: obyčejní lidé participují díky digitálním technologiím a konkurují elitním/expertním centrům</a:t>
          </a:r>
        </a:p>
      </dsp:txBody>
      <dsp:txXfrm>
        <a:off x="2052258" y="5577195"/>
        <a:ext cx="6409190" cy="1004031"/>
      </dsp:txXfrm>
    </dsp:sp>
    <dsp:sp modelId="{605532DF-E832-419F-A795-B8611BAC0985}">
      <dsp:nvSpPr>
        <dsp:cNvPr id="0" name=""/>
        <dsp:cNvSpPr/>
      </dsp:nvSpPr>
      <dsp:spPr>
        <a:xfrm>
          <a:off x="1022" y="5535396"/>
          <a:ext cx="2051235" cy="1087630"/>
        </a:xfrm>
        <a:prstGeom prst="roundRect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0" lvl="0" indent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 dirty="0"/>
            <a:t>po 2000</a:t>
          </a:r>
        </a:p>
      </dsp:txBody>
      <dsp:txXfrm>
        <a:off x="54116" y="5588490"/>
        <a:ext cx="1945047" cy="9814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2834A-728B-47B2-BA41-EE5AFE0D9A56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AC2EA-52C9-48A0-8BB9-9BCF30F7F7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8381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2834A-728B-47B2-BA41-EE5AFE0D9A56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AC2EA-52C9-48A0-8BB9-9BCF30F7F7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9167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2834A-728B-47B2-BA41-EE5AFE0D9A56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AC2EA-52C9-48A0-8BB9-9BCF30F7F7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9075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2834A-728B-47B2-BA41-EE5AFE0D9A56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AC2EA-52C9-48A0-8BB9-9BCF30F7F7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6864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2834A-728B-47B2-BA41-EE5AFE0D9A56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AC2EA-52C9-48A0-8BB9-9BCF30F7F7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2611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2834A-728B-47B2-BA41-EE5AFE0D9A56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AC2EA-52C9-48A0-8BB9-9BCF30F7F7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8883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2834A-728B-47B2-BA41-EE5AFE0D9A56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AC2EA-52C9-48A0-8BB9-9BCF30F7F7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7008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2834A-728B-47B2-BA41-EE5AFE0D9A56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AC2EA-52C9-48A0-8BB9-9BCF30F7F7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2790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2834A-728B-47B2-BA41-EE5AFE0D9A56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AC2EA-52C9-48A0-8BB9-9BCF30F7F7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759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2834A-728B-47B2-BA41-EE5AFE0D9A56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AC2EA-52C9-48A0-8BB9-9BCF30F7F7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2101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2834A-728B-47B2-BA41-EE5AFE0D9A56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AC2EA-52C9-48A0-8BB9-9BCF30F7F7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3613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2834A-728B-47B2-BA41-EE5AFE0D9A56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AC2EA-52C9-48A0-8BB9-9BCF30F7F7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5380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Zástupný symbol pro text 16"/>
          <p:cNvSpPr>
            <a:spLocks noGrp="1"/>
          </p:cNvSpPr>
          <p:nvPr>
            <p:ph type="body" sz="half" idx="2"/>
          </p:nvPr>
        </p:nvSpPr>
        <p:spPr>
          <a:xfrm>
            <a:off x="251520" y="456782"/>
            <a:ext cx="4392488" cy="6068562"/>
          </a:xfrm>
        </p:spPr>
        <p:txBody>
          <a:bodyPr/>
          <a:lstStyle/>
          <a:p>
            <a:r>
              <a:rPr lang="cs-CZ" sz="4800" b="1" dirty="0">
                <a:solidFill>
                  <a:schemeClr val="bg1"/>
                </a:solidFill>
                <a:latin typeface="+mj-lt"/>
              </a:rPr>
              <a:t>Vybrané kapitoly z </a:t>
            </a:r>
            <a:r>
              <a:rPr lang="cs-CZ" sz="4800" b="1" dirty="0" err="1">
                <a:solidFill>
                  <a:schemeClr val="bg1"/>
                </a:solidFill>
                <a:latin typeface="+mj-lt"/>
              </a:rPr>
              <a:t>kulturálních</a:t>
            </a:r>
            <a:r>
              <a:rPr lang="cs-CZ" sz="4800" b="1" dirty="0">
                <a:solidFill>
                  <a:schemeClr val="bg1"/>
                </a:solidFill>
                <a:latin typeface="+mj-lt"/>
              </a:rPr>
              <a:t> studií</a:t>
            </a:r>
          </a:p>
          <a:p>
            <a:pPr algn="ctr"/>
            <a:endParaRPr lang="cs-CZ" sz="1600" dirty="0">
              <a:solidFill>
                <a:schemeClr val="bg1"/>
              </a:solidFill>
              <a:latin typeface="+mj-lt"/>
            </a:endParaRPr>
          </a:p>
          <a:p>
            <a:pPr algn="ctr"/>
            <a:endParaRPr lang="cs-CZ" sz="1600" dirty="0">
              <a:solidFill>
                <a:schemeClr val="bg1"/>
              </a:solidFill>
              <a:latin typeface="+mj-lt"/>
            </a:endParaRPr>
          </a:p>
          <a:p>
            <a:pPr algn="ctr"/>
            <a:endParaRPr lang="cs-CZ" sz="1600" dirty="0">
              <a:solidFill>
                <a:schemeClr val="bg1"/>
              </a:solidFill>
              <a:latin typeface="+mj-lt"/>
            </a:endParaRPr>
          </a:p>
          <a:p>
            <a:pPr algn="ctr"/>
            <a:endParaRPr lang="cs-CZ" sz="1600" dirty="0">
              <a:solidFill>
                <a:schemeClr val="bg1"/>
              </a:solidFill>
              <a:latin typeface="+mj-lt"/>
            </a:endParaRPr>
          </a:p>
          <a:p>
            <a:pPr algn="ctr"/>
            <a:endParaRPr lang="cs-CZ" sz="1600" dirty="0">
              <a:solidFill>
                <a:schemeClr val="bg1"/>
              </a:solidFill>
              <a:latin typeface="+mj-lt"/>
            </a:endParaRPr>
          </a:p>
          <a:p>
            <a:r>
              <a:rPr lang="cs-CZ" sz="2200" dirty="0">
                <a:solidFill>
                  <a:schemeClr val="bg1"/>
                </a:solidFill>
                <a:latin typeface="+mj-lt"/>
              </a:rPr>
              <a:t>PhDr. Irena Reifová, Ph.D.</a:t>
            </a:r>
          </a:p>
          <a:p>
            <a:r>
              <a:rPr lang="cs-CZ" sz="2200" dirty="0">
                <a:solidFill>
                  <a:schemeClr val="bg1"/>
                </a:solidFill>
                <a:latin typeface="+mj-lt"/>
              </a:rPr>
              <a:t>irena.reifova</a:t>
            </a:r>
            <a:r>
              <a:rPr lang="cs-CZ" sz="2200" dirty="0">
                <a:solidFill>
                  <a:schemeClr val="bg1"/>
                </a:solidFill>
                <a:latin typeface="+mj-lt"/>
                <a:cs typeface="Times New Roman"/>
              </a:rPr>
              <a:t>@fsv.cuni.cz</a:t>
            </a:r>
          </a:p>
          <a:p>
            <a:r>
              <a:rPr lang="cs-CZ" sz="2200" dirty="0">
                <a:solidFill>
                  <a:schemeClr val="bg1"/>
                </a:solidFill>
                <a:latin typeface="+mj-lt"/>
                <a:cs typeface="Times New Roman"/>
              </a:rPr>
              <a:t>LS 2021/2022</a:t>
            </a:r>
          </a:p>
          <a:p>
            <a:endParaRPr lang="cs-CZ" dirty="0">
              <a:solidFill>
                <a:schemeClr val="bg1"/>
              </a:solidFill>
              <a:latin typeface="+mj-lt"/>
              <a:cs typeface="Times New Roman"/>
            </a:endParaRPr>
          </a:p>
          <a:p>
            <a:endParaRPr lang="cs-CZ" dirty="0">
              <a:solidFill>
                <a:schemeClr val="bg1"/>
              </a:solidFill>
              <a:latin typeface="+mj-lt"/>
              <a:cs typeface="Times New Roman"/>
            </a:endParaRPr>
          </a:p>
          <a:p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10398" y="273050"/>
            <a:ext cx="4776401" cy="5853113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1026" name="Picture 2" descr="C:\Users\Irena Reifová\Desktop\lego_figurk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0400" y="0"/>
            <a:ext cx="5229083" cy="3443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Irena Reifová\Desktop\lego_figurk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0399" y="3443048"/>
            <a:ext cx="5229083" cy="3390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3883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Výsledek obrázku pro stuart ha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76672"/>
            <a:ext cx="7979155" cy="5976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1241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Výsledek obrázku pro stuart hall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908720"/>
            <a:ext cx="8448939" cy="5069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61486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cs-CZ" sz="2400" b="1" cap="all" dirty="0"/>
          </a:p>
          <a:p>
            <a:pPr marL="0" indent="0" algn="ctr">
              <a:buNone/>
            </a:pPr>
            <a:r>
              <a:rPr lang="cs-CZ" sz="2400" b="1" cap="all" dirty="0"/>
              <a:t>Tři kódy recepce mediálních sdělení</a:t>
            </a:r>
          </a:p>
          <a:p>
            <a:pPr marL="0" indent="0">
              <a:buNone/>
            </a:pPr>
            <a:endParaRPr lang="cs-CZ" sz="2400" dirty="0"/>
          </a:p>
          <a:p>
            <a:r>
              <a:rPr lang="cs-CZ" sz="2400" i="1" dirty="0"/>
              <a:t>dominantě-hegemonní</a:t>
            </a:r>
            <a:r>
              <a:rPr lang="cs-CZ" sz="2400" dirty="0"/>
              <a:t>: souhlas se sdělením za všech okolností  (přesně odpovídá preferovanému čtení, způsobu zakódování)</a:t>
            </a:r>
          </a:p>
          <a:p>
            <a:r>
              <a:rPr lang="cs-CZ" sz="2400" i="1" dirty="0"/>
              <a:t>dohodnutý</a:t>
            </a:r>
            <a:r>
              <a:rPr lang="cs-CZ" sz="2400" dirty="0"/>
              <a:t>: obecný souhlas, konkrétní modifikace</a:t>
            </a:r>
          </a:p>
          <a:p>
            <a:r>
              <a:rPr lang="cs-CZ" sz="2400" i="1" dirty="0"/>
              <a:t>opoziční</a:t>
            </a:r>
            <a:r>
              <a:rPr lang="cs-CZ" sz="2400" dirty="0"/>
              <a:t>: nesouhlas se sdělením za</a:t>
            </a:r>
            <a:r>
              <a:rPr lang="cs-CZ" sz="2400" dirty="0">
                <a:solidFill>
                  <a:srgbClr val="FF0000"/>
                </a:solidFill>
              </a:rPr>
              <a:t> </a:t>
            </a:r>
            <a:r>
              <a:rPr lang="cs-CZ" sz="2400" dirty="0"/>
              <a:t>všech okolností (reflektuje dominantní sdělení a zcela jej odmítá)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Zdánlivě každý ze tří kódů volně k dispozici k užití – </a:t>
            </a:r>
            <a:r>
              <a:rPr lang="cs-CZ" sz="2400" b="1" dirty="0"/>
              <a:t>mylný závěr!</a:t>
            </a:r>
          </a:p>
          <a:p>
            <a:pPr marL="0" indent="0">
              <a:buNone/>
            </a:pPr>
            <a:r>
              <a:rPr lang="cs-CZ" sz="2400" dirty="0"/>
              <a:t>Volnost dekódování a otevřenost významů jen teoretická – SH zdůrazňuje </a:t>
            </a:r>
            <a:r>
              <a:rPr lang="cs-CZ" sz="2400" b="1" dirty="0"/>
              <a:t>dominantní kulturní řád </a:t>
            </a:r>
            <a:r>
              <a:rPr lang="cs-CZ" sz="2400" dirty="0"/>
              <a:t>–</a:t>
            </a:r>
            <a:r>
              <a:rPr lang="cs-CZ" sz="2400" b="1" dirty="0"/>
              <a:t>preferovaná čtení </a:t>
            </a:r>
          </a:p>
          <a:p>
            <a:pPr marL="0" indent="0">
              <a:buNone/>
            </a:pPr>
            <a:r>
              <a:rPr lang="cs-CZ" sz="2400" dirty="0"/>
              <a:t>TV diskurz zvyšuje  riziko dekódování v dominantním modu je zvýšené vizuální povaha znaků–  maskuje zakódování – TV obraz se realitě podobá </a:t>
            </a:r>
          </a:p>
          <a:p>
            <a:pPr marL="0" indent="0" algn="ctr">
              <a:spcBef>
                <a:spcPts val="0"/>
              </a:spcBef>
              <a:buNone/>
            </a:pPr>
            <a:endParaRPr lang="cs-CZ" sz="2400" b="1" cap="all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0338177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85000" lnSpcReduction="20000"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cs-CZ" sz="2400" b="1" cap="all" dirty="0"/>
          </a:p>
          <a:p>
            <a:pPr marL="0" indent="0" algn="ctr">
              <a:buNone/>
            </a:pPr>
            <a:r>
              <a:rPr lang="cs-CZ" sz="2400" b="1" cap="all" dirty="0"/>
              <a:t>Jak Marxův model výroby zboží inspiroval </a:t>
            </a:r>
            <a:r>
              <a:rPr lang="cs-CZ" sz="2400" b="1" cap="all" dirty="0" err="1"/>
              <a:t>Stuarta</a:t>
            </a:r>
            <a:r>
              <a:rPr lang="cs-CZ" sz="2400" b="1" cap="all" dirty="0"/>
              <a:t> </a:t>
            </a:r>
            <a:r>
              <a:rPr lang="cs-CZ" sz="2400" b="1" cap="all" dirty="0" err="1"/>
              <a:t>Halla</a:t>
            </a:r>
            <a:endParaRPr lang="cs-CZ" sz="2400" b="1" cap="all" dirty="0"/>
          </a:p>
          <a:p>
            <a:pPr marL="0" indent="0" algn="ctr">
              <a:buNone/>
            </a:pPr>
            <a:endParaRPr lang="cs-CZ" sz="2400" cap="all" dirty="0"/>
          </a:p>
          <a:p>
            <a:pPr marL="0" indent="0">
              <a:buNone/>
            </a:pPr>
            <a:r>
              <a:rPr lang="cs-CZ" sz="2400" dirty="0"/>
              <a:t>Článek </a:t>
            </a:r>
            <a:r>
              <a:rPr lang="cs-CZ" sz="2400" b="1" i="1" dirty="0" err="1"/>
              <a:t>Reading</a:t>
            </a:r>
            <a:r>
              <a:rPr lang="cs-CZ" sz="2400" b="1" i="1" dirty="0"/>
              <a:t> </a:t>
            </a:r>
            <a:r>
              <a:rPr lang="cs-CZ" sz="2400" b="1" i="1" dirty="0" err="1"/>
              <a:t>Marx´s</a:t>
            </a:r>
            <a:r>
              <a:rPr lang="cs-CZ" sz="2400" b="1" i="1" dirty="0"/>
              <a:t> 1857 </a:t>
            </a:r>
            <a:r>
              <a:rPr lang="cs-CZ" sz="2400" b="1" i="1" dirty="0" err="1"/>
              <a:t>Introduction</a:t>
            </a:r>
            <a:r>
              <a:rPr lang="cs-CZ" sz="2400" b="1" i="1" dirty="0"/>
              <a:t> to </a:t>
            </a:r>
            <a:r>
              <a:rPr lang="cs-CZ" sz="2400" b="1" i="1" dirty="0" err="1"/>
              <a:t>Grundrisse</a:t>
            </a:r>
            <a:r>
              <a:rPr lang="cs-CZ" sz="2400" b="1" i="1" dirty="0"/>
              <a:t> </a:t>
            </a:r>
          </a:p>
          <a:p>
            <a:pPr marL="0" indent="0">
              <a:buNone/>
            </a:pPr>
            <a:endParaRPr lang="cs-CZ" sz="2400" b="1" i="1" dirty="0"/>
          </a:p>
          <a:p>
            <a:pPr marL="0" indent="0">
              <a:buNone/>
            </a:pPr>
            <a:r>
              <a:rPr lang="cs-CZ" sz="2400" dirty="0"/>
              <a:t>Marxovy momenty: výroba, spotřeba, distribuce, směna - oddělené a současně i propojené momenty („</a:t>
            </a:r>
            <a:r>
              <a:rPr lang="cs-CZ" sz="2400" dirty="0" err="1"/>
              <a:t>linked</a:t>
            </a:r>
            <a:r>
              <a:rPr lang="cs-CZ" sz="2400" dirty="0"/>
              <a:t> but </a:t>
            </a:r>
            <a:r>
              <a:rPr lang="cs-CZ" sz="2400" dirty="0" err="1"/>
              <a:t>distinctive</a:t>
            </a:r>
            <a:r>
              <a:rPr lang="cs-CZ" sz="2400" dirty="0"/>
              <a:t> </a:t>
            </a:r>
            <a:r>
              <a:rPr lang="cs-CZ" sz="2400" dirty="0" err="1"/>
              <a:t>models</a:t>
            </a:r>
            <a:r>
              <a:rPr lang="cs-CZ" sz="2400" dirty="0"/>
              <a:t>“)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b="1" dirty="0">
                <a:solidFill>
                  <a:srgbClr val="C00000"/>
                </a:solidFill>
              </a:rPr>
              <a:t>„In </a:t>
            </a:r>
            <a:r>
              <a:rPr lang="cs-CZ" sz="2400" b="1" dirty="0" err="1">
                <a:solidFill>
                  <a:srgbClr val="C00000"/>
                </a:solidFill>
              </a:rPr>
              <a:t>political</a:t>
            </a:r>
            <a:r>
              <a:rPr lang="cs-CZ" sz="2400" b="1" dirty="0">
                <a:solidFill>
                  <a:srgbClr val="C00000"/>
                </a:solidFill>
              </a:rPr>
              <a:t> </a:t>
            </a:r>
            <a:r>
              <a:rPr lang="cs-CZ" sz="2400" b="1" dirty="0" err="1">
                <a:solidFill>
                  <a:srgbClr val="C00000"/>
                </a:solidFill>
              </a:rPr>
              <a:t>economy</a:t>
            </a:r>
            <a:r>
              <a:rPr lang="cs-CZ" sz="2400" b="1" dirty="0">
                <a:solidFill>
                  <a:srgbClr val="C00000"/>
                </a:solidFill>
              </a:rPr>
              <a:t> </a:t>
            </a:r>
            <a:r>
              <a:rPr lang="cs-CZ" sz="2400" b="1" dirty="0" err="1">
                <a:solidFill>
                  <a:srgbClr val="C00000"/>
                </a:solidFill>
              </a:rPr>
              <a:t>everything</a:t>
            </a:r>
            <a:r>
              <a:rPr lang="cs-CZ" sz="2400" b="1" dirty="0">
                <a:solidFill>
                  <a:srgbClr val="C00000"/>
                </a:solidFill>
              </a:rPr>
              <a:t> </a:t>
            </a:r>
            <a:r>
              <a:rPr lang="cs-CZ" sz="2400" b="1" dirty="0" err="1">
                <a:solidFill>
                  <a:srgbClr val="C00000"/>
                </a:solidFill>
              </a:rPr>
              <a:t>appears</a:t>
            </a:r>
            <a:r>
              <a:rPr lang="cs-CZ" sz="2400" b="1" dirty="0">
                <a:solidFill>
                  <a:srgbClr val="C00000"/>
                </a:solidFill>
              </a:rPr>
              <a:t> </a:t>
            </a:r>
            <a:r>
              <a:rPr lang="cs-CZ" sz="2400" b="1" dirty="0" err="1">
                <a:solidFill>
                  <a:srgbClr val="C00000"/>
                </a:solidFill>
              </a:rPr>
              <a:t>twice</a:t>
            </a:r>
            <a:r>
              <a:rPr lang="cs-CZ" sz="2400" b="1" dirty="0">
                <a:solidFill>
                  <a:srgbClr val="C00000"/>
                </a:solidFill>
              </a:rPr>
              <a:t>“ : kapitálová investice/profit; práce/mzda 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00CC00"/>
                </a:solidFill>
              </a:rPr>
              <a:t>Protiklady, si neodpovídají - vstup reálných historických podmínek 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0070C0"/>
                </a:solidFill>
              </a:rPr>
              <a:t>Přesto (in </a:t>
            </a:r>
            <a:r>
              <a:rPr lang="cs-CZ" sz="2400" b="1" dirty="0" err="1">
                <a:solidFill>
                  <a:srgbClr val="0070C0"/>
                </a:solidFill>
              </a:rPr>
              <a:t>the</a:t>
            </a:r>
            <a:r>
              <a:rPr lang="cs-CZ" sz="2400" b="1" dirty="0">
                <a:solidFill>
                  <a:srgbClr val="0070C0"/>
                </a:solidFill>
              </a:rPr>
              <a:t> last instance) je determinující výroba – určuje charakter celkového prostředí</a:t>
            </a:r>
          </a:p>
          <a:p>
            <a:pPr marL="0" indent="0">
              <a:buNone/>
            </a:pPr>
            <a:r>
              <a:rPr lang="cs-CZ" sz="2400" b="1" dirty="0"/>
              <a:t> </a:t>
            </a:r>
          </a:p>
          <a:p>
            <a:pPr marL="0" indent="0">
              <a:buNone/>
            </a:pPr>
            <a:r>
              <a:rPr lang="cs-CZ" sz="2400" i="1" dirty="0"/>
              <a:t>SH přenáší tento model na výrobu symbolického sdělení </a:t>
            </a:r>
          </a:p>
          <a:p>
            <a:pPr marL="0" indent="0">
              <a:buNone/>
            </a:pPr>
            <a:endParaRPr lang="cs-CZ" sz="2400" b="1" i="1" dirty="0"/>
          </a:p>
          <a:p>
            <a:pPr marL="0" indent="0">
              <a:buNone/>
            </a:pPr>
            <a:r>
              <a:rPr lang="cs-CZ" sz="2400" b="1" dirty="0">
                <a:solidFill>
                  <a:srgbClr val="C00000"/>
                </a:solidFill>
              </a:rPr>
              <a:t>Sdělení se v komunikačním obvodu objevuje dvakrát:  odeslané sdělení na straně produkce / přijaté sdělení na straně recepce 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00CC00"/>
                </a:solidFill>
              </a:rPr>
              <a:t>Nemusí si odpovídat – v každém momentě se uplatňují jiné (diskurzivní) podmínky 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0070C0"/>
                </a:solidFill>
              </a:rPr>
              <a:t>Přesto je determinující sdělení - preferovaná čtení, kulturně hegemonní řád</a:t>
            </a:r>
          </a:p>
          <a:p>
            <a:pPr marL="0" indent="0" algn="ctr">
              <a:spcBef>
                <a:spcPts val="0"/>
              </a:spcBef>
              <a:buNone/>
            </a:pPr>
            <a:endParaRPr lang="cs-CZ" sz="2400" b="1" cap="all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0338177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lnSpcReduction="10000"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cs-CZ" sz="2400" b="1" cap="all" dirty="0"/>
          </a:p>
          <a:p>
            <a:pPr marL="0" indent="0" algn="ctr">
              <a:spcBef>
                <a:spcPts val="0"/>
              </a:spcBef>
              <a:buNone/>
            </a:pPr>
            <a:r>
              <a:rPr lang="cs-CZ" sz="2400" b="1" cap="all" dirty="0"/>
              <a:t>Analýza televizních sdělení</a:t>
            </a:r>
          </a:p>
          <a:p>
            <a:pPr marL="0" indent="0">
              <a:buNone/>
            </a:pPr>
            <a:endParaRPr lang="cs-CZ" sz="2400" b="1" dirty="0"/>
          </a:p>
          <a:p>
            <a:pPr marL="0" indent="0">
              <a:buNone/>
            </a:pPr>
            <a:r>
              <a:rPr lang="cs-CZ" sz="2400" dirty="0"/>
              <a:t>Dědictví ECDC teorie: analýza vlivu ideologických sil na televizní sdělení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b="1" dirty="0" err="1"/>
              <a:t>The</a:t>
            </a:r>
            <a:r>
              <a:rPr lang="cs-CZ" sz="2400" b="1" dirty="0"/>
              <a:t> Unity </a:t>
            </a:r>
            <a:r>
              <a:rPr lang="cs-CZ" sz="2400" b="1" dirty="0" err="1"/>
              <a:t>of</a:t>
            </a:r>
            <a:r>
              <a:rPr lang="cs-CZ" sz="2400" b="1" dirty="0"/>
              <a:t> </a:t>
            </a:r>
            <a:r>
              <a:rPr lang="cs-CZ" sz="2400" b="1" dirty="0" err="1"/>
              <a:t>Current</a:t>
            </a:r>
            <a:r>
              <a:rPr lang="cs-CZ" sz="2400" b="1" dirty="0"/>
              <a:t> </a:t>
            </a:r>
            <a:r>
              <a:rPr lang="cs-CZ" sz="2400" b="1" dirty="0" err="1"/>
              <a:t>Affairs</a:t>
            </a:r>
            <a:r>
              <a:rPr lang="cs-CZ" sz="2400" b="1" dirty="0"/>
              <a:t> </a:t>
            </a:r>
            <a:r>
              <a:rPr lang="cs-CZ" sz="2400" b="1" dirty="0" err="1"/>
              <a:t>Television</a:t>
            </a:r>
            <a:r>
              <a:rPr lang="cs-CZ" sz="2400" dirty="0"/>
              <a:t> (1976): </a:t>
            </a:r>
            <a:r>
              <a:rPr lang="cs-CZ" sz="2400" dirty="0" err="1"/>
              <a:t>Sturat</a:t>
            </a:r>
            <a:r>
              <a:rPr lang="cs-CZ" sz="2400" dirty="0"/>
              <a:t> </a:t>
            </a:r>
            <a:r>
              <a:rPr lang="cs-CZ" sz="2400" dirty="0" err="1"/>
              <a:t>Hall</a:t>
            </a:r>
            <a:r>
              <a:rPr lang="cs-CZ" sz="2400" dirty="0"/>
              <a:t> – analýza předvolebního vysílání politického magazínu BBC Panorama -„komplexní jednota“- média udržují iluze různosti zájmů ale ve skutečnosti spolupracují na ochraně kapitalistického řádu 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b="1" dirty="0" err="1"/>
              <a:t>Nationwide</a:t>
            </a:r>
            <a:r>
              <a:rPr lang="cs-CZ" sz="2400" b="1" dirty="0"/>
              <a:t> </a:t>
            </a:r>
            <a:r>
              <a:rPr lang="cs-CZ" sz="2400" dirty="0"/>
              <a:t>(1978): David Morley a Charlotte </a:t>
            </a:r>
            <a:r>
              <a:rPr lang="cs-CZ" sz="2400" dirty="0" err="1"/>
              <a:t>Brunsdon</a:t>
            </a:r>
            <a:r>
              <a:rPr lang="cs-CZ" sz="2400" dirty="0"/>
              <a:t> - jak se na základě zakódování šíří ideologie, upevňuje status-quo 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b="1" dirty="0" err="1"/>
              <a:t>Reading</a:t>
            </a:r>
            <a:r>
              <a:rPr lang="cs-CZ" sz="2400" b="1" dirty="0"/>
              <a:t> </a:t>
            </a:r>
            <a:r>
              <a:rPr lang="cs-CZ" sz="2400" b="1" dirty="0" err="1"/>
              <a:t>Television</a:t>
            </a:r>
            <a:r>
              <a:rPr lang="cs-CZ" sz="2400" b="1" dirty="0"/>
              <a:t> </a:t>
            </a:r>
            <a:r>
              <a:rPr lang="cs-CZ" sz="2400" dirty="0"/>
              <a:t>(1978): souhrn pojmů a metod sémiotické analýzy televize – „bardská funkce televize“ (sjednocující výklad pro všechny)</a:t>
            </a:r>
            <a:endParaRPr lang="cs-CZ" sz="2400" b="1" cap="all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2708284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92500" lnSpcReduction="20000"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cs-CZ" sz="2400" b="1" cap="all" dirty="0"/>
          </a:p>
          <a:p>
            <a:pPr marL="0" indent="0" algn="ctr">
              <a:spcBef>
                <a:spcPts val="0"/>
              </a:spcBef>
              <a:buNone/>
            </a:pPr>
            <a:r>
              <a:rPr lang="cs-CZ" sz="2400" b="1" cap="all" dirty="0"/>
              <a:t>Ideologie a hegemonie: od </a:t>
            </a:r>
            <a:r>
              <a:rPr lang="cs-CZ" sz="2400" b="1" cap="all" dirty="0" err="1"/>
              <a:t>Althussera</a:t>
            </a:r>
            <a:r>
              <a:rPr lang="cs-CZ" sz="2400" b="1" cap="all" dirty="0"/>
              <a:t> ke </a:t>
            </a:r>
            <a:r>
              <a:rPr lang="cs-CZ" sz="2400" b="1" cap="all" dirty="0" err="1"/>
              <a:t>Gramscimu</a:t>
            </a:r>
            <a:endParaRPr lang="cs-CZ" sz="2400" b="1" dirty="0"/>
          </a:p>
          <a:p>
            <a:pPr marL="0" indent="0" algn="ctr">
              <a:spcBef>
                <a:spcPts val="0"/>
              </a:spcBef>
              <a:buNone/>
            </a:pPr>
            <a:endParaRPr lang="cs-CZ" sz="2400" b="1" cap="all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Strukturalistická dekáda - </a:t>
            </a:r>
            <a:r>
              <a:rPr lang="cs-CZ" sz="2400" b="1" dirty="0"/>
              <a:t>ideologie podle Louise </a:t>
            </a:r>
            <a:r>
              <a:rPr lang="cs-CZ" sz="2400" b="1" dirty="0" err="1"/>
              <a:t>Althussera</a:t>
            </a:r>
            <a:r>
              <a:rPr lang="cs-CZ" sz="2400" b="1" dirty="0"/>
              <a:t> </a:t>
            </a:r>
            <a:r>
              <a:rPr lang="cs-CZ" sz="2400" dirty="0"/>
              <a:t>(propojení strukturalismu a marxismu)</a:t>
            </a:r>
          </a:p>
          <a:p>
            <a:r>
              <a:rPr lang="cs-CZ" sz="2400" dirty="0"/>
              <a:t>odstranění ekonomického esencialismu (ideologie vysvětlována jednou příčinou, nadvláda nad výrobou)  </a:t>
            </a:r>
          </a:p>
          <a:p>
            <a:r>
              <a:rPr lang="cs-CZ" sz="2400" dirty="0"/>
              <a:t>ideologie relativně autonomní: „</a:t>
            </a:r>
            <a:r>
              <a:rPr lang="cs-CZ" sz="2400" dirty="0" err="1"/>
              <a:t>structure</a:t>
            </a:r>
            <a:r>
              <a:rPr lang="cs-CZ" sz="2400" dirty="0"/>
              <a:t> in dominance“ v rámci sociální formace 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Definice ideologie: imaginární vztahy k reálným podmínkám existence – ideologie jako </a:t>
            </a:r>
            <a:r>
              <a:rPr lang="cs-CZ" sz="2400" dirty="0" err="1"/>
              <a:t>praxis</a:t>
            </a:r>
            <a:r>
              <a:rPr lang="cs-CZ" sz="2400" dirty="0"/>
              <a:t> – materializace ideologie v každodenních rutinách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b="1" dirty="0"/>
              <a:t>Interpelace subjektu </a:t>
            </a:r>
            <a:r>
              <a:rPr lang="cs-CZ" sz="2400" dirty="0"/>
              <a:t>– </a:t>
            </a:r>
            <a:r>
              <a:rPr lang="cs-CZ" sz="2400" dirty="0" err="1"/>
              <a:t>hailing</a:t>
            </a:r>
            <a:r>
              <a:rPr lang="cs-CZ" sz="2400" dirty="0"/>
              <a:t>, indoktrinace, produkce subjektu, subjekt je funkce diskurzu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Příklon k jiné verzi dominance: </a:t>
            </a:r>
            <a:r>
              <a:rPr lang="cs-CZ" sz="2400" b="1" dirty="0"/>
              <a:t>hegemonie podle Antonia </a:t>
            </a:r>
            <a:r>
              <a:rPr lang="cs-CZ" sz="2400" b="1" dirty="0" err="1"/>
              <a:t>Gramsciho</a:t>
            </a:r>
            <a:r>
              <a:rPr lang="cs-CZ" sz="2400" b="1" dirty="0"/>
              <a:t> </a:t>
            </a:r>
            <a:r>
              <a:rPr lang="cs-CZ" sz="2400" dirty="0"/>
              <a:t>– nadvláda funguje na základě získávání obecného konsensu </a:t>
            </a:r>
          </a:p>
        </p:txBody>
      </p:sp>
    </p:spTree>
    <p:extLst>
      <p:ext uri="{BB962C8B-B14F-4D97-AF65-F5344CB8AC3E}">
        <p14:creationId xmlns:p14="http://schemas.microsoft.com/office/powerpoint/2010/main" val="3857975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Irena Reifová\Desktop\lego_figurk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963"/>
            <a:ext cx="5229083" cy="3443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Irena Reifová\Desktop\lego_figurk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4917" y="36963"/>
            <a:ext cx="5229083" cy="3443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Irena Reifová\Desktop\lego_figurk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52493"/>
            <a:ext cx="5229083" cy="3443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Irena Reifová\Desktop\lego_figurk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5121" y="3465143"/>
            <a:ext cx="5229083" cy="3443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ovéPole 8"/>
          <p:cNvSpPr txBox="1"/>
          <p:nvPr/>
        </p:nvSpPr>
        <p:spPr>
          <a:xfrm>
            <a:off x="1907704" y="2204864"/>
            <a:ext cx="6120680" cy="230832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/>
              <a:t>1</a:t>
            </a:r>
          </a:p>
          <a:p>
            <a:pPr algn="ctr"/>
            <a:r>
              <a:rPr lang="cs-CZ" sz="3600" b="1" dirty="0">
                <a:solidFill>
                  <a:schemeClr val="bg1"/>
                </a:solidFill>
              </a:rPr>
              <a:t>2. </a:t>
            </a:r>
            <a:r>
              <a:rPr lang="cs-CZ" sz="3600" b="1" cap="all" dirty="0">
                <a:solidFill>
                  <a:schemeClr val="bg1"/>
                </a:solidFill>
              </a:rPr>
              <a:t>Strukturalismus v Kulturálních studiích:</a:t>
            </a:r>
          </a:p>
          <a:p>
            <a:pPr algn="ctr"/>
            <a:r>
              <a:rPr lang="cs-CZ" sz="3600" b="1" cap="all" dirty="0">
                <a:solidFill>
                  <a:schemeClr val="bg1"/>
                </a:solidFill>
              </a:rPr>
              <a:t>studium textů</a:t>
            </a:r>
            <a:endParaRPr lang="cs-CZ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9042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lnSpcReduction="10000"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cs-CZ" sz="2400" b="1" cap="all" dirty="0"/>
          </a:p>
          <a:p>
            <a:pPr marL="0" indent="0" algn="ctr">
              <a:spcBef>
                <a:spcPts val="0"/>
              </a:spcBef>
              <a:buNone/>
            </a:pPr>
            <a:r>
              <a:rPr lang="cs-CZ" sz="2400" b="1" cap="all" dirty="0"/>
              <a:t>Strukturalismus a kulturalismus v KS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b="1" dirty="0"/>
              <a:t>Studium textů </a:t>
            </a:r>
            <a:r>
              <a:rPr lang="cs-CZ" sz="2400" dirty="0"/>
              <a:t>(</a:t>
            </a:r>
            <a:r>
              <a:rPr lang="cs-CZ" sz="2400" dirty="0" err="1"/>
              <a:t>textuální</a:t>
            </a:r>
            <a:r>
              <a:rPr lang="cs-CZ" sz="2400" dirty="0"/>
              <a:t> přístup) (strukturalismus) </a:t>
            </a:r>
          </a:p>
          <a:p>
            <a:pPr marL="0" indent="0">
              <a:buNone/>
            </a:pPr>
            <a:r>
              <a:rPr lang="cs-CZ" sz="2400" b="1" dirty="0"/>
              <a:t>Studium publik</a:t>
            </a:r>
            <a:r>
              <a:rPr lang="cs-CZ" sz="2400" dirty="0"/>
              <a:t>/uživatelů (auditoriální přístup) (kulturalismus)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Různé etapy vývoje KS – v každé kulminoval zájem o trochu jiný předmět studia (texty/publika)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Sociologické pojetí pojmů struktura a jednání (</a:t>
            </a:r>
            <a:r>
              <a:rPr lang="cs-CZ" sz="2400" dirty="0" err="1"/>
              <a:t>agency</a:t>
            </a:r>
            <a:r>
              <a:rPr lang="cs-CZ" sz="2400" dirty="0"/>
              <a:t>) – odvěká debata v sociologii (</a:t>
            </a:r>
            <a:r>
              <a:rPr lang="cs-CZ" sz="2400" dirty="0" err="1"/>
              <a:t>Durkheim</a:t>
            </a:r>
            <a:r>
              <a:rPr lang="cs-CZ" sz="2400" dirty="0"/>
              <a:t> – </a:t>
            </a:r>
            <a:r>
              <a:rPr lang="cs-CZ" sz="2400" dirty="0" err="1"/>
              <a:t>Giddens</a:t>
            </a:r>
            <a:r>
              <a:rPr lang="cs-CZ" sz="2400" dirty="0"/>
              <a:t>)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b="1" dirty="0"/>
              <a:t>Struktura</a:t>
            </a:r>
            <a:r>
              <a:rPr lang="cs-CZ" sz="2400" dirty="0"/>
              <a:t>: nadindividuální sociální vzorce (instituce, normy, ideologie) - nelze si je vybrat - utlačivé, limitující, determinující - působí shora</a:t>
            </a:r>
          </a:p>
          <a:p>
            <a:pPr marL="0" indent="0">
              <a:buNone/>
            </a:pPr>
            <a:r>
              <a:rPr lang="cs-CZ" sz="2400" b="1" dirty="0"/>
              <a:t>Jednání (</a:t>
            </a:r>
            <a:r>
              <a:rPr lang="cs-CZ" sz="2400" b="1" dirty="0" err="1"/>
              <a:t>agency</a:t>
            </a:r>
            <a:r>
              <a:rPr lang="cs-CZ" sz="2400" b="1" dirty="0"/>
              <a:t>)</a:t>
            </a:r>
            <a:r>
              <a:rPr lang="cs-CZ" sz="2400" dirty="0"/>
              <a:t>: motivovaný projev ze strany aktéra - působí zdola -  projev „svobodné“ vůle, aktivity</a:t>
            </a:r>
          </a:p>
          <a:p>
            <a:pPr marL="0" indent="0" algn="just">
              <a:spcBef>
                <a:spcPts val="0"/>
              </a:spcBef>
              <a:buNone/>
            </a:pPr>
            <a:endParaRPr lang="cs-CZ" sz="2400" b="1" cap="all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951133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Zástupný symbol pro obsah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5037461"/>
              </p:ext>
            </p:extLst>
          </p:nvPr>
        </p:nvGraphicFramePr>
        <p:xfrm>
          <a:off x="179512" y="102305"/>
          <a:ext cx="8964488" cy="67498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Obdélník 2"/>
          <p:cNvSpPr/>
          <p:nvPr/>
        </p:nvSpPr>
        <p:spPr>
          <a:xfrm>
            <a:off x="395536" y="1556792"/>
            <a:ext cx="7920880" cy="122413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0810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2400" b="1" cap="all" dirty="0"/>
              <a:t>POJETÍ TEXTU v </a:t>
            </a:r>
            <a:r>
              <a:rPr lang="cs-CZ" sz="2400" b="1" cap="all" dirty="0" err="1"/>
              <a:t>kulturálních</a:t>
            </a:r>
            <a:r>
              <a:rPr lang="cs-CZ" sz="2400" b="1" cap="all" dirty="0"/>
              <a:t> studiích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b="1" dirty="0" err="1"/>
              <a:t>Sausserovské</a:t>
            </a:r>
            <a:r>
              <a:rPr lang="cs-CZ" sz="2400" b="1" dirty="0"/>
              <a:t> pojetí jazyka</a:t>
            </a:r>
            <a:r>
              <a:rPr lang="cs-CZ" sz="2400" dirty="0"/>
              <a:t>: znak je arbitrární – platí i pro i ostatní kódy (nejazykové) </a:t>
            </a:r>
          </a:p>
          <a:p>
            <a:pPr marL="0" indent="0">
              <a:buNone/>
            </a:pPr>
            <a:r>
              <a:rPr lang="cs-CZ" sz="2400" b="1" dirty="0"/>
              <a:t>Široké pojetí textu</a:t>
            </a:r>
            <a:r>
              <a:rPr lang="cs-CZ" sz="2400" dirty="0"/>
              <a:t> – vše, co lze dekódovat (televizní sdělení, fotografie, film, hudba, výtvarné umění, divadlo, móda, oblečení, reklama, design, pouliční estetika...) </a:t>
            </a:r>
          </a:p>
          <a:p>
            <a:pPr marL="0" indent="0">
              <a:buNone/>
            </a:pPr>
            <a:r>
              <a:rPr lang="cs-CZ" sz="2400" b="1" dirty="0"/>
              <a:t>Polysémie:</a:t>
            </a:r>
            <a:r>
              <a:rPr lang="cs-CZ" sz="2400" dirty="0"/>
              <a:t> texty tvořené znaky, které mohou teoreticky nabývat mnoha různých významů - Valentin </a:t>
            </a:r>
            <a:r>
              <a:rPr lang="cs-CZ" sz="2400" dirty="0" err="1"/>
              <a:t>Vološinov</a:t>
            </a:r>
            <a:r>
              <a:rPr lang="cs-CZ" sz="2400" dirty="0"/>
              <a:t> (</a:t>
            </a:r>
            <a:r>
              <a:rPr lang="cs-CZ" sz="2400" dirty="0" err="1"/>
              <a:t>multiakcentualita</a:t>
            </a:r>
            <a:r>
              <a:rPr lang="cs-CZ" sz="2400" dirty="0"/>
              <a:t> znaku), Michael </a:t>
            </a:r>
            <a:r>
              <a:rPr lang="cs-CZ" sz="2400" dirty="0" err="1"/>
              <a:t>Bachtin</a:t>
            </a:r>
            <a:r>
              <a:rPr lang="cs-CZ" sz="2400" dirty="0"/>
              <a:t> (</a:t>
            </a:r>
            <a:r>
              <a:rPr lang="cs-CZ" sz="2400" dirty="0" err="1"/>
              <a:t>heteroglosie</a:t>
            </a:r>
            <a:r>
              <a:rPr lang="cs-CZ" sz="2400" dirty="0"/>
              <a:t>) </a:t>
            </a:r>
          </a:p>
          <a:p>
            <a:pPr marL="0" indent="0">
              <a:buNone/>
            </a:pPr>
            <a:r>
              <a:rPr lang="cs-CZ" sz="2400" b="1" dirty="0"/>
              <a:t>Pozice subjektu</a:t>
            </a:r>
            <a:r>
              <a:rPr lang="cs-CZ" sz="2400" dirty="0"/>
              <a:t>: subjekt je produkován textem (prostor pro jednání, identitu je omezený) – text vytváří/sugeruje pozice subjektu (</a:t>
            </a:r>
            <a:r>
              <a:rPr lang="cs-CZ" sz="2400" dirty="0" err="1"/>
              <a:t>subject</a:t>
            </a:r>
            <a:r>
              <a:rPr lang="cs-CZ" sz="2400" dirty="0"/>
              <a:t> </a:t>
            </a:r>
            <a:r>
              <a:rPr lang="cs-CZ" sz="2400" dirty="0" err="1"/>
              <a:t>positioning</a:t>
            </a:r>
            <a:r>
              <a:rPr lang="cs-CZ" sz="2400" dirty="0"/>
              <a:t>) – z poststrukturalistické psychoanalýzy (Jacques </a:t>
            </a:r>
            <a:r>
              <a:rPr lang="cs-CZ" sz="2400" dirty="0" err="1"/>
              <a:t>Lacan</a:t>
            </a:r>
            <a:r>
              <a:rPr lang="cs-CZ" sz="2400" dirty="0"/>
              <a:t>, původ subjektu v prázdnotě, absenci - </a:t>
            </a:r>
            <a:r>
              <a:rPr lang="cs-CZ" sz="2400" i="1" dirty="0" err="1"/>
              <a:t>manque</a:t>
            </a:r>
            <a:r>
              <a:rPr lang="cs-CZ" sz="2400" i="1" dirty="0"/>
              <a:t> </a:t>
            </a:r>
            <a:r>
              <a:rPr lang="cs-CZ" sz="2400" i="1" dirty="0" err="1"/>
              <a:t>d´etre</a:t>
            </a:r>
            <a:r>
              <a:rPr lang="cs-CZ" sz="2400" dirty="0"/>
              <a:t>, subjekt je naplnitelný ) – typické pro radikální </a:t>
            </a:r>
            <a:r>
              <a:rPr lang="cs-CZ" sz="2400" dirty="0" err="1"/>
              <a:t>textuální</a:t>
            </a:r>
            <a:r>
              <a:rPr lang="cs-CZ" sz="2400" dirty="0"/>
              <a:t> přístup (film </a:t>
            </a:r>
            <a:r>
              <a:rPr lang="cs-CZ" sz="2400" dirty="0" err="1"/>
              <a:t>studies</a:t>
            </a:r>
            <a:r>
              <a:rPr lang="cs-CZ" sz="2400" dirty="0"/>
              <a:t>, BFI, </a:t>
            </a:r>
            <a:r>
              <a:rPr lang="cs-CZ" sz="2400" dirty="0" err="1"/>
              <a:t>Screen</a:t>
            </a:r>
            <a:r>
              <a:rPr lang="cs-CZ" sz="2400" dirty="0"/>
              <a:t> </a:t>
            </a:r>
            <a:r>
              <a:rPr lang="cs-CZ" sz="2400" dirty="0" err="1"/>
              <a:t>theory</a:t>
            </a:r>
            <a:r>
              <a:rPr lang="cs-CZ" sz="2400" dirty="0"/>
              <a:t>, </a:t>
            </a:r>
            <a:r>
              <a:rPr lang="cs-CZ" sz="2400" dirty="0" err="1"/>
              <a:t>cinepsychoanalýza</a:t>
            </a:r>
            <a:r>
              <a:rPr lang="cs-CZ" sz="2400" dirty="0"/>
              <a:t>, Laura </a:t>
            </a:r>
            <a:r>
              <a:rPr lang="cs-CZ" sz="2400" dirty="0" err="1"/>
              <a:t>Mulvey</a:t>
            </a:r>
            <a:r>
              <a:rPr lang="cs-CZ" sz="2400" dirty="0"/>
              <a:t>) </a:t>
            </a:r>
          </a:p>
          <a:p>
            <a:pPr marL="0" indent="0" algn="ctr">
              <a:spcBef>
                <a:spcPts val="0"/>
              </a:spcBef>
              <a:buNone/>
            </a:pPr>
            <a:endParaRPr lang="cs-CZ" sz="2400" b="1" cap="all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000810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cs-CZ" sz="2400" b="1" cap="all" dirty="0"/>
          </a:p>
          <a:p>
            <a:pPr marL="0" indent="0" algn="ctr">
              <a:spcBef>
                <a:spcPts val="0"/>
              </a:spcBef>
              <a:buNone/>
            </a:pPr>
            <a:r>
              <a:rPr lang="cs-CZ" sz="2400" b="1" cap="all" dirty="0" err="1"/>
              <a:t>Stuart</a:t>
            </a:r>
            <a:r>
              <a:rPr lang="cs-CZ" sz="2400" b="1" cap="all" dirty="0"/>
              <a:t> </a:t>
            </a:r>
            <a:r>
              <a:rPr lang="cs-CZ" sz="2400" b="1" cap="all" dirty="0" err="1"/>
              <a:t>Hall</a:t>
            </a:r>
            <a:r>
              <a:rPr lang="cs-CZ" sz="2400" b="1" cap="all" dirty="0"/>
              <a:t> a strukturalistický směr KS</a:t>
            </a:r>
          </a:p>
          <a:p>
            <a:pPr marL="0" indent="0" algn="ctr">
              <a:spcBef>
                <a:spcPts val="0"/>
              </a:spcBef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Článek </a:t>
            </a:r>
            <a:r>
              <a:rPr lang="cs-CZ" sz="2400" b="1" i="1" dirty="0" err="1"/>
              <a:t>Encoding</a:t>
            </a:r>
            <a:r>
              <a:rPr lang="cs-CZ" sz="2400" b="1" i="1" dirty="0"/>
              <a:t>  and </a:t>
            </a:r>
            <a:r>
              <a:rPr lang="cs-CZ" sz="2400" b="1" i="1" dirty="0" err="1"/>
              <a:t>Decoding</a:t>
            </a:r>
            <a:r>
              <a:rPr lang="cs-CZ" sz="2400" b="1" i="1" dirty="0"/>
              <a:t> in </a:t>
            </a:r>
            <a:r>
              <a:rPr lang="cs-CZ" sz="2400" b="1" i="1" dirty="0" err="1"/>
              <a:t>Television</a:t>
            </a:r>
            <a:r>
              <a:rPr lang="cs-CZ" sz="2400" b="1" i="1" dirty="0"/>
              <a:t> </a:t>
            </a:r>
            <a:r>
              <a:rPr lang="cs-CZ" sz="2400" b="1" i="1" dirty="0" err="1"/>
              <a:t>Discourse</a:t>
            </a:r>
            <a:r>
              <a:rPr lang="cs-CZ" sz="2400" b="1" i="1" dirty="0"/>
              <a:t> </a:t>
            </a:r>
            <a:r>
              <a:rPr lang="cs-CZ" sz="2400" dirty="0"/>
              <a:t>(1973) (původně příspěvek pro kolokvium </a:t>
            </a:r>
            <a:r>
              <a:rPr lang="cs-CZ" sz="2400" dirty="0" err="1"/>
              <a:t>Council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Europe</a:t>
            </a:r>
            <a:r>
              <a:rPr lang="cs-CZ" sz="2400" dirty="0"/>
              <a:t> na </a:t>
            </a:r>
            <a:r>
              <a:rPr lang="cs-CZ" sz="2400" dirty="0" err="1"/>
              <a:t>Leicester</a:t>
            </a:r>
            <a:r>
              <a:rPr lang="cs-CZ" sz="2400" dirty="0"/>
              <a:t> University) – mnoho verzí, přepracováván celá 70. léta.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Komunikace není lineární odeslání sdělení, ale „</a:t>
            </a:r>
            <a:r>
              <a:rPr lang="cs-CZ" sz="2400" dirty="0" err="1"/>
              <a:t>communication</a:t>
            </a:r>
            <a:r>
              <a:rPr lang="cs-CZ" sz="2400" dirty="0"/>
              <a:t> </a:t>
            </a:r>
            <a:r>
              <a:rPr lang="cs-CZ" sz="2400" dirty="0" err="1"/>
              <a:t>circuit</a:t>
            </a:r>
            <a:r>
              <a:rPr lang="cs-CZ" sz="2400" dirty="0"/>
              <a:t>“</a:t>
            </a:r>
          </a:p>
          <a:p>
            <a:pPr marL="0" indent="0">
              <a:buNone/>
            </a:pPr>
            <a:r>
              <a:rPr lang="cs-CZ" sz="2400" dirty="0"/>
              <a:t>různé momenty (</a:t>
            </a:r>
            <a:r>
              <a:rPr lang="cs-CZ" sz="2400" dirty="0" err="1"/>
              <a:t>production</a:t>
            </a:r>
            <a:r>
              <a:rPr lang="cs-CZ" sz="2400" dirty="0"/>
              <a:t>, </a:t>
            </a:r>
            <a:r>
              <a:rPr lang="cs-CZ" sz="2400" dirty="0" err="1"/>
              <a:t>circulation</a:t>
            </a:r>
            <a:r>
              <a:rPr lang="cs-CZ" sz="2400" dirty="0"/>
              <a:t>, </a:t>
            </a:r>
            <a:r>
              <a:rPr lang="cs-CZ" sz="2400" dirty="0" err="1"/>
              <a:t>reproduction</a:t>
            </a:r>
            <a:r>
              <a:rPr lang="cs-CZ" sz="2400" dirty="0"/>
              <a:t>, </a:t>
            </a:r>
            <a:r>
              <a:rPr lang="cs-CZ" sz="2400" dirty="0" err="1"/>
              <a:t>reception</a:t>
            </a:r>
            <a:r>
              <a:rPr lang="cs-CZ" sz="2400" dirty="0"/>
              <a:t>) zásadní momenty jsou </a:t>
            </a:r>
            <a:r>
              <a:rPr lang="cs-CZ" sz="2400" b="1" dirty="0" err="1"/>
              <a:t>production</a:t>
            </a:r>
            <a:r>
              <a:rPr lang="cs-CZ" sz="2400" dirty="0"/>
              <a:t> a </a:t>
            </a:r>
            <a:r>
              <a:rPr lang="cs-CZ" sz="2400" b="1" dirty="0" err="1"/>
              <a:t>reception</a:t>
            </a:r>
            <a:r>
              <a:rPr lang="cs-CZ" sz="2400" b="1" dirty="0"/>
              <a:t> 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každý má své vlastní determinanty a vlastní podmínky existence </a:t>
            </a:r>
          </a:p>
          <a:p>
            <a:pPr marL="0" indent="0">
              <a:buNone/>
            </a:pPr>
            <a:r>
              <a:rPr lang="cs-CZ" sz="2400" dirty="0"/>
              <a:t>dění v jednom momentě nezaručuje dění v dalším momentě  - „</a:t>
            </a:r>
            <a:r>
              <a:rPr lang="cs-CZ" sz="2400" dirty="0" err="1"/>
              <a:t>linked</a:t>
            </a:r>
            <a:r>
              <a:rPr lang="cs-CZ" sz="2400" dirty="0"/>
              <a:t> but </a:t>
            </a:r>
            <a:r>
              <a:rPr lang="cs-CZ" sz="2400" dirty="0" err="1"/>
              <a:t>distinctive</a:t>
            </a:r>
            <a:r>
              <a:rPr lang="cs-CZ" sz="2400" dirty="0"/>
              <a:t> </a:t>
            </a:r>
            <a:r>
              <a:rPr lang="cs-CZ" sz="2400" dirty="0" err="1"/>
              <a:t>moments</a:t>
            </a:r>
            <a:r>
              <a:rPr lang="cs-CZ" sz="2400" dirty="0"/>
              <a:t>…“</a:t>
            </a:r>
          </a:p>
          <a:p>
            <a:pPr marL="0" indent="0" algn="just">
              <a:spcBef>
                <a:spcPts val="0"/>
              </a:spcBef>
              <a:buNone/>
            </a:pPr>
            <a:endParaRPr lang="cs-CZ" sz="2400" b="1" cap="all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033817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endParaRPr lang="cs-CZ" sz="2400" b="1" cap="all" dirty="0"/>
          </a:p>
          <a:p>
            <a:pPr marL="0" indent="0" algn="ctr">
              <a:spcBef>
                <a:spcPts val="0"/>
              </a:spcBef>
              <a:buNone/>
            </a:pPr>
            <a:r>
              <a:rPr lang="cs-CZ" sz="2400" b="1" cap="all" dirty="0"/>
              <a:t>XXXXXXX</a:t>
            </a:r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784975" cy="6480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64767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endParaRPr lang="cs-CZ" sz="2400" b="1" cap="all" dirty="0"/>
          </a:p>
          <a:p>
            <a:pPr marL="0" indent="0" algn="ctr">
              <a:spcBef>
                <a:spcPts val="0"/>
              </a:spcBef>
              <a:buNone/>
            </a:pPr>
            <a:endParaRPr lang="cs-CZ" sz="2400" b="1" cap="all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</p:txBody>
      </p:sp>
      <p:pic>
        <p:nvPicPr>
          <p:cNvPr id="1026" name="Picture 2" descr="http://visual-memory.co.uk/daniel/Documents/S4B/Images/encoding-decoding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908720"/>
            <a:ext cx="7900261" cy="5065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38177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Výsledek obrázku pro stuart ha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16632"/>
            <a:ext cx="6480720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731321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811</TotalTime>
  <Words>898</Words>
  <Application>Microsoft Office PowerPoint</Application>
  <PresentationFormat>Předvádění na obrazovce (4:3)</PresentationFormat>
  <Paragraphs>118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8" baseType="lpstr">
      <vt:lpstr>Arial</vt:lpstr>
      <vt:lpstr>Calibri</vt:lpstr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Irena Reifová</dc:creator>
  <cp:lastModifiedBy>Irena Reifová</cp:lastModifiedBy>
  <cp:revision>40</cp:revision>
  <dcterms:created xsi:type="dcterms:W3CDTF">2015-02-09T20:39:02Z</dcterms:created>
  <dcterms:modified xsi:type="dcterms:W3CDTF">2022-03-09T11:27:03Z</dcterms:modified>
</cp:coreProperties>
</file>