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80" r:id="rId2"/>
    <p:sldId id="281" r:id="rId3"/>
    <p:sldId id="263" r:id="rId4"/>
    <p:sldId id="262" r:id="rId5"/>
    <p:sldId id="276" r:id="rId6"/>
    <p:sldId id="264" r:id="rId7"/>
    <p:sldId id="277" r:id="rId8"/>
    <p:sldId id="265" r:id="rId9"/>
    <p:sldId id="282" r:id="rId10"/>
    <p:sldId id="267" r:id="rId11"/>
    <p:sldId id="268" r:id="rId12"/>
    <p:sldId id="273" r:id="rId13"/>
    <p:sldId id="278" r:id="rId14"/>
    <p:sldId id="286" r:id="rId15"/>
    <p:sldId id="272" r:id="rId16"/>
    <p:sldId id="283" r:id="rId17"/>
    <p:sldId id="269" r:id="rId18"/>
    <p:sldId id="274" r:id="rId19"/>
    <p:sldId id="284" r:id="rId20"/>
    <p:sldId id="275" r:id="rId21"/>
    <p:sldId id="271" r:id="rId22"/>
    <p:sldId id="285" r:id="rId23"/>
    <p:sldId id="270" r:id="rId24"/>
    <p:sldId id="287" r:id="rId25"/>
    <p:sldId id="279" r:id="rId26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/>
    <p:restoredTop sz="94578"/>
  </p:normalViewPr>
  <p:slideViewPr>
    <p:cSldViewPr>
      <p:cViewPr varScale="1">
        <p:scale>
          <a:sx n="98" d="100"/>
          <a:sy n="98" d="100"/>
        </p:scale>
        <p:origin x="1208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1814B8D1-A5A0-E47B-F458-CED2DF579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4095A740-BC04-DE41-28EC-C72B7586A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E1BBC42F-E0C9-5091-BEC9-4C439C41C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749C5186-EB81-B1C7-5861-0B3A5A52F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B8F7358A-1357-223F-7774-D642D4E64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AFF13725-45C3-A5E2-7ECB-2D8EFF793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7208B57-3E93-B38D-6133-B7D32E37C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5122F60A-C6E3-DFE6-09A8-7CD6B53F2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24EAE849-8D9D-1CE4-B530-746C305DF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330EA0F9-CECA-6757-CE0D-F6E3F7945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1A1DCAE0-236B-F7C5-EB00-5882401A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AutoShape 12">
            <a:extLst>
              <a:ext uri="{FF2B5EF4-FFF2-40B4-BE49-F238E27FC236}">
                <a16:creationId xmlns:a16="http://schemas.microsoft.com/office/drawing/2014/main" id="{14CFDD98-66C3-68C8-38EC-CC9C1ACFF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0" name="AutoShape 13">
            <a:extLst>
              <a:ext uri="{FF2B5EF4-FFF2-40B4-BE49-F238E27FC236}">
                <a16:creationId xmlns:a16="http://schemas.microsoft.com/office/drawing/2014/main" id="{35556FED-459E-176C-ADB4-C20663D3D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1" name="AutoShape 14">
            <a:extLst>
              <a:ext uri="{FF2B5EF4-FFF2-40B4-BE49-F238E27FC236}">
                <a16:creationId xmlns:a16="http://schemas.microsoft.com/office/drawing/2014/main" id="{F90E93E7-4979-D51E-FEC6-DAB78EC7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2" name="AutoShape 15">
            <a:extLst>
              <a:ext uri="{FF2B5EF4-FFF2-40B4-BE49-F238E27FC236}">
                <a16:creationId xmlns:a16="http://schemas.microsoft.com/office/drawing/2014/main" id="{73C0036A-EB9D-8715-19F2-7D6FCDA0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3" name="AutoShape 16">
            <a:extLst>
              <a:ext uri="{FF2B5EF4-FFF2-40B4-BE49-F238E27FC236}">
                <a16:creationId xmlns:a16="http://schemas.microsoft.com/office/drawing/2014/main" id="{5BDB0270-83D2-BC5E-CD23-92481DB03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54" name="Rectangle 17">
            <a:extLst>
              <a:ext uri="{FF2B5EF4-FFF2-40B4-BE49-F238E27FC236}">
                <a16:creationId xmlns:a16="http://schemas.microsoft.com/office/drawing/2014/main" id="{128A3A82-50F7-5800-C79E-E92191F7EF3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181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6" name="Rectangle 18">
            <a:extLst>
              <a:ext uri="{FF2B5EF4-FFF2-40B4-BE49-F238E27FC236}">
                <a16:creationId xmlns:a16="http://schemas.microsoft.com/office/drawing/2014/main" id="{AA2C6E6A-3FFE-034B-E932-12E6079AE5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1388" cy="4784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7" name="Rectangle 19">
            <a:extLst>
              <a:ext uri="{FF2B5EF4-FFF2-40B4-BE49-F238E27FC236}">
                <a16:creationId xmlns:a16="http://schemas.microsoft.com/office/drawing/2014/main" id="{F3471473-7CA4-5534-F889-F775D47C3471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8" name="Rectangle 20">
            <a:extLst>
              <a:ext uri="{FF2B5EF4-FFF2-40B4-BE49-F238E27FC236}">
                <a16:creationId xmlns:a16="http://schemas.microsoft.com/office/drawing/2014/main" id="{AE4A71F4-E69D-0602-25B1-822CA390F7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9" name="Rectangle 21">
            <a:extLst>
              <a:ext uri="{FF2B5EF4-FFF2-40B4-BE49-F238E27FC236}">
                <a16:creationId xmlns:a16="http://schemas.microsoft.com/office/drawing/2014/main" id="{97CB264D-6841-7939-08A7-1F22F543CC9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70" name="Rectangle 22">
            <a:extLst>
              <a:ext uri="{FF2B5EF4-FFF2-40B4-BE49-F238E27FC236}">
                <a16:creationId xmlns:a16="http://schemas.microsoft.com/office/drawing/2014/main" id="{757EA241-0E67-8F8D-25B4-8020404018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54375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66EBC4-59C4-304D-83A6-B9E379A1290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BE2056C6-8016-461C-EE9F-B8DFD4B978A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573A87-D9B9-BB4B-89AF-60D4FA06F59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E6A91ED7-2A42-7187-F82D-D3367D14E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46F43C71-BABF-D35F-5249-F9FD489C1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9">
            <a:extLst>
              <a:ext uri="{FF2B5EF4-FFF2-40B4-BE49-F238E27FC236}">
                <a16:creationId xmlns:a16="http://schemas.microsoft.com/office/drawing/2014/main" id="{02CB17E6-E02A-8598-AC7E-330201455CF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5C91332-4D0B-BD4F-963C-BD10E34CAB2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58D5B245-AF71-8C7D-F6CE-154F77531A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F381F98-005F-D154-2EFE-8153351F0F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9">
            <a:extLst>
              <a:ext uri="{FF2B5EF4-FFF2-40B4-BE49-F238E27FC236}">
                <a16:creationId xmlns:a16="http://schemas.microsoft.com/office/drawing/2014/main" id="{1CF6EBF8-CCFE-0875-F85A-09CA54ECB1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6615BF-DE65-9C44-A3E9-53D9D290D24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8F41BA52-2B49-59FE-5359-C5C568ABE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9A723916-D3AB-05B2-7119-38CB3C15C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9">
            <a:extLst>
              <a:ext uri="{FF2B5EF4-FFF2-40B4-BE49-F238E27FC236}">
                <a16:creationId xmlns:a16="http://schemas.microsoft.com/office/drawing/2014/main" id="{81C8CB06-2517-96FD-3230-86E33A4C327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85D3244-EC1E-3942-A1CF-047F0B3FA07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369DB362-22AE-4952-8B9F-65556D9AEF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EDDD5553-F8A1-59B4-4354-3D0D5F369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9">
            <a:extLst>
              <a:ext uri="{FF2B5EF4-FFF2-40B4-BE49-F238E27FC236}">
                <a16:creationId xmlns:a16="http://schemas.microsoft.com/office/drawing/2014/main" id="{88674758-986F-1EB7-0FFE-756F11766B7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2156351-F478-4047-94BC-A9D831962B0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46663F85-29E0-A107-6A2B-CA10920B38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0F758636-EDCB-3A09-2E0E-F1A174F0F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9">
            <a:extLst>
              <a:ext uri="{FF2B5EF4-FFF2-40B4-BE49-F238E27FC236}">
                <a16:creationId xmlns:a16="http://schemas.microsoft.com/office/drawing/2014/main" id="{59BA44C7-BD6D-8E23-BC69-7D2E89F9C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3BA3C9E-18CA-7242-A300-C707AA2BE1F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A68E9516-103F-09F6-94F8-E8921951F3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976F1C2-C700-CB82-D0DC-48AA003A8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>
            <a:extLst>
              <a:ext uri="{FF2B5EF4-FFF2-40B4-BE49-F238E27FC236}">
                <a16:creationId xmlns:a16="http://schemas.microsoft.com/office/drawing/2014/main" id="{FC581050-948E-8D6B-1C79-501B54A1F2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4FF49E8-A239-C44C-8B3C-A243A7C9E5C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F1937434-EE04-9306-D63B-E388A108C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B33A7F6-45E8-CB09-924F-D1677095F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9">
            <a:extLst>
              <a:ext uri="{FF2B5EF4-FFF2-40B4-BE49-F238E27FC236}">
                <a16:creationId xmlns:a16="http://schemas.microsoft.com/office/drawing/2014/main" id="{BE15CEFB-2D28-3E0D-8FFC-03B2B8BD4E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D8743E-C39D-5249-A040-EB7D6ADF7FA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0179" name="Text Box 1">
            <a:extLst>
              <a:ext uri="{FF2B5EF4-FFF2-40B4-BE49-F238E27FC236}">
                <a16:creationId xmlns:a16="http://schemas.microsoft.com/office/drawing/2014/main" id="{BC1AE229-2674-D7DC-09D9-0540A134E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C56EC1E1-5852-44D8-8103-82E27EAA5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9">
            <a:extLst>
              <a:ext uri="{FF2B5EF4-FFF2-40B4-BE49-F238E27FC236}">
                <a16:creationId xmlns:a16="http://schemas.microsoft.com/office/drawing/2014/main" id="{BEBE1487-F26B-804C-D95F-51656D5663D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892970-D114-5347-8808-F821FFC83A17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227" name="Text Box 1">
            <a:extLst>
              <a:ext uri="{FF2B5EF4-FFF2-40B4-BE49-F238E27FC236}">
                <a16:creationId xmlns:a16="http://schemas.microsoft.com/office/drawing/2014/main" id="{9922A87F-2233-9E18-62E0-62AE6A9FA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7F7F677-EE19-DA66-E9F2-F2ABA4B50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9">
            <a:extLst>
              <a:ext uri="{FF2B5EF4-FFF2-40B4-BE49-F238E27FC236}">
                <a16:creationId xmlns:a16="http://schemas.microsoft.com/office/drawing/2014/main" id="{0FA39801-05CB-A14F-4FC8-0D652F743C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16DA555-9EE8-0D4E-9C5F-1B196F6CE20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4275" name="Text Box 1">
            <a:extLst>
              <a:ext uri="{FF2B5EF4-FFF2-40B4-BE49-F238E27FC236}">
                <a16:creationId xmlns:a16="http://schemas.microsoft.com/office/drawing/2014/main" id="{C1CCBBC1-243C-1DDA-5399-B02580B23D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3C850B5F-7991-4D45-F1F2-151C53D9B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9">
            <a:extLst>
              <a:ext uri="{FF2B5EF4-FFF2-40B4-BE49-F238E27FC236}">
                <a16:creationId xmlns:a16="http://schemas.microsoft.com/office/drawing/2014/main" id="{3B4EEE29-BC69-F2E7-5C53-D7BD696CBB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D7726C-A5D9-9C46-A31A-B7529D2C94F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6323" name="Text Box 1">
            <a:extLst>
              <a:ext uri="{FF2B5EF4-FFF2-40B4-BE49-F238E27FC236}">
                <a16:creationId xmlns:a16="http://schemas.microsoft.com/office/drawing/2014/main" id="{5AC3F255-6A64-4877-1EE2-F31ED4EE1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71E13056-D747-84DC-74DE-AE4C59F81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9">
            <a:extLst>
              <a:ext uri="{FF2B5EF4-FFF2-40B4-BE49-F238E27FC236}">
                <a16:creationId xmlns:a16="http://schemas.microsoft.com/office/drawing/2014/main" id="{DAC3FCBB-6DFB-A98D-64C7-9DE14A4E3C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9E985C-9223-A24E-8327-D4E48C5C197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936A751F-038D-109E-9BD6-3C18945C3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4EFF794-606E-0F2D-F330-F9BB4F60B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9">
            <a:extLst>
              <a:ext uri="{FF2B5EF4-FFF2-40B4-BE49-F238E27FC236}">
                <a16:creationId xmlns:a16="http://schemas.microsoft.com/office/drawing/2014/main" id="{69E57721-4D27-FA95-AFB5-3579FB0490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03CB75-E769-8040-BFD8-E227389FA0B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8371" name="Text Box 1">
            <a:extLst>
              <a:ext uri="{FF2B5EF4-FFF2-40B4-BE49-F238E27FC236}">
                <a16:creationId xmlns:a16="http://schemas.microsoft.com/office/drawing/2014/main" id="{9FF80219-4D69-BA1B-E2DE-5EC55B679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DA74623-CA8A-EC3C-0230-1723DC8E6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9">
            <a:extLst>
              <a:ext uri="{FF2B5EF4-FFF2-40B4-BE49-F238E27FC236}">
                <a16:creationId xmlns:a16="http://schemas.microsoft.com/office/drawing/2014/main" id="{F52CD59C-A7EB-07D8-F76B-281A0F5307F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DD987B5-684D-8E4B-B3B6-D74F7601E98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2467" name="Text Box 1">
            <a:extLst>
              <a:ext uri="{FF2B5EF4-FFF2-40B4-BE49-F238E27FC236}">
                <a16:creationId xmlns:a16="http://schemas.microsoft.com/office/drawing/2014/main" id="{10F66488-C920-492A-BDCA-F76C8171D8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8555B196-F426-CBFE-FC01-68E2F26D85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9">
            <a:extLst>
              <a:ext uri="{FF2B5EF4-FFF2-40B4-BE49-F238E27FC236}">
                <a16:creationId xmlns:a16="http://schemas.microsoft.com/office/drawing/2014/main" id="{32B57F9F-2DAB-73C1-7414-F150304953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F807D8-82FC-004B-AB11-E0830C0B42F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0419" name="Text Box 1">
            <a:extLst>
              <a:ext uri="{FF2B5EF4-FFF2-40B4-BE49-F238E27FC236}">
                <a16:creationId xmlns:a16="http://schemas.microsoft.com/office/drawing/2014/main" id="{F53DB372-FAAB-31A0-7FF4-945FEADDA2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A1FFF76-EE2F-25F8-FF94-CFEB58E7D6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9">
            <a:extLst>
              <a:ext uri="{FF2B5EF4-FFF2-40B4-BE49-F238E27FC236}">
                <a16:creationId xmlns:a16="http://schemas.microsoft.com/office/drawing/2014/main" id="{26BC64DF-6895-8C6E-9B00-7694FCD3358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18E01F-8A75-1146-9642-0DF12FCE6FE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C4F49FF9-DC53-8971-4DF0-D64FEF9C9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28734F27-2F35-0A64-6020-D5D3382C2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9">
            <a:extLst>
              <a:ext uri="{FF2B5EF4-FFF2-40B4-BE49-F238E27FC236}">
                <a16:creationId xmlns:a16="http://schemas.microsoft.com/office/drawing/2014/main" id="{738E9A45-B372-C49E-45B4-C3012BC3E7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EBBC79-4DD0-4843-B274-8F874367DEB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01C7EC2A-E4B6-D062-99D7-FC70A4CB59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2B923B55-A08E-7ED9-1483-CC4FCAB20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>
            <a:extLst>
              <a:ext uri="{FF2B5EF4-FFF2-40B4-BE49-F238E27FC236}">
                <a16:creationId xmlns:a16="http://schemas.microsoft.com/office/drawing/2014/main" id="{395A1825-1200-072B-9CBA-47B710F5B4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4F88A42-FADA-2941-837B-E1E82C57007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B1CC83A5-7D4A-7C16-E5A7-C21162563F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62F7BCBB-ACE0-4C82-9BD1-FD8309B42C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9">
            <a:extLst>
              <a:ext uri="{FF2B5EF4-FFF2-40B4-BE49-F238E27FC236}">
                <a16:creationId xmlns:a16="http://schemas.microsoft.com/office/drawing/2014/main" id="{2DDBD382-8663-07C7-FB46-12FF2CFABEB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268BFE-8792-6947-AF14-1D1F688156C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0CAC9C87-BA79-2355-AFA1-C21224CD2B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9663" y="812800"/>
            <a:ext cx="5322887" cy="39925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F9C6798B-BB97-0A29-49DF-5E70222B0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2500" cy="479583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9">
            <a:extLst>
              <a:ext uri="{FF2B5EF4-FFF2-40B4-BE49-F238E27FC236}">
                <a16:creationId xmlns:a16="http://schemas.microsoft.com/office/drawing/2014/main" id="{FCBE0D96-E335-A737-A44B-3060DE1B4B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65DBFB-1868-8248-9561-8A07FABD9773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490867BF-866A-2155-D9F2-E3DD1BE2E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24C11ABA-E1B1-CE7C-C0E4-F2F099E2F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9">
            <a:extLst>
              <a:ext uri="{FF2B5EF4-FFF2-40B4-BE49-F238E27FC236}">
                <a16:creationId xmlns:a16="http://schemas.microsoft.com/office/drawing/2014/main" id="{19FD07FB-0C12-3E10-17A3-2A8C96F28D0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53F4D4-6805-C14B-8293-2A89845B971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0761A048-3D40-7DE4-67A2-2CFBA0011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9238" cy="39957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E105FFCE-3B22-81AE-835D-6543A22B5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5675" cy="47990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9">
            <a:extLst>
              <a:ext uri="{FF2B5EF4-FFF2-40B4-BE49-F238E27FC236}">
                <a16:creationId xmlns:a16="http://schemas.microsoft.com/office/drawing/2014/main" id="{97868701-8629-C36D-E80C-7DDC25C7AF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722AD3-4B49-264D-8743-51C76E57C88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D02A011B-9CFB-7ECD-9A2D-D7836BE0ED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2765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2669B4E0-6F8B-EAF9-9EBA-F823C85A8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4088" cy="4797425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9F357D-319A-CBBE-9B88-900123EE95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7AE58E-31FD-63B5-2E31-B04267D5303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E06DA8-E7D2-D5CB-6289-E4E16B141FF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0F15-D2CE-7443-A9CD-4324DC0D122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71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B57208-28AC-E123-9C60-3C676D67F9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CD3941-5CB0-593F-0495-E0B95BE6B3D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C9E38-9DAC-7E7E-00E4-6418B71E13D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891F-B5F5-FD46-84CA-DF2064E568B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97139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86625" y="292100"/>
            <a:ext cx="2260600" cy="6438900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292100"/>
            <a:ext cx="6630987" cy="6438900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11B37F-1472-7A1A-0E12-D397B2BD8D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5614D-7039-F9A7-6B53-1E6075ADAD9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95A63-73C5-4B25-BCBA-97409D0CC1D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FB34F-E9CC-8F4A-8BF9-6DC63A450BD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757398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292100"/>
            <a:ext cx="9043987" cy="124460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CAC707D-4842-81E4-99B4-35929515FB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CB666-7EDC-989D-589A-C812B53474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EABFAB-2122-80A2-E85F-27D23C8B46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57768-9EF7-C842-9E0B-68528ECE9DB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5985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BE4B8-07E4-37B1-7B3D-13D8E50469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45134D-1C61-7EFC-CC73-0AAE6FDCB95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82B00B-65EA-67F5-ABF3-ABE1C627BB9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8C492-CEC5-B24C-A29B-A6126F7CD71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60488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4EB31C-671D-3A09-7090-5810DED54B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058609-0BBB-47CC-AAAE-8881CC28CA4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27D19-9493-2EF0-A4CA-52C4BEAC8A5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34B7-B90A-FA4D-AEB5-52B3113A523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06359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5000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0638" y="1768475"/>
            <a:ext cx="4446587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4725B5-36E2-9848-0D09-6FC2C9C76E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7F4AE6-8095-4397-E650-16F23CA7C1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0EEFD50-E757-F101-9A7D-C2496F9E706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6E60E-4FE5-154A-83D5-CBA762A82B3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2956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5D69518-8910-7894-ADB1-460FDBCC7F9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A699A41-608E-1148-CC87-AFFCCE51E79D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06082F8C-4577-519B-9277-EEE36591ED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0EFE-C650-5D41-B179-4FBA0F8AA9CC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39151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6E31648-C4CD-B382-A26C-E7124311B9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47F02C-AB84-B2DD-5720-2D5BD947DAE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8E126D-F045-A309-3739-3A3957D6CC8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FE6E-0310-CA49-A479-BD1E1CF872F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130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AD0F9FD-DD48-AC26-B22E-7ABA2A846D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562C3F-CB3D-3605-10E7-FEB5FEDE58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DBD4D21-07D5-640C-FE2B-3A999370F39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C1AE8-8E4C-F24A-A19A-17680326B3C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6826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0C126D-51EA-039E-3C47-95AE7223C0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56CF2BA-FA45-4946-7A9D-4309D0E65FB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EE0887-AF2F-5E48-5EC8-240D15ED7A3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5FD8-AB99-6A45-AC03-FE709AE9966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80393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295B314-CAED-D13B-4B6F-C5C73402313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64BC527-7BAE-701B-9157-582B207D881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D346B62-A160-5423-79B4-BEA4C5CB40F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32812-AAE3-E84B-8C89-DF2987EED0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10526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1A03BF-19D6-19F8-F986-95A497141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292100"/>
            <a:ext cx="904398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7E9105C4-4524-040B-C73F-BF4BE28B2B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43987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AEADB68-F6E2-2328-0878-8ED746759AB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09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32947B-D5BA-34A6-9CF5-F1EA351AE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686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5FB179-7552-7888-4A02-D4E616EE4FE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0925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B288F3-8EF4-CC42-AE76-846C3396394D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justdfour/status/724571508169957377" TargetMode="External"/><Relationship Id="rId2" Type="http://schemas.openxmlformats.org/officeDocument/2006/relationships/hyperlink" Target="https://www.artlebedev.ru/kovodstvo/sections/146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justdfour/status/837394894016626688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46A6DA0-BBEB-80E6-28A5-929EB728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48EF0557-CBB9-BC0E-F040-032F2651B5D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C1AB70B-D587-290C-CBE0-810C8954CBF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323850"/>
            <a:ext cx="9359900" cy="69850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Рабочие сильнее предпочитают несклоняемые формы, чем филологи, журналисты и писатели. Но еще большую роль играет возраст информаторов: чем моложе респонденты, тем меньше они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склонны такие имена как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Останкино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Шереметьево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склонять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другой стороны впервые играет определенную роль происхождение информаторов, на юге (включая Украину) информаторы чаще отдают предпочтение несклоняемым формам, чем на севере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Интерпретация, однако, не однозначна: роль не играют только возможные диалектальные разницы или языковой контакт, но вообще распространенность данного словообразовательного типа топонимов: этот тип выступает чаще всего на севере а реже на юге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530F7FF-BF37-DC36-36AB-7972BBCA8A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50825"/>
            <a:ext cx="9504362" cy="4897438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Иными словами, те респонденты, которые с данным типом топонимов были в ежедневном контакте, чаще предпочитали склоняемые формы, чем те, для которых этот тип имен был связан прежде всего с литературным языком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(1976, 138-140)</a:t>
            </a:r>
            <a:r>
              <a:rPr lang="ru-RU" altLang="de-DE" sz="2800" dirty="0">
                <a:latin typeface="Times New Roman" panose="02020603050405020304" pitchFamily="18" charset="0"/>
              </a:rPr>
              <a:t> нашли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все еще большинство склоняемых форм (приблизительно </a:t>
            </a:r>
            <a:r>
              <a:rPr lang="cs-CZ" altLang="de-DE" sz="2800" dirty="0">
                <a:latin typeface="Times New Roman" panose="02020603050405020304" pitchFamily="18" charset="0"/>
              </a:rPr>
              <a:t>80% : 20%)</a:t>
            </a: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1">
            <a:extLst>
              <a:ext uri="{FF2B5EF4-FFF2-40B4-BE49-F238E27FC236}">
                <a16:creationId xmlns:a16="http://schemas.microsoft.com/office/drawing/2014/main" id="{DF47778E-4F3E-2D6F-2A96-4674AA374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952500"/>
            <a:ext cx="751522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501B492D-7618-84C0-6F34-068CAF33A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79388"/>
            <a:ext cx="9432925" cy="71294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Сегодня это можно – в случае достаточно частых топонимов – исследовать в корпусе: сочетания </a:t>
            </a:r>
            <a:r>
              <a:rPr lang="ru-RU" altLang="de-DE" sz="2800" i="1">
                <a:latin typeface="Times New Roman" panose="02020603050405020304" pitchFamily="18" charset="0"/>
              </a:rPr>
              <a:t>из Шереметьево/из Шереметьева, из Останкино/из Останкина </a:t>
            </a:r>
            <a:r>
              <a:rPr lang="ru-RU" altLang="de-DE" sz="2800">
                <a:latin typeface="Times New Roman" panose="02020603050405020304" pitchFamily="18" charset="0"/>
              </a:rPr>
              <a:t>имели</a:t>
            </a:r>
            <a:r>
              <a:rPr lang="ru-RU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 ноябре 2016 г. в основном корпусе НКРЯ приблизительно одинаковые частоты </a:t>
            </a:r>
            <a:r>
              <a:rPr lang="cs-CZ" altLang="de-DE" sz="2800">
                <a:latin typeface="Times New Roman" panose="02020603050405020304" pitchFamily="18" charset="0"/>
              </a:rPr>
              <a:t>(31: 33</a:t>
            </a:r>
            <a:r>
              <a:rPr lang="ru-RU" altLang="de-DE" sz="2800">
                <a:latin typeface="Times New Roman" panose="02020603050405020304" pitchFamily="18" charset="0"/>
              </a:rPr>
              <a:t> соотв. </a:t>
            </a:r>
            <a:r>
              <a:rPr lang="cs-CZ" altLang="de-DE" sz="2800">
                <a:latin typeface="Times New Roman" panose="02020603050405020304" pitchFamily="18" charset="0"/>
              </a:rPr>
              <a:t>10: 11)</a:t>
            </a:r>
            <a:r>
              <a:rPr lang="ru-RU" altLang="de-DE" sz="2800">
                <a:latin typeface="Times New Roman" panose="02020603050405020304" pitchFamily="18" charset="0"/>
              </a:rPr>
              <a:t>, но в рамках типа </a:t>
            </a:r>
            <a:r>
              <a:rPr lang="ru-RU" altLang="de-DE" sz="2800" i="1">
                <a:latin typeface="Times New Roman" panose="02020603050405020304" pitchFamily="18" charset="0"/>
              </a:rPr>
              <a:t>из Шереметьева </a:t>
            </a:r>
            <a:r>
              <a:rPr lang="ru-RU" altLang="de-DE" sz="2800">
                <a:latin typeface="Times New Roman" panose="02020603050405020304" pitchFamily="18" charset="0"/>
              </a:rPr>
              <a:t>можно найти примеры из первой половины </a:t>
            </a:r>
            <a:r>
              <a:rPr lang="cs-CZ" altLang="de-DE" sz="2800">
                <a:latin typeface="Times New Roman" panose="02020603050405020304" pitchFamily="18" charset="0"/>
              </a:rPr>
              <a:t>XX </a:t>
            </a:r>
            <a:r>
              <a:rPr lang="ru-RU" altLang="de-DE" sz="2800">
                <a:latin typeface="Times New Roman" panose="02020603050405020304" pitchFamily="18" charset="0"/>
              </a:rPr>
              <a:t>в. или еще из </a:t>
            </a:r>
            <a:r>
              <a:rPr lang="cs-CZ" altLang="de-DE" sz="2800">
                <a:latin typeface="Times New Roman" panose="02020603050405020304" pitchFamily="18" charset="0"/>
              </a:rPr>
              <a:t>XIX </a:t>
            </a:r>
            <a:r>
              <a:rPr lang="ru-RU" altLang="de-DE" sz="2800">
                <a:latin typeface="Times New Roman" panose="02020603050405020304" pitchFamily="18" charset="0"/>
              </a:rPr>
              <a:t>в., а несклоняемые формы все из второй половины </a:t>
            </a:r>
            <a:r>
              <a:rPr lang="cs-CZ" altLang="de-DE" sz="2800">
                <a:latin typeface="Times New Roman" panose="02020603050405020304" pitchFamily="18" charset="0"/>
              </a:rPr>
              <a:t>XX </a:t>
            </a:r>
            <a:r>
              <a:rPr lang="ru-RU" altLang="de-DE" sz="2800">
                <a:latin typeface="Times New Roman" panose="02020603050405020304" pitchFamily="18" charset="0"/>
              </a:rPr>
              <a:t>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В газетном корпусе, содержащем тексты с 2000 г., частота несклоняемых форм гораздо выше (</a:t>
            </a:r>
            <a:r>
              <a:rPr lang="cs-CZ" altLang="de-DE" sz="2800">
                <a:latin typeface="Times New Roman" panose="02020603050405020304" pitchFamily="18" charset="0"/>
              </a:rPr>
              <a:t>167: 36</a:t>
            </a:r>
            <a:r>
              <a:rPr lang="ru-RU" altLang="de-DE" sz="2800">
                <a:latin typeface="Times New Roman" panose="02020603050405020304" pitchFamily="18" charset="0"/>
              </a:rPr>
              <a:t> соотв. </a:t>
            </a:r>
            <a:r>
              <a:rPr lang="cs-CZ" altLang="de-DE" sz="2800">
                <a:latin typeface="Times New Roman" panose="02020603050405020304" pitchFamily="18" charset="0"/>
              </a:rPr>
              <a:t>24: 2 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Итак, помимо высокой динамики развития отражаются и характеристики отдельных стилей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DE" sz="2800">
                <a:latin typeface="Times New Roman" panose="02020603050405020304" pitchFamily="18" charset="0"/>
              </a:rPr>
              <a:t>Интересно, что несклоняемость этого типа – хотя сегодня вполне нейтральная – до сих пор иногда вызывает несогласие, наверно потому что данные топонимы 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D46C14F8-5D48-D396-2143-32EAEF54D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179388"/>
            <a:ext cx="9432925" cy="71294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отличие от других несклоняемых существительных не иностранного происхождения: ср.</a:t>
            </a:r>
          </a:p>
          <a:p>
            <a:pPr marL="0" indent="0"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	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https://www.artlebedev.ru/kovodstvo/sections/146/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DE" altLang="de-DE" sz="2800" dirty="0">
                <a:latin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Times New Roman" panose="02020603050405020304" pitchFamily="18" charset="0"/>
                <a:hlinkClick r:id="rId3"/>
              </a:rPr>
              <a:t>https://twitter.com/justdfour/status/724571508169957377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r>
              <a:rPr lang="de-DE" altLang="de-DE" sz="2800" dirty="0">
                <a:latin typeface="Times New Roman" panose="02020603050405020304" pitchFamily="18" charset="0"/>
              </a:rPr>
              <a:t>	</a:t>
            </a:r>
            <a:r>
              <a:rPr lang="de-DE" altLang="de-DE" sz="2800" dirty="0">
                <a:latin typeface="Times New Roman" panose="02020603050405020304" pitchFamily="18" charset="0"/>
                <a:hlinkClick r:id="rId4"/>
              </a:rPr>
              <a:t>https://twitter.com/justdfour/status/837394894016626688</a:t>
            </a:r>
            <a:endParaRPr lang="de-DE" altLang="de-DE" sz="2800" dirty="0">
              <a:latin typeface="Times New Roman" panose="02020603050405020304" pitchFamily="18" charset="0"/>
            </a:endParaRPr>
          </a:p>
          <a:p>
            <a:pPr marL="0" indent="0">
              <a:defRPr/>
            </a:pPr>
            <a:endParaRPr lang="de-DE" altLang="de-DE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de-CH" altLang="de-DE" sz="2800" dirty="0" err="1">
                <a:latin typeface="Times New Roman" panose="02020603050405020304" pitchFamily="18" charset="0"/>
              </a:rPr>
              <a:t>Б</a:t>
            </a:r>
            <a:r>
              <a:rPr lang="ru-RU" altLang="de-DE" sz="2800" dirty="0" err="1">
                <a:latin typeface="Times New Roman" panose="02020603050405020304" pitchFamily="18" charset="0"/>
              </a:rPr>
              <a:t>лагодарю</a:t>
            </a:r>
            <a:r>
              <a:rPr lang="ru-RU" altLang="de-DE" sz="2800" dirty="0">
                <a:latin typeface="Times New Roman" panose="02020603050405020304" pitchFamily="18" charset="0"/>
              </a:rPr>
              <a:t> за ссылки М.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Травницкую</a:t>
            </a:r>
            <a:r>
              <a:rPr lang="ru-RU" altLang="de-DE" sz="2800" dirty="0">
                <a:latin typeface="Times New Roman" panose="02020603050405020304" pitchFamily="18" charset="0"/>
              </a:rPr>
              <a:t>)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accept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liability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whatsoever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provided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несем никакой ответственности за предоставленное содержание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974967E7-D359-1403-2CDA-9CB782A3B12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95288"/>
            <a:ext cx="9074150" cy="65532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(1974, 193 и сл.) описывают еще один тип несклоняемых имен, фамилии украинского происхождения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типа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Шевченко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Пащенко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Уже в 1876 г. констатировал филолог Я. К. Грот: «Так как окончание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в мужском роде почти совершенно чуждо слуху великоруса, то он до сих пор все еще хорошенько не знает, как ему поступать с такими именами. В обиходной речи он давно обратил и это окончание (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) в знакомое ему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ка</a:t>
            </a:r>
            <a:r>
              <a:rPr lang="ru-RU" altLang="de-DE" sz="2800" dirty="0">
                <a:latin typeface="Times New Roman" panose="02020603050405020304" pitchFamily="18" charset="0"/>
              </a:rPr>
              <a:t>, с которым и склоняет их как имена женской формы: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Пащенки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Марченке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dirty="0">
                <a:latin typeface="Times New Roman" panose="02020603050405020304" pitchFamily="18" charset="0"/>
              </a:rPr>
              <a:t>. Но на письме он еще до некоторой степени затрудняется так обращаться с ними, и потому, охраняя настоящее окончание их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в им. падеже, в прочих падежах старается, по большей части, вовсе не склонять их (…). Вся сбивчивость в склонении их происходит оттого, что мы произносим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ка</a:t>
            </a:r>
            <a:r>
              <a:rPr lang="ru-RU" altLang="de-DE" sz="2800" dirty="0">
                <a:latin typeface="Times New Roman" panose="02020603050405020304" pitchFamily="18" charset="0"/>
              </a:rPr>
              <a:t>, а пишем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47D4CCB9-FE96-20C6-6DE7-C8D75ADC41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95288"/>
            <a:ext cx="9074150" cy="65532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Грот из-за этого предлагает писать эти фамилии окончанием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и склонять их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Даже позже отдельные нормативные произведения – Крысин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цитируют </a:t>
            </a:r>
            <a:r>
              <a:rPr lang="cs-CZ" altLang="de-DE" sz="2800" dirty="0">
                <a:latin typeface="Times New Roman" panose="02020603050405020304" pitchFamily="18" charset="0"/>
              </a:rPr>
              <a:t>«</a:t>
            </a:r>
            <a:r>
              <a:rPr lang="cs-CZ" altLang="de-DE" sz="2800" dirty="0" err="1">
                <a:latin typeface="Times New Roman" panose="02020603050405020304" pitchFamily="18" charset="0"/>
              </a:rPr>
              <a:t>Язык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 err="1">
                <a:latin typeface="Times New Roman" panose="02020603050405020304" pitchFamily="18" charset="0"/>
              </a:rPr>
              <a:t>газеты</a:t>
            </a:r>
            <a:r>
              <a:rPr lang="cs-CZ" altLang="de-DE" sz="2800" dirty="0">
                <a:latin typeface="Times New Roman" panose="02020603050405020304" pitchFamily="18" charset="0"/>
              </a:rPr>
              <a:t>» </a:t>
            </a:r>
            <a:r>
              <a:rPr lang="ru-RU" altLang="de-DE" sz="2800" dirty="0">
                <a:latin typeface="Times New Roman" panose="02020603050405020304" pitchFamily="18" charset="0"/>
              </a:rPr>
              <a:t>с 1941 г. – предлагают такое решение: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«Не следует склонять фамилию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 только в том случае, если она принадлежит женщине. Фамилия, принадлежащая мужчине, должна склоняться по образцу: </a:t>
            </a:r>
            <a:r>
              <a:rPr lang="ru-RU" altLang="de-DE" sz="2800" i="1" dirty="0">
                <a:latin typeface="Times New Roman" panose="02020603050405020304" pitchFamily="18" charset="0"/>
              </a:rPr>
              <a:t>Шевченко,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Шевченки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Шевченко,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i="1" dirty="0">
                <a:latin typeface="Times New Roman" panose="02020603050405020304" pitchFamily="18" charset="0"/>
              </a:rPr>
              <a:t>, о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Однако реальное развитие шло в русском лит. языке другим путем, как мы все знаем, путем похожим на развитие существительных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пальто</a:t>
            </a:r>
            <a:endParaRPr lang="cs-CZ" altLang="de-DE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64BA8EE7-5633-D7ED-536D-25AF2EBEA3B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8713788" cy="6985000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1915 г. В. И. Чернышев замечает большую вариативность: он приводит формы склонения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, формы склонения по образцу существительных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о</a:t>
            </a:r>
            <a:r>
              <a:rPr lang="ru-RU" altLang="de-DE" sz="2800" dirty="0">
                <a:latin typeface="Times New Roman" panose="02020603050405020304" pitchFamily="18" charset="0"/>
              </a:rPr>
              <a:t> и несклоняемые формы, характеризуя их при этом как «вполне естественные»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Примеры склоняемых форм можно найти и позже, главным образом в художественной литературе: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«А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Гуськин</a:t>
            </a:r>
            <a:r>
              <a:rPr lang="ru-RU" altLang="de-DE" sz="2800" dirty="0">
                <a:latin typeface="Times New Roman" panose="02020603050405020304" pitchFamily="18" charset="0"/>
              </a:rPr>
              <a:t> все развивал деятельность. Больше, вероятно, от волнения, чем по необходимости. Бегал почему-то на квартиру </a:t>
            </a:r>
            <a:r>
              <a:rPr lang="ru-RU" altLang="de-DE" sz="2800" b="1" dirty="0">
                <a:latin typeface="Times New Roman" panose="02020603050405020304" pitchFamily="18" charset="0"/>
              </a:rPr>
              <a:t>к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Аверченке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 – Понимаете, какой ужас, потрясая руками, рассказывал он. – Прибегал сегодня в десять утра </a:t>
            </a:r>
            <a:r>
              <a:rPr lang="ru-RU" altLang="de-DE" sz="2800" b="1" dirty="0">
                <a:latin typeface="Times New Roman" panose="02020603050405020304" pitchFamily="18" charset="0"/>
              </a:rPr>
              <a:t>к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Аверченке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, а он спит, как из ведра. Ведь он же на поезд опоздает!» (Тэффи, «Так жили», 2002, с. 221)</a:t>
            </a:r>
            <a:endParaRPr lang="ru-RU" altLang="de-DE" sz="2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36FD2A5-BAA9-B4FF-CE4E-DCB9E80910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250825"/>
            <a:ext cx="9001125" cy="71294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Ср. также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Аверченкин</a:t>
            </a:r>
            <a:r>
              <a:rPr lang="ru-RU" altLang="de-DE" sz="2800" i="1" dirty="0">
                <a:latin typeface="Times New Roman" panose="02020603050405020304" pitchFamily="18" charset="0"/>
              </a:rPr>
              <a:t> псевдоним,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Аверченкин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ипмресарио</a:t>
            </a:r>
            <a:r>
              <a:rPr lang="ru-RU" altLang="de-DE" sz="2800" dirty="0">
                <a:latin typeface="Times New Roman" panose="02020603050405020304" pitchFamily="18" charset="0"/>
              </a:rPr>
              <a:t> в том же произведении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текст возник первоначально в</a:t>
            </a:r>
            <a:r>
              <a:rPr lang="cs-CZ" altLang="de-DE" sz="2800" dirty="0">
                <a:latin typeface="Times New Roman" panose="02020603050405020304" pitchFamily="18" charset="0"/>
              </a:rPr>
              <a:t> 20</a:t>
            </a:r>
            <a:r>
              <a:rPr lang="ru-RU" altLang="de-DE" sz="2800" dirty="0">
                <a:latin typeface="Times New Roman" panose="02020603050405020304" pitchFamily="18" charset="0"/>
              </a:rPr>
              <a:t>-х гг.</a:t>
            </a:r>
            <a:r>
              <a:rPr lang="cs-CZ" altLang="de-DE" sz="2800" dirty="0">
                <a:latin typeface="Times New Roman" panose="02020603050405020304" pitchFamily="18" charset="0"/>
              </a:rPr>
              <a:t> XX </a:t>
            </a:r>
            <a:r>
              <a:rPr lang="ru-RU" altLang="de-DE" sz="2800" dirty="0">
                <a:latin typeface="Times New Roman" panose="02020603050405020304" pitchFamily="18" charset="0"/>
              </a:rPr>
              <a:t>в.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Еще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ак</a:t>
            </a:r>
            <a:r>
              <a:rPr lang="ru-RU" altLang="de-DE" sz="2800" dirty="0">
                <a:latin typeface="Times New Roman" panose="02020603050405020304" pitchFamily="18" charset="0"/>
              </a:rPr>
              <a:t>. грамматика под ред. Виноградова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Грамматика русского языка, </a:t>
            </a:r>
            <a:r>
              <a:rPr lang="cs-CZ" altLang="de-DE" sz="2800" dirty="0">
                <a:latin typeface="Times New Roman" panose="02020603050405020304" pitchFamily="18" charset="0"/>
              </a:rPr>
              <a:t>I, 1953, 182; 1960, 180)</a:t>
            </a:r>
            <a:r>
              <a:rPr lang="ru-RU" altLang="de-DE" sz="2800" dirty="0">
                <a:latin typeface="Times New Roman" panose="02020603050405020304" pitchFamily="18" charset="0"/>
              </a:rPr>
              <a:t>, которая приводит «украинские по происхождению фамилии на </a:t>
            </a:r>
            <a:br>
              <a:rPr lang="ru-RU" altLang="de-DE" sz="2800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енко</a:t>
            </a:r>
            <a:r>
              <a:rPr lang="ru-RU" altLang="de-DE" sz="2800" dirty="0">
                <a:latin typeface="Times New Roman" panose="02020603050405020304" pitchFamily="18" charset="0"/>
              </a:rPr>
              <a:t> и -</a:t>
            </a:r>
            <a:r>
              <a:rPr lang="ru-RU" altLang="de-DE" sz="2800" i="1" dirty="0">
                <a:latin typeface="Times New Roman" panose="02020603050405020304" pitchFamily="18" charset="0"/>
              </a:rPr>
              <a:t>ко</a:t>
            </a:r>
            <a:r>
              <a:rPr lang="ru-RU" altLang="de-DE" sz="2800" dirty="0">
                <a:latin typeface="Times New Roman" panose="02020603050405020304" pitchFamily="18" charset="0"/>
              </a:rPr>
              <a:t>» между несклоняемыми именами существительными, добавляет примечание: «Мужские фамилии на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енко</a:t>
            </a:r>
            <a:r>
              <a:rPr lang="ru-RU" altLang="de-DE" sz="2800" dirty="0">
                <a:latin typeface="Times New Roman" panose="02020603050405020304" pitchFamily="18" charset="0"/>
              </a:rPr>
              <a:t> могут склоняться как существительные женского рода </a:t>
            </a:r>
            <a:r>
              <a:rPr lang="de-CH" altLang="de-DE" sz="2800" dirty="0">
                <a:latin typeface="Times New Roman" panose="02020603050405020304" pitchFamily="18" charset="0"/>
              </a:rPr>
              <a:t>II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склонения: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Шевченки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Шевченкой</a:t>
            </a:r>
            <a:r>
              <a:rPr lang="ru-RU" altLang="de-DE" sz="2800" i="1" dirty="0">
                <a:latin typeface="Times New Roman" panose="02020603050405020304" pitchFamily="18" charset="0"/>
              </a:rPr>
              <a:t>, о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Шевченке</a:t>
            </a:r>
            <a:r>
              <a:rPr lang="ru-RU" altLang="de-DE" sz="2800" dirty="0">
                <a:latin typeface="Times New Roman" panose="02020603050405020304" pitchFamily="18" charset="0"/>
              </a:rPr>
              <a:t>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dirty="0">
                <a:latin typeface="Times New Roman" panose="02020603050405020304" pitchFamily="18" charset="0"/>
              </a:rPr>
              <a:t>(1976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150-153) </a:t>
            </a:r>
            <a:r>
              <a:rPr lang="ru-RU" altLang="de-DE" sz="2800" dirty="0">
                <a:latin typeface="Times New Roman" panose="02020603050405020304" pitchFamily="18" charset="0"/>
              </a:rPr>
              <a:t>нашли в своей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всего 27 примеров склоняемых форм (из 500). Склоняемые формы образуются чаще всего по образцу существительных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склонения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, но в отдельных случаях и по образцу сущ. </a:t>
            </a:r>
            <a:r>
              <a:rPr lang="cs-CZ" altLang="de-DE" sz="2800" dirty="0">
                <a:latin typeface="Times New Roman" panose="02020603050405020304" pitchFamily="18" charset="0"/>
              </a:rPr>
              <a:t>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склонения м.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FCE4397D-A721-BB07-3200-4121B71E76E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250825"/>
            <a:ext cx="9001125" cy="71294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или ср. р., но последнее, как пишут авторы, только у авторов владеющих и украинским языком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играет и ударение: фамилии с ударением на суффиксе сильнее избегают склоняемых форм, чем фамилии с ударением на основе. Это вполне естественно, если учесть, что первоначальная интеграция этих фамилий во </a:t>
            </a:r>
            <a:r>
              <a:rPr lang="cs-CZ" altLang="de-DE" sz="2800" dirty="0">
                <a:latin typeface="Times New Roman" panose="02020603050405020304" pitchFamily="18" charset="0"/>
              </a:rPr>
              <a:t>II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склонение произошла из-за нейтрализации оппозиции </a:t>
            </a:r>
            <a:r>
              <a:rPr lang="cs-CZ" altLang="de-DE" sz="2800" dirty="0">
                <a:latin typeface="Times New Roman" panose="02020603050405020304" pitchFamily="18" charset="0"/>
              </a:rPr>
              <a:t>/o/ - /a/ </a:t>
            </a:r>
            <a:r>
              <a:rPr lang="ru-RU" altLang="de-DE" sz="2800" dirty="0">
                <a:latin typeface="Times New Roman" panose="02020603050405020304" pitchFamily="18" charset="0"/>
              </a:rPr>
              <a:t>в безударном положении («аканье»)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Интересно то, что Граудина/Ицкович/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Катлинская</a:t>
            </a:r>
            <a:r>
              <a:rPr lang="ru-RU" altLang="de-DE" sz="2800" dirty="0">
                <a:latin typeface="Times New Roman" panose="02020603050405020304" pitchFamily="18" charset="0"/>
              </a:rPr>
              <a:t> склоняемые формы, представляющие всего 5</a:t>
            </a:r>
            <a:r>
              <a:rPr lang="cs-CZ" altLang="de-DE" sz="2800" dirty="0">
                <a:latin typeface="Times New Roman" panose="02020603050405020304" pitchFamily="18" charset="0"/>
              </a:rPr>
              <a:t>% </a:t>
            </a:r>
            <a:r>
              <a:rPr lang="ru-RU" altLang="de-DE" sz="2800" dirty="0">
                <a:latin typeface="Times New Roman" panose="02020603050405020304" pitchFamily="18" charset="0"/>
              </a:rPr>
              <a:t>их материала, считают не только литературными, но и стилистически нейтральными: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>
            <a:extLst>
              <a:ext uri="{FF2B5EF4-FFF2-40B4-BE49-F238E27FC236}">
                <a16:creationId xmlns:a16="http://schemas.microsoft.com/office/drawing/2014/main" id="{DE3865B8-14F4-A8D9-6317-286861DE43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de-DE" sz="3200">
                <a:latin typeface="Times New Roman" panose="02020603050405020304" pitchFamily="18" charset="0"/>
              </a:rPr>
              <a:t>Актуальные процессы морфологии: существительное </a:t>
            </a:r>
            <a:r>
              <a:rPr lang="de-CH" altLang="de-DE" sz="3200">
                <a:latin typeface="Times New Roman" panose="02020603050405020304" pitchFamily="18" charset="0"/>
              </a:rPr>
              <a:t>IV </a:t>
            </a:r>
            <a:r>
              <a:rPr lang="cs-CZ" altLang="de-DE" sz="3200">
                <a:latin typeface="Times New Roman" panose="02020603050405020304" pitchFamily="18" charset="0"/>
              </a:rPr>
              <a:t>(</a:t>
            </a:r>
            <a:r>
              <a:rPr lang="ru-RU" altLang="de-DE" sz="3200">
                <a:latin typeface="Times New Roman" panose="02020603050405020304" pitchFamily="18" charset="0"/>
              </a:rPr>
              <a:t>несклоняемые существительные</a:t>
            </a:r>
            <a:r>
              <a:rPr lang="cs-CZ" altLang="de-DE" sz="3200">
                <a:latin typeface="Times New Roman" panose="02020603050405020304" pitchFamily="18" charset="0"/>
              </a:rPr>
              <a:t>)</a:t>
            </a:r>
            <a:endParaRPr lang="de-CZ" altLang="de-CZ" sz="320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CF8C1E-07F5-19C3-B70D-ADAAB36F0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8865" indent="-248865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Актуальной тенденцией в склонении сущ. в лит. русском языке можно считать постепенное увеличение количества несклоняемых слов</a:t>
            </a:r>
          </a:p>
          <a:p>
            <a:pPr marL="248865" indent="-248865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Несклоняемые слова – результат языкового контакта. Имеются здесь типичные группы </a:t>
            </a:r>
            <a:r>
              <a:rPr lang="de-CH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рагу, меню, кенгуру, такси, алиби, хобби </a:t>
            </a:r>
            <a:r>
              <a:rPr lang="ru-RU" altLang="de-DE" sz="2800" dirty="0">
                <a:latin typeface="Times New Roman" panose="02020603050405020304" pitchFamily="18" charset="0"/>
              </a:rPr>
              <a:t>(несклоняемость возникла из невозможности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включить такие существительные в одну из существующих парадигм склонения), </a:t>
            </a:r>
            <a:r>
              <a:rPr lang="de-CH" altLang="de-DE" sz="2800" dirty="0">
                <a:latin typeface="Times New Roman" panose="02020603050405020304" pitchFamily="18" charset="0"/>
              </a:rPr>
              <a:t>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кино, метро, кафе </a:t>
            </a:r>
            <a:r>
              <a:rPr lang="ru-RU" altLang="de-DE" sz="2800" dirty="0">
                <a:latin typeface="Times New Roman" panose="02020603050405020304" pitchFamily="18" charset="0"/>
              </a:rPr>
              <a:t>(несклоняемость возникла судя по всему решением кодификации)</a:t>
            </a:r>
          </a:p>
          <a:p>
            <a:pPr>
              <a:defRPr/>
            </a:pPr>
            <a:endParaRPr lang="de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2">
            <a:extLst>
              <a:ext uri="{FF2B5EF4-FFF2-40B4-BE49-F238E27FC236}">
                <a16:creationId xmlns:a16="http://schemas.microsoft.com/office/drawing/2014/main" id="{FF49F677-B800-3F59-4C80-E04991950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133475"/>
            <a:ext cx="5969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34E45C3E-ACDD-5168-3F50-F5D2376F7B3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250825"/>
            <a:ext cx="8929687" cy="69135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Из анкетного материала приведенного Крысиным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</a:rPr>
              <a:t>(1974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195) </a:t>
            </a:r>
            <a:r>
              <a:rPr lang="ru-RU" altLang="de-DE" sz="2800" dirty="0">
                <a:latin typeface="Times New Roman" panose="02020603050405020304" pitchFamily="18" charset="0"/>
              </a:rPr>
              <a:t>однако следует, что несклоняемость этих фамилий была тогда уже стабильной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интернали-зованной</a:t>
            </a:r>
            <a:r>
              <a:rPr lang="ru-RU" altLang="de-DE" sz="2800" dirty="0">
                <a:latin typeface="Times New Roman" panose="02020603050405020304" pitchFamily="18" charset="0"/>
              </a:rPr>
              <a:t> нормой: между </a:t>
            </a:r>
            <a:r>
              <a:rPr lang="cs-CZ" altLang="de-DE" sz="2800" dirty="0">
                <a:latin typeface="Times New Roman" panose="02020603050405020304" pitchFamily="18" charset="0"/>
              </a:rPr>
              <a:t>89%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</a:rPr>
              <a:t> 99% </a:t>
            </a:r>
            <a:r>
              <a:rPr lang="ru-RU" altLang="de-DE" sz="2800" dirty="0">
                <a:latin typeface="Times New Roman" panose="02020603050405020304" pitchFamily="18" charset="0"/>
              </a:rPr>
              <a:t>информаторов ответили, что их не склоняют. Только самая пожилая возрастная группа, рожденная до 1909 г., имела менее, чем 90</a:t>
            </a:r>
            <a:r>
              <a:rPr lang="cs-CZ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 несклоняемых форм. Социальные факторы (образование) ни место ударения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Шевчéнко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–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Франкó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 существенной роли не играли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Только у писателей и журналистов можно наблюдать определенный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консервативизм</a:t>
            </a:r>
            <a:r>
              <a:rPr lang="ru-RU" altLang="de-DE" sz="2800" dirty="0">
                <a:latin typeface="Times New Roman" panose="02020603050405020304" pitchFamily="18" charset="0"/>
              </a:rPr>
              <a:t>, у них – подобно как у самых старых информаторов – в случае сочетания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театр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имени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Франко</a:t>
            </a:r>
            <a:r>
              <a:rPr lang="ru-RU" altLang="de-DE" sz="2800" dirty="0">
                <a:latin typeface="Times New Roman" panose="02020603050405020304" pitchFamily="18" charset="0"/>
              </a:rPr>
              <a:t> «только» </a:t>
            </a:r>
            <a:r>
              <a:rPr lang="cs-CZ" altLang="de-DE" sz="2800" dirty="0">
                <a:latin typeface="Times New Roman" panose="02020603050405020304" pitchFamily="18" charset="0"/>
              </a:rPr>
              <a:t>87,5%</a:t>
            </a:r>
            <a:r>
              <a:rPr lang="ru-RU" altLang="de-DE" sz="2800" dirty="0">
                <a:latin typeface="Times New Roman" panose="02020603050405020304" pitchFamily="18" charset="0"/>
              </a:rPr>
              <a:t> предпочитает несклоняемую форму. Проблема здесь, однако, в небольшой статистической значимости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59791C6A-C64D-0B3D-6D91-0FD8D0FD38D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250825"/>
            <a:ext cx="9145587" cy="6913563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ответов, потому что из 3373 информаторов писателей и журналистов было всего 64, т. е. </a:t>
            </a:r>
            <a:r>
              <a:rPr lang="cs-CZ" altLang="de-DE" sz="2800" dirty="0">
                <a:latin typeface="Times New Roman" panose="02020603050405020304" pitchFamily="18" charset="0"/>
              </a:rPr>
              <a:t>12,5%</a:t>
            </a:r>
            <a:r>
              <a:rPr lang="ru-RU" altLang="de-DE" sz="2800" dirty="0">
                <a:latin typeface="Times New Roman" panose="02020603050405020304" pitchFamily="18" charset="0"/>
              </a:rPr>
              <a:t> из них – те, которые предпочитали сочетание со склоняемой фамилией – было всего 8 человек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Интересна дистрибуция по регионам: здесь показы-</a:t>
            </a:r>
            <a:r>
              <a:rPr lang="ru-RU" altLang="de-DE" sz="2800" dirty="0" err="1">
                <a:latin typeface="Times New Roman" panose="02020603050405020304" pitchFamily="18" charset="0"/>
              </a:rPr>
              <a:t>вается</a:t>
            </a:r>
            <a:r>
              <a:rPr lang="ru-RU" altLang="de-DE" sz="2800" dirty="0">
                <a:latin typeface="Times New Roman" panose="02020603050405020304" pitchFamily="18" charset="0"/>
              </a:rPr>
              <a:t>, что носители русского языка из Украины имели чуть более слабую тенденцию к несклоняемости этих фамилий, чем остальные носители русского языка: в случае сочетания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театр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имени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Франко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«только» </a:t>
            </a:r>
            <a:r>
              <a:rPr lang="cs-CZ" altLang="de-DE" sz="2800" dirty="0">
                <a:latin typeface="Times New Roman" panose="02020603050405020304" pitchFamily="18" charset="0"/>
              </a:rPr>
              <a:t>83,7%</a:t>
            </a:r>
            <a:r>
              <a:rPr lang="ru-RU" altLang="de-DE" sz="2800" dirty="0">
                <a:latin typeface="Times New Roman" panose="02020603050405020304" pitchFamily="18" charset="0"/>
              </a:rPr>
              <a:t>, в случае предложения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Все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тома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собрания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сочинений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Гончаров</a:t>
            </a:r>
            <a:r>
              <a:rPr lang="cs-CZ" altLang="de-DE" sz="2800" i="1" dirty="0">
                <a:latin typeface="Times New Roman" panose="02020603050405020304" pitchFamily="18" charset="0"/>
              </a:rPr>
              <a:t>...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Короленк</a:t>
            </a:r>
            <a:r>
              <a:rPr lang="cs-CZ" altLang="de-DE" sz="2800" i="1" dirty="0">
                <a:latin typeface="Times New Roman" panose="02020603050405020304" pitchFamily="18" charset="0"/>
              </a:rPr>
              <a:t>...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были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уже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получены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«только» 82</a:t>
            </a:r>
            <a:r>
              <a:rPr lang="de-CH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. Анкет из Украины было 307, так что статистически эта разница более значима, чем в случае писателей и журналистов, можно предполагать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опреде</a:t>
            </a:r>
            <a:r>
              <a:rPr lang="ru-RU" altLang="de-DE" sz="2800" dirty="0">
                <a:latin typeface="Times New Roman" panose="02020603050405020304" pitchFamily="18" charset="0"/>
              </a:rPr>
              <a:t>-ленное, хотя не очень сильное влияние украинского языка, в котором данные фамилии склоняются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07D0E9-D97B-EEA4-3A4E-3048732BC01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90011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Между ответами у Крысина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(1974)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эксцерпцией</a:t>
            </a:r>
            <a:r>
              <a:rPr lang="ru-RU" altLang="de-DE" sz="2800" dirty="0">
                <a:latin typeface="Times New Roman" panose="02020603050405020304" pitchFamily="18" charset="0"/>
              </a:rPr>
              <a:t> Граудиной/Ицковича/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Катлинской</a:t>
            </a:r>
            <a:r>
              <a:rPr lang="ru-RU" altLang="de-DE" sz="2800" dirty="0">
                <a:latin typeface="Times New Roman" panose="02020603050405020304" pitchFamily="18" charset="0"/>
              </a:rPr>
              <a:t> (1976) определенная, хотя не сильная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дискрепанция</a:t>
            </a:r>
            <a:r>
              <a:rPr lang="ru-RU" altLang="de-DE" sz="2800" dirty="0">
                <a:latin typeface="Times New Roman" panose="02020603050405020304" pitchFamily="18" charset="0"/>
              </a:rPr>
              <a:t>. Последние напр. приводят склонную формы из радио. Тут надо иметь ввиду, что методы разные: не исключено, что некоторые носители языка – будучи в анкетном исследовании убеждены в правильности несклоняемых форм – могут спонтанно иногда употреблять склоняемую форму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См. интересный случай у Панова 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(1968, 50, подчёркивание – </a:t>
            </a:r>
            <a:r>
              <a:rPr lang="cs-CZ" altLang="de-DE" sz="2800" dirty="0">
                <a:latin typeface="Times New Roman" panose="02020603050405020304" pitchFamily="18" charset="0"/>
              </a:rPr>
              <a:t>MG</a:t>
            </a:r>
            <a:r>
              <a:rPr lang="ru-RU" altLang="de-DE" sz="2800" dirty="0">
                <a:latin typeface="Times New Roman" panose="02020603050405020304" pitchFamily="18" charset="0"/>
              </a:rPr>
              <a:t>), где приводится цитата поэта Виктора Бокова отрицательно относящегося к склонению таких слов,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метро, депо </a:t>
            </a:r>
            <a:r>
              <a:rPr lang="ru-RU" altLang="de-DE" sz="2800" dirty="0">
                <a:latin typeface="Times New Roman" panose="02020603050405020304" pitchFamily="18" charset="0"/>
              </a:rPr>
              <a:t>и т.д.: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DE" sz="2800" i="1" dirty="0">
                <a:latin typeface="Times New Roman" panose="02020603050405020304" pitchFamily="18" charset="0"/>
              </a:rPr>
              <a:t>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кине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из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депа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плохо, ублюдочно. Это для героев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Зощенк</a:t>
            </a:r>
            <a:r>
              <a:rPr lang="ru-RU" altLang="de-DE" sz="2800" u="sng" dirty="0" err="1">
                <a:latin typeface="Times New Roman" panose="02020603050405020304" pitchFamily="18" charset="0"/>
              </a:rPr>
              <a:t>и</a:t>
            </a:r>
            <a:r>
              <a:rPr lang="ru-RU" altLang="de-DE" sz="2800" dirty="0">
                <a:latin typeface="Times New Roman" panose="02020603050405020304" pitchFamily="18" charset="0"/>
              </a:rPr>
              <a:t> хорошо, а в языке плохо.»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0F319C3-0B3A-A04E-6D3A-77ECEBBFD8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863600" y="250825"/>
            <a:ext cx="90011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algn="l">
              <a:spcAft>
                <a:spcPts val="1069"/>
              </a:spcAft>
              <a:buSzPct val="45000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Опять можно задать вопрос: является ли целое это явление результатом спонтанного развития в русском лит. языке, или было развитие кодификацией по какой-то мере направлено? А может быть опять именно тем, чтобы подчеркнуть чужое происхождение языкового элемента его несклоняемостью?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 же дело в том, что несклоняемость уже сама по себе престижна?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Другими словами – является ли «тенденция к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аналитизму</a:t>
            </a:r>
            <a:r>
              <a:rPr lang="ru-RU" altLang="de-DE" sz="2800" dirty="0">
                <a:latin typeface="Times New Roman" panose="02020603050405020304" pitchFamily="18" charset="0"/>
              </a:rPr>
              <a:t>» результатом спонтанного развития русского литературного языка, его внутренних типологических тенденций, или были явления, приписываемые этой тенденции – хотя частично – вызваны кодификацией?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A571696-9CCE-E8F5-886D-03C7AAE67E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76263" y="323850"/>
            <a:ext cx="8928100" cy="7056438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чешской традиции </a:t>
            </a:r>
            <a:r>
              <a:rPr lang="cs-CZ" altLang="de-DE" sz="2800" dirty="0">
                <a:latin typeface="Times New Roman" panose="02020603050405020304" pitchFamily="18" charset="0"/>
              </a:rPr>
              <a:t>XIX </a:t>
            </a:r>
            <a:r>
              <a:rPr lang="ru-RU" altLang="de-DE" sz="2800" dirty="0">
                <a:latin typeface="Times New Roman" panose="02020603050405020304" pitchFamily="18" charset="0"/>
              </a:rPr>
              <a:t>в. мы очень часто видим, что богатое словоизменение престижно само по себе – оно отличает чешский язык от немецкого и приближает его классическим индоевропейским языкам. Но в русской среде в это время был самым престижным языком – французский, в котором мало остатков склонения существительного…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CAFB5A7A-1852-2391-DB1E-268DA17EBBA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47700" y="323850"/>
            <a:ext cx="8569325" cy="6696075"/>
          </a:xfrm>
        </p:spPr>
        <p:txBody>
          <a:bodyPr lIns="75605" tIns="21062" rIns="75605" bIns="37802" rtlCol="0" anchor="t">
            <a:noAutofit/>
          </a:bodyPr>
          <a:lstStyle/>
          <a:p>
            <a:pPr marL="248865" indent="-248865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постепенно новые несклоняемые слова заимствованием из других языков: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шоу, ноу-хау, зомби, киви, видео, авокадо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48865" indent="-248865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48865" algn="l"/>
                <a:tab pos="327454" algn="l"/>
                <a:tab pos="664433" algn="l"/>
                <a:tab pos="1001414" algn="l"/>
                <a:tab pos="1338392" algn="l"/>
                <a:tab pos="1675373" algn="l"/>
                <a:tab pos="2012352" algn="l"/>
                <a:tab pos="2349332" algn="l"/>
                <a:tab pos="2686311" algn="l"/>
                <a:tab pos="3023291" algn="l"/>
                <a:tab pos="3360271" algn="l"/>
                <a:tab pos="3697250" algn="l"/>
                <a:tab pos="4034230" algn="l"/>
                <a:tab pos="4371210" algn="l"/>
                <a:tab pos="4708189" algn="l"/>
                <a:tab pos="5045169" algn="l"/>
                <a:tab pos="5382149" algn="l"/>
                <a:tab pos="5719129" algn="l"/>
                <a:tab pos="6056107" algn="l"/>
                <a:tab pos="6393088" algn="l"/>
                <a:tab pos="6730067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могут играть и </a:t>
            </a:r>
            <a:r>
              <a:rPr lang="ru-RU" alt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межславянские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заимствования, ср. украинские фамилии типа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Франко, Шевченко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несклоняемые определенные типы исконно русских фамилий 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Живаго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Долгих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CH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старые формы род. п., ср. подобно в ч. я. фамилии как 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Janů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CH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trů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фактором является несклоняемость много фамилий женщин: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Волк, Людмила Войтович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род. п.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Елены Волк, Людмилы Войтович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Несклоняемы – и некоторые типы аббревиатур 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СССР, БГУ, </a:t>
            </a:r>
            <a:r>
              <a:rPr lang="ru-RU" alt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завкафедрой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замдиректора</a:t>
            </a:r>
            <a:r>
              <a:rPr lang="de-CH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68E59014-E688-A420-B1EE-CFAE59247DD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95288" y="179388"/>
            <a:ext cx="954087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Несклоняемость типа 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пальто, кино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судя по всему является результатом заимствования из французского языка и попытки сохранить первоначальную форму слова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других славянских языках мы видим включение таких слов в стандартные парадигмы склонения, ср. ч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metro, kino</a:t>
            </a:r>
            <a:r>
              <a:rPr lang="ru-RU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склоняющееся как </a:t>
            </a:r>
            <a:r>
              <a:rPr lang="cs-CZ" alt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okno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можно исторически (и в некоторых нелитературных вариантах языка) наблюдать тенденцию к интеграции таких слов, но в конце концов в литературном языке победила несклоняемость: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«Не очень еще давно академик И. И. Срезневский не смущался тем, что русские люди говорят </a:t>
            </a:r>
            <a:r>
              <a:rPr lang="ru-RU" altLang="de-DE" sz="2800" i="1" dirty="0">
                <a:latin typeface="Times New Roman" panose="02020603050405020304" pitchFamily="18" charset="0"/>
              </a:rPr>
              <a:t>без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пальта</a:t>
            </a:r>
            <a:r>
              <a:rPr lang="ru-RU" altLang="de-DE" sz="2800" i="1" dirty="0">
                <a:latin typeface="Times New Roman" panose="02020603050405020304" pitchFamily="18" charset="0"/>
              </a:rPr>
              <a:t>,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пальте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под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пальтом</a:t>
            </a:r>
            <a:r>
              <a:rPr lang="ru-RU" altLang="de-DE" sz="2800" dirty="0">
                <a:latin typeface="Times New Roman" panose="02020603050405020304" pitchFamily="18" charset="0"/>
              </a:rPr>
              <a:t>, хотя и указывал, что люди смеются над такими выражениями. </a:t>
            </a:r>
            <a:r>
              <a:rPr lang="ru-RU" altLang="de-DE" sz="2800" u="sng" dirty="0">
                <a:latin typeface="Times New Roman" panose="02020603050405020304" pitchFamily="18" charset="0"/>
              </a:rPr>
              <a:t>Книжная речь здесь взяла верх над народной</a:t>
            </a:r>
            <a:r>
              <a:rPr lang="ru-RU" altLang="de-DE" sz="2800" dirty="0">
                <a:latin typeface="Times New Roman" panose="02020603050405020304" pitchFamily="18" charset="0"/>
              </a:rPr>
              <a:t>, и мы теперь не склоняем подобные слова»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В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Чернышев</a:t>
            </a:r>
            <a:r>
              <a:rPr lang="de-CH" altLang="de-DE" sz="2800" dirty="0">
                <a:latin typeface="Times New Roman" panose="02020603050405020304" pitchFamily="18" charset="0"/>
              </a:rPr>
              <a:t>, 1915</a:t>
            </a:r>
            <a:r>
              <a:rPr lang="ru-RU" altLang="de-DE" sz="2800" dirty="0">
                <a:latin typeface="Times New Roman" panose="02020603050405020304" pitchFamily="18" charset="0"/>
              </a:rPr>
              <a:t>, подчёркивание</a:t>
            </a:r>
            <a:r>
              <a:rPr lang="de-CH" altLang="de-DE" sz="2800" dirty="0">
                <a:latin typeface="Times New Roman" panose="02020603050405020304" pitchFamily="18" charset="0"/>
              </a:rPr>
              <a:t> MG)</a:t>
            </a:r>
            <a:endParaRPr lang="cs-CZ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EC157737-FA61-4A91-155E-CDE6481AF6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19138" y="395288"/>
            <a:ext cx="8929687" cy="7056437"/>
          </a:xfrm>
        </p:spPr>
        <p:txBody>
          <a:bodyPr lIns="75605" tIns="21062" rIns="75605" bIns="37802" rtlCol="0" anchor="t">
            <a:noAutofit/>
          </a:bodyPr>
          <a:lstStyle/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Панов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cs-CZ" altLang="de-DE" sz="2800" dirty="0">
                <a:latin typeface="Times New Roman" panose="02020603050405020304" pitchFamily="18" charset="0"/>
              </a:rPr>
              <a:t>. (1968, 46) </a:t>
            </a:r>
            <a:r>
              <a:rPr lang="ru-RU" altLang="de-DE" sz="2800" dirty="0">
                <a:latin typeface="Times New Roman" panose="02020603050405020304" pitchFamily="18" charset="0"/>
              </a:rPr>
              <a:t>приводят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примеры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Мы в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польтах</a:t>
            </a:r>
            <a:r>
              <a:rPr lang="ru-RU" altLang="de-DE" sz="2800" i="1" dirty="0">
                <a:latin typeface="Times New Roman" panose="02020603050405020304" pitchFamily="18" charset="0"/>
              </a:rPr>
              <a:t> осенних сидели</a:t>
            </a:r>
            <a:r>
              <a:rPr lang="ru-RU" altLang="de-DE" sz="2800" dirty="0">
                <a:latin typeface="Times New Roman" panose="02020603050405020304" pitchFamily="18" charset="0"/>
              </a:rPr>
              <a:t> (А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Белый</a:t>
            </a:r>
            <a:r>
              <a:rPr lang="cs-CZ" altLang="de-DE" sz="2800" dirty="0">
                <a:latin typeface="Times New Roman" panose="02020603050405020304" pitchFamily="18" charset="0"/>
              </a:rPr>
              <a:t>, 1904)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Но отчего нет известия о посещении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Бюром</a:t>
            </a:r>
            <a:r>
              <a:rPr lang="ru-RU" altLang="de-DE" sz="2800" i="1" dirty="0">
                <a:latin typeface="Times New Roman" panose="02020603050405020304" pitchFamily="18" charset="0"/>
              </a:rPr>
              <a:t> ни одного нейтрального или меньшевистского комитета</a:t>
            </a:r>
            <a:r>
              <a:rPr lang="cs-CZ" altLang="de-DE" sz="2800" i="1" dirty="0">
                <a:latin typeface="Times New Roman" panose="02020603050405020304" pitchFamily="18" charset="0"/>
              </a:rPr>
              <a:t>?</a:t>
            </a:r>
            <a:r>
              <a:rPr lang="ru-RU" altLang="de-DE" sz="2800" dirty="0">
                <a:latin typeface="Times New Roman" panose="02020603050405020304" pitchFamily="18" charset="0"/>
              </a:rPr>
              <a:t> (В</a:t>
            </a:r>
            <a:r>
              <a:rPr lang="cs-CZ" altLang="de-DE" sz="2800" dirty="0">
                <a:latin typeface="Times New Roman" panose="02020603050405020304" pitchFamily="18" charset="0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ru-RU" altLang="de-DE" sz="2800" dirty="0">
                <a:latin typeface="Times New Roman" panose="02020603050405020304" pitchFamily="18" charset="0"/>
              </a:rPr>
              <a:t>Ленин</a:t>
            </a:r>
            <a:r>
              <a:rPr lang="cs-CZ" altLang="de-DE" sz="2800" dirty="0">
                <a:latin typeface="Times New Roman" panose="02020603050405020304" pitchFamily="18" charset="0"/>
              </a:rPr>
              <a:t>, 1905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Подобно констатировал Н.С. Трубецкой еще 20 лет спустя: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„(...)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пальто</a:t>
            </a:r>
            <a:r>
              <a:rPr lang="de-CH" altLang="de-DE" sz="2800" dirty="0">
                <a:latin typeface="Times New Roman" panose="02020603050405020304" pitchFamily="18" charset="0"/>
              </a:rPr>
              <a:t>, das nach den Regeln der Grammatik als Fremdwort nicht dekliniert werden darf, wird in weniger gepflegter Sprache doch dekliniert und bildet einen Plural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польта</a:t>
            </a:r>
            <a:r>
              <a:rPr lang="de-CH" altLang="de-DE" sz="2800" dirty="0">
                <a:latin typeface="Times New Roman" panose="02020603050405020304" pitchFamily="18" charset="0"/>
              </a:rPr>
              <a:t>, das für die Moskauer meiner Generation als etwas vulgäre (komische), trotzdem aber durchaus normale Form gilt (</a:t>
            </a:r>
            <a:r>
              <a:rPr lang="de-CH" altLang="de-DE" sz="2800" u="sng" dirty="0">
                <a:latin typeface="Times New Roman" panose="02020603050405020304" pitchFamily="18" charset="0"/>
              </a:rPr>
              <a:t>das </a:t>
            </a:r>
            <a:r>
              <a:rPr lang="de-CH" altLang="de-DE" sz="2800" u="sng" dirty="0" err="1">
                <a:latin typeface="Times New Roman" panose="02020603050405020304" pitchFamily="18" charset="0"/>
              </a:rPr>
              <a:t>undeklinierte</a:t>
            </a:r>
            <a:r>
              <a:rPr lang="de-CH" altLang="de-DE" sz="2800" u="sng" dirty="0">
                <a:latin typeface="Times New Roman" panose="02020603050405020304" pitchFamily="18" charset="0"/>
              </a:rPr>
              <a:t> </a:t>
            </a:r>
            <a:r>
              <a:rPr lang="de-CH" altLang="de-DE" sz="2800" i="1" u="sng" dirty="0" err="1">
                <a:latin typeface="Times New Roman" panose="02020603050405020304" pitchFamily="18" charset="0"/>
              </a:rPr>
              <a:t>пальто</a:t>
            </a:r>
            <a:r>
              <a:rPr lang="de-CH" altLang="de-DE" sz="2800" u="sng" dirty="0">
                <a:latin typeface="Times New Roman" panose="02020603050405020304" pitchFamily="18" charset="0"/>
              </a:rPr>
              <a:t> empfinde ich als</a:t>
            </a:r>
            <a:r>
              <a:rPr lang="ru-RU" altLang="de-DE" sz="2800" u="sng" dirty="0">
                <a:latin typeface="Times New Roman" panose="02020603050405020304" pitchFamily="18" charset="0"/>
              </a:rPr>
              <a:t> </a:t>
            </a:r>
            <a:r>
              <a:rPr lang="de-CH" altLang="de-DE" sz="2800" u="sng" dirty="0">
                <a:latin typeface="Times New Roman" panose="02020603050405020304" pitchFamily="18" charset="0"/>
              </a:rPr>
              <a:t>gekünstelt</a:t>
            </a:r>
            <a:r>
              <a:rPr lang="de-CH" altLang="de-DE" sz="2800" dirty="0">
                <a:latin typeface="Times New Roman" panose="02020603050405020304" pitchFamily="18" charset="0"/>
              </a:rPr>
              <a:t>)“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de-CH" altLang="de-DE" sz="2800" dirty="0">
                <a:latin typeface="Times New Roman" panose="02020603050405020304" pitchFamily="18" charset="0"/>
              </a:rPr>
              <a:t>(N.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Trubetzkoy</a:t>
            </a:r>
            <a:r>
              <a:rPr lang="de-CH" altLang="de-DE" sz="2800" dirty="0">
                <a:latin typeface="Times New Roman" panose="02020603050405020304" pitchFamily="18" charset="0"/>
              </a:rPr>
              <a:t>, Das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morphonologische</a:t>
            </a:r>
            <a:r>
              <a:rPr lang="de-CH" altLang="de-DE" sz="2800" dirty="0">
                <a:latin typeface="Times New Roman" panose="02020603050405020304" pitchFamily="18" charset="0"/>
              </a:rPr>
              <a:t> System der russischen Sprache,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Prague</a:t>
            </a:r>
            <a:r>
              <a:rPr lang="de-CH" altLang="de-DE" sz="2800" dirty="0">
                <a:latin typeface="Times New Roman" panose="02020603050405020304" pitchFamily="18" charset="0"/>
              </a:rPr>
              <a:t> 1934, 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de-CH" altLang="de-DE" sz="2800" dirty="0">
                <a:latin typeface="Times New Roman" panose="02020603050405020304" pitchFamily="18" charset="0"/>
              </a:rPr>
              <a:t>. 37, </a:t>
            </a:r>
            <a:r>
              <a:rPr lang="ru-RU" altLang="de-DE" sz="2800" dirty="0">
                <a:latin typeface="Times New Roman" panose="02020603050405020304" pitchFamily="18" charset="0"/>
              </a:rPr>
              <a:t>подчёркивание</a:t>
            </a:r>
            <a:r>
              <a:rPr lang="de-CH" altLang="de-DE" sz="2800" dirty="0">
                <a:latin typeface="Times New Roman" panose="02020603050405020304" pitchFamily="18" charset="0"/>
              </a:rPr>
              <a:t> MG)</a:t>
            </a: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2437" indent="-252437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2437" algn="l"/>
                <a:tab pos="331026" algn="l"/>
                <a:tab pos="668006" algn="l"/>
                <a:tab pos="1004985" algn="l"/>
                <a:tab pos="1341965" algn="l"/>
                <a:tab pos="1678945" algn="l"/>
                <a:tab pos="2015924" algn="l"/>
                <a:tab pos="2352904" algn="l"/>
                <a:tab pos="2689884" algn="l"/>
                <a:tab pos="3026864" algn="l"/>
                <a:tab pos="3363843" algn="l"/>
                <a:tab pos="3700822" algn="l"/>
                <a:tab pos="4037803" algn="l"/>
                <a:tab pos="4374782" algn="l"/>
                <a:tab pos="4711762" algn="l"/>
                <a:tab pos="5048741" algn="l"/>
                <a:tab pos="5385721" algn="l"/>
                <a:tab pos="5722700" algn="l"/>
                <a:tab pos="6059680" algn="l"/>
                <a:tab pos="6396660" algn="l"/>
                <a:tab pos="6733639" algn="l"/>
              </a:tabLst>
              <a:defRPr/>
            </a:pPr>
            <a:endParaRPr lang="de-CH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AA3791F-2BA6-6525-40D0-9B57A37DECD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50825"/>
            <a:ext cx="9432925" cy="7200900"/>
          </a:xfrm>
        </p:spPr>
        <p:txBody>
          <a:bodyPr lIns="75605" tIns="21062" rIns="75605" bIns="37802" rtlCol="0" anchor="t">
            <a:normAutofit/>
          </a:bodyPr>
          <a:lstStyle/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Сегодня несклоняемость давно нормой, склонение слова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пальто</a:t>
            </a:r>
            <a:r>
              <a:rPr lang="ru-RU" altLang="de-DE" sz="2800" dirty="0">
                <a:latin typeface="Times New Roman" panose="02020603050405020304" pitchFamily="18" charset="0"/>
              </a:rPr>
              <a:t> является типичной чертой нелитературного русского языка, т. н. просторечия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рамках своих исследований авторы работы «Русский язык и советское общество» (с. 49 сл.) представляют историю проблемы и описывают, как они в своей анкете изучали мнения носителей русского лит. языка про склоняемые формы, иными словами они не спрашивали про узус, потому что это не имело в этом случае (уже) большого смысла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Только 3</a:t>
            </a:r>
            <a:r>
              <a:rPr lang="cs-CZ" altLang="de-DE" sz="2800" dirty="0">
                <a:latin typeface="Times New Roman" panose="02020603050405020304" pitchFamily="18" charset="0"/>
              </a:rPr>
              <a:t>%</a:t>
            </a:r>
            <a:r>
              <a:rPr lang="ru-RU" altLang="de-DE" sz="2800" dirty="0">
                <a:latin typeface="Times New Roman" panose="02020603050405020304" pitchFamily="18" charset="0"/>
              </a:rPr>
              <a:t> респондентов согласовались </a:t>
            </a:r>
            <a:r>
              <a:rPr lang="ru-RU" altLang="de-DE" sz="2800">
                <a:latin typeface="Times New Roman" panose="02020603050405020304" pitchFamily="18" charset="0"/>
              </a:rPr>
              <a:t>с возможностью </a:t>
            </a:r>
            <a:r>
              <a:rPr lang="ru-RU" altLang="de-DE" sz="2800" dirty="0">
                <a:latin typeface="Times New Roman" panose="02020603050405020304" pitchFamily="18" charset="0"/>
              </a:rPr>
              <a:t>склонения данных существительных, остальные привели широкую шкалу мнений и причин, почему эти слова склонять не следует (с. 50-54)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A74F348-2A13-EA69-C209-C274059ED56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23850"/>
            <a:ext cx="9197975" cy="6831013"/>
          </a:xfrm>
        </p:spPr>
        <p:txBody>
          <a:bodyPr lIns="75605" tIns="21062" rIns="75605" bIns="37802" rtlCol="0" anchor="t">
            <a:normAutofit/>
          </a:bodyPr>
          <a:lstStyle/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группы слов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кино, метро, пальто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несклоняемость объяснить заимствованием из иностранного языка, хотя последний гласный первоначально мог обеспечить интеграцию в домашнюю систему склонения. Но кодификация отдала предпочтение сохранению формы иностранного слова</a:t>
            </a:r>
          </a:p>
          <a:p>
            <a:pPr marL="253628" indent="-253628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3628" algn="l"/>
                <a:tab pos="332217" algn="l"/>
                <a:tab pos="669196" algn="l"/>
                <a:tab pos="1006177" algn="l"/>
                <a:tab pos="1343156" algn="l"/>
                <a:tab pos="1680135" algn="l"/>
                <a:tab pos="2017115" algn="l"/>
                <a:tab pos="2354095" algn="l"/>
                <a:tab pos="2691074" algn="l"/>
                <a:tab pos="3028054" algn="l"/>
                <a:tab pos="3365034" algn="l"/>
                <a:tab pos="3702014" algn="l"/>
                <a:tab pos="4038993" algn="l"/>
                <a:tab pos="4375973" algn="l"/>
                <a:tab pos="4712952" algn="l"/>
                <a:tab pos="5049932" algn="l"/>
                <a:tab pos="5386911" algn="l"/>
                <a:tab pos="5723892" algn="l"/>
                <a:tab pos="6060871" algn="l"/>
                <a:tab pos="6397851" algn="l"/>
                <a:tab pos="6734830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Есть, однако, группы (сегодня) несклоняемых слов, где эта черта с точки зрения системы склонения более удивительна</a:t>
            </a:r>
            <a:r>
              <a:rPr lang="cs-CZ" altLang="de-DE" sz="2800" dirty="0">
                <a:latin typeface="Times New Roman" panose="02020603050405020304" pitchFamily="18" charset="0"/>
              </a:rPr>
              <a:t> (</a:t>
            </a:r>
            <a:r>
              <a:rPr lang="ru-RU" altLang="de-DE" sz="2800" dirty="0">
                <a:latin typeface="Times New Roman" panose="02020603050405020304" pitchFamily="18" charset="0"/>
              </a:rPr>
              <a:t>Ширяев и др. 1997, 205-206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>
            <a:extLst>
              <a:ext uri="{FF2B5EF4-FFF2-40B4-BE49-F238E27FC236}">
                <a16:creationId xmlns:a16="http://schemas.microsoft.com/office/drawing/2014/main" id="{75958A33-6D00-9081-637B-CF41AC0E4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57263"/>
            <a:ext cx="3916363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>
            <a:extLst>
              <a:ext uri="{FF2B5EF4-FFF2-40B4-BE49-F238E27FC236}">
                <a16:creationId xmlns:a16="http://schemas.microsoft.com/office/drawing/2014/main" id="{1D1886A3-7198-0A92-15AB-2D3E6312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27325"/>
            <a:ext cx="4084637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D1D984C-A9A0-B2D5-38E4-12131D92F0E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250825"/>
            <a:ext cx="9432925" cy="7129463"/>
          </a:xfrm>
        </p:spPr>
        <p:txBody>
          <a:bodyPr lIns="75605" tIns="21062" rIns="75605" bIns="37802" rtlCol="0" anchor="t">
            <a:normAutofit lnSpcReduction="10000"/>
          </a:bodyPr>
          <a:lstStyle/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</a:t>
            </a:r>
            <a:r>
              <a:rPr lang="cs-CZ" altLang="de-DE" sz="2800" dirty="0">
                <a:latin typeface="Times New Roman" panose="02020603050405020304" pitchFamily="18" charset="0"/>
              </a:rPr>
              <a:t> (1974</a:t>
            </a:r>
            <a:r>
              <a:rPr lang="ru-RU" altLang="de-DE" sz="2800" dirty="0">
                <a:latin typeface="Times New Roman" panose="02020603050405020304" pitchFamily="18" charset="0"/>
              </a:rPr>
              <a:t>,</a:t>
            </a:r>
            <a:r>
              <a:rPr lang="cs-CZ" altLang="de-DE" sz="2800" dirty="0">
                <a:latin typeface="Times New Roman" panose="02020603050405020304" pitchFamily="18" charset="0"/>
              </a:rPr>
              <a:t> 187) </a:t>
            </a:r>
            <a:r>
              <a:rPr lang="ru-RU" altLang="de-DE" sz="2800" dirty="0">
                <a:latin typeface="Times New Roman" panose="02020603050405020304" pitchFamily="18" charset="0"/>
              </a:rPr>
              <a:t>констатирует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что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несклоняемость топонимов на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ино</a:t>
            </a:r>
            <a:r>
              <a:rPr lang="ru-RU" altLang="de-DE" sz="2800" i="1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ыно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ово</a:t>
            </a:r>
            <a:r>
              <a:rPr lang="ru-RU" altLang="de-DE" sz="2800" i="1" dirty="0">
                <a:latin typeface="Times New Roman" panose="02020603050405020304" pitchFamily="18" charset="0"/>
              </a:rPr>
              <a:t>/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ево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Иваново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Князево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Марьино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Владыкино</a:t>
            </a:r>
            <a:r>
              <a:rPr lang="cs-CZ" altLang="de-DE" sz="2800" i="1" dirty="0">
                <a:latin typeface="Times New Roman" panose="02020603050405020304" pitchFamily="18" charset="0"/>
              </a:rPr>
              <a:t>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возникла относительно недавно, только во второй половине </a:t>
            </a:r>
            <a:r>
              <a:rPr lang="cs-CZ" altLang="de-DE" sz="2800" dirty="0">
                <a:latin typeface="Times New Roman" panose="02020603050405020304" pitchFamily="18" charset="0"/>
              </a:rPr>
              <a:t>XX </a:t>
            </a:r>
            <a:r>
              <a:rPr lang="ru-RU" altLang="de-DE" sz="2800" dirty="0">
                <a:latin typeface="Times New Roman" panose="02020603050405020304" pitchFamily="18" charset="0"/>
              </a:rPr>
              <a:t>в. Ср. возмущенную реакцию Анны Ахматовой </a:t>
            </a:r>
            <a:r>
              <a:rPr lang="cs-CZ" altLang="de-DE" sz="2800" dirty="0">
                <a:latin typeface="Times New Roman" panose="02020603050405020304" pitchFamily="18" charset="0"/>
              </a:rPr>
              <a:t>(1889-1966) </a:t>
            </a:r>
            <a:r>
              <a:rPr lang="ru-RU" altLang="de-DE" sz="2800" dirty="0">
                <a:latin typeface="Times New Roman" panose="02020603050405020304" pitchFamily="18" charset="0"/>
              </a:rPr>
              <a:t>в 60-х гг.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Во время возникновения работы Крысина (уже почти 50 лет тому назад), несклоняемость этих топонимов еще не была признана кодификационными грамматиками </a:t>
            </a:r>
            <a:r>
              <a:rPr lang="de-CH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«в нормативных и справочных пособиях признаются литературными только склоняемые формы»)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 «Краткая русская грамматика»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Шведовой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Лопатиной</a:t>
            </a:r>
            <a:r>
              <a:rPr lang="de-CH" altLang="de-DE" sz="2800" dirty="0">
                <a:latin typeface="Times New Roman" panose="02020603050405020304" pitchFamily="18" charset="0"/>
              </a:rPr>
              <a:t> (1989) </a:t>
            </a:r>
            <a:r>
              <a:rPr lang="ru-RU" altLang="de-DE" sz="2800" dirty="0">
                <a:latin typeface="Times New Roman" panose="02020603050405020304" pitchFamily="18" charset="0"/>
              </a:rPr>
              <a:t>приписывает явление разговорному и публицистическому стилям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Сегодня несклоняемые формы входят в кодификацию, но склонение этих топонимов не запрещается </a:t>
            </a:r>
          </a:p>
          <a:p>
            <a:pPr marL="251246" indent="-251246" algn="l">
              <a:spcAft>
                <a:spcPts val="1069"/>
              </a:spcAft>
              <a:buSzPct val="45000"/>
              <a:buFont typeface="Wingdings" pitchFamily="2" charset="2"/>
              <a:buChar char=""/>
              <a:tabLst>
                <a:tab pos="251246" algn="l"/>
                <a:tab pos="329835" algn="l"/>
                <a:tab pos="666815" algn="l"/>
                <a:tab pos="1003795" algn="l"/>
                <a:tab pos="1340774" algn="l"/>
                <a:tab pos="1677754" algn="l"/>
                <a:tab pos="2014734" algn="l"/>
                <a:tab pos="2351714" algn="l"/>
                <a:tab pos="2688692" algn="l"/>
                <a:tab pos="3025673" algn="l"/>
                <a:tab pos="3362652" algn="l"/>
                <a:tab pos="3699632" algn="l"/>
                <a:tab pos="4036611" algn="l"/>
                <a:tab pos="4373592" algn="l"/>
                <a:tab pos="4710571" algn="l"/>
                <a:tab pos="5047550" algn="l"/>
                <a:tab pos="5384530" algn="l"/>
                <a:tab pos="5721510" algn="l"/>
                <a:tab pos="6058489" algn="l"/>
                <a:tab pos="6395469" algn="l"/>
                <a:tab pos="6732449" algn="l"/>
                <a:tab pos="7058712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Крысин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колл</a:t>
            </a:r>
            <a:r>
              <a:rPr lang="ru-RU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>
                <a:latin typeface="Times New Roman" panose="02020603050405020304" pitchFamily="18" charset="0"/>
              </a:rPr>
              <a:t>(1974</a:t>
            </a:r>
            <a:r>
              <a:rPr lang="ru-RU" altLang="de-DE" sz="2800" dirty="0">
                <a:latin typeface="Times New Roman" panose="02020603050405020304" pitchFamily="18" charset="0"/>
              </a:rPr>
              <a:t>, </a:t>
            </a:r>
            <a:r>
              <a:rPr lang="cs-CZ" altLang="de-DE" sz="2800" dirty="0">
                <a:latin typeface="Times New Roman" panose="02020603050405020304" pitchFamily="18" charset="0"/>
              </a:rPr>
              <a:t>190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сл</a:t>
            </a:r>
            <a:r>
              <a:rPr lang="cs-CZ" altLang="de-DE" sz="2800" dirty="0">
                <a:latin typeface="Times New Roman" panose="02020603050405020304" pitchFamily="18" charset="0"/>
              </a:rPr>
              <a:t>.) </a:t>
            </a:r>
            <a:r>
              <a:rPr lang="ru-RU" altLang="de-DE" sz="2800" dirty="0">
                <a:latin typeface="Times New Roman" panose="02020603050405020304" pitchFamily="18" charset="0"/>
              </a:rPr>
              <a:t>описывает важную роль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социально-профессионального фактора: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Microsoft Macintosh PowerPoint</Application>
  <PresentationFormat>Benutzerdefiniert</PresentationFormat>
  <Paragraphs>92</Paragraphs>
  <Slides>25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Times New Roman</vt:lpstr>
      <vt:lpstr>Wingdings</vt:lpstr>
      <vt:lpstr>Office-Design</vt:lpstr>
      <vt:lpstr>Актуальные аспекты развития современного русского языка I</vt:lpstr>
      <vt:lpstr>Актуальные процессы морфологии: существительное IV (несклоняемые существительные)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275</cp:revision>
  <cp:lastPrinted>1601-01-01T00:00:00Z</cp:lastPrinted>
  <dcterms:created xsi:type="dcterms:W3CDTF">2012-10-11T18:59:19Z</dcterms:created>
  <dcterms:modified xsi:type="dcterms:W3CDTF">2023-11-03T17:00:01Z</dcterms:modified>
</cp:coreProperties>
</file>