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74" r:id="rId4"/>
    <p:sldId id="273" r:id="rId5"/>
    <p:sldId id="258" r:id="rId6"/>
    <p:sldId id="259" r:id="rId7"/>
    <p:sldId id="290" r:id="rId8"/>
    <p:sldId id="260" r:id="rId9"/>
    <p:sldId id="261" r:id="rId10"/>
    <p:sldId id="262" r:id="rId11"/>
    <p:sldId id="272" r:id="rId12"/>
    <p:sldId id="263" r:id="rId13"/>
    <p:sldId id="264" r:id="rId14"/>
    <p:sldId id="291" r:id="rId15"/>
    <p:sldId id="292" r:id="rId16"/>
    <p:sldId id="267" r:id="rId17"/>
    <p:sldId id="268" r:id="rId18"/>
    <p:sldId id="266" r:id="rId19"/>
    <p:sldId id="269" r:id="rId20"/>
    <p:sldId id="270" r:id="rId21"/>
    <p:sldId id="271" r:id="rId22"/>
    <p:sldId id="265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4" r:id="rId31"/>
    <p:sldId id="282" r:id="rId32"/>
    <p:sldId id="283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413" autoAdjust="0"/>
  </p:normalViewPr>
  <p:slideViewPr>
    <p:cSldViewPr>
      <p:cViewPr varScale="1">
        <p:scale>
          <a:sx n="67" d="100"/>
          <a:sy n="67" d="100"/>
        </p:scale>
        <p:origin x="19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3F9AC-17F8-4340-9D58-89EBF0BB11E6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C439-BC88-4E20-822F-CC761724D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5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ARC </a:t>
            </a:r>
            <a:r>
              <a:rPr lang="cs-CZ" baseline="0" dirty="0" smtClean="0"/>
              <a:t>N (</a:t>
            </a:r>
            <a:r>
              <a:rPr lang="cs-CZ" baseline="0" dirty="0" err="1" smtClean="0"/>
              <a:t>medulla</a:t>
            </a:r>
            <a:r>
              <a:rPr lang="cs-CZ" baseline="0" dirty="0" smtClean="0"/>
              <a:t>) – NPY/</a:t>
            </a:r>
            <a:r>
              <a:rPr lang="cs-CZ" baseline="0" dirty="0" err="1" smtClean="0"/>
              <a:t>Agouti-related</a:t>
            </a:r>
            <a:r>
              <a:rPr lang="cs-CZ" baseline="0" dirty="0" smtClean="0"/>
              <a:t> peptide vs. </a:t>
            </a:r>
            <a:r>
              <a:rPr lang="cs-CZ" baseline="0" dirty="0" err="1" smtClean="0"/>
              <a:t>Cocain</a:t>
            </a:r>
            <a:r>
              <a:rPr lang="cs-CZ" baseline="0" dirty="0" smtClean="0"/>
              <a:t> and amphetamin </a:t>
            </a:r>
            <a:r>
              <a:rPr lang="cs-CZ" baseline="0" dirty="0" err="1" smtClean="0"/>
              <a:t>regulated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transcript</a:t>
            </a:r>
            <a:r>
              <a:rPr lang="cs-CZ" baseline="0" dirty="0" smtClean="0"/>
              <a:t>/</a:t>
            </a:r>
            <a:r>
              <a:rPr lang="cs-CZ" baseline="0" dirty="0" err="1" smtClean="0"/>
              <a:t>proopiomelanocortin</a:t>
            </a:r>
            <a:r>
              <a:rPr lang="cs-CZ" baseline="0" dirty="0" smtClean="0"/>
              <a:t> – 2 skupiny neuronů hrající roli v neuroendokrinologii krmení. Jsou citlivé na </a:t>
            </a:r>
            <a:r>
              <a:rPr lang="cs-CZ" baseline="0" dirty="0" err="1" smtClean="0"/>
              <a:t>leptin</a:t>
            </a:r>
            <a:r>
              <a:rPr lang="cs-CZ" baseline="0" dirty="0" smtClean="0"/>
              <a:t> a inzulin. NPY/</a:t>
            </a:r>
            <a:r>
              <a:rPr lang="cs-CZ" baseline="0" dirty="0" err="1" smtClean="0"/>
              <a:t>AgRP</a:t>
            </a:r>
            <a:r>
              <a:rPr lang="cs-CZ" baseline="0" dirty="0" smtClean="0"/>
              <a:t> stimulují chuť k jídlu (inhibovány inzulinem a </a:t>
            </a:r>
            <a:r>
              <a:rPr lang="cs-CZ" baseline="0" dirty="0" err="1" smtClean="0"/>
              <a:t>leptinem</a:t>
            </a:r>
            <a:r>
              <a:rPr lang="cs-CZ" baseline="0" dirty="0" smtClean="0"/>
              <a:t> a aktivovány </a:t>
            </a:r>
            <a:r>
              <a:rPr lang="cs-CZ" baseline="0" dirty="0" err="1" smtClean="0"/>
              <a:t>ghrelinem</a:t>
            </a:r>
            <a:r>
              <a:rPr lang="cs-CZ" baseline="0" dirty="0" smtClean="0"/>
              <a:t>), CART/POMC inhibují chuť k jídlu (aktivovány </a:t>
            </a:r>
            <a:r>
              <a:rPr lang="cs-CZ" baseline="0" dirty="0" err="1" smtClean="0"/>
              <a:t>leptinem</a:t>
            </a:r>
            <a:r>
              <a:rPr lang="cs-CZ" baseline="0" dirty="0" smtClean="0"/>
              <a:t> a inzulinem</a:t>
            </a:r>
            <a:r>
              <a:rPr lang="cs-CZ" baseline="0" dirty="0" smtClean="0"/>
              <a:t>)</a:t>
            </a: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75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Látky</a:t>
            </a:r>
            <a:r>
              <a:rPr lang="cs-CZ" baseline="0" dirty="0" smtClean="0"/>
              <a:t> stažené z trhu kvůli NÚ a látky s klinických studiích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293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7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5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62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303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335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99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4073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431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696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6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689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756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6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97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AC439-BC88-4E20-822F-CC761724DD0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44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24.05.2020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6060508" cy="4824536"/>
          </a:xfrm>
        </p:spPr>
        <p:txBody>
          <a:bodyPr/>
          <a:lstStyle/>
          <a:p>
            <a:r>
              <a:rPr lang="cs-CZ" dirty="0" smtClean="0"/>
              <a:t>Farmakoterapie obezity</a:t>
            </a:r>
            <a:br>
              <a:rPr lang="cs-CZ" dirty="0" smtClean="0"/>
            </a:br>
            <a:r>
              <a:rPr lang="cs-CZ" dirty="0" smtClean="0"/>
              <a:t> a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poruch </a:t>
            </a:r>
            <a:br>
              <a:rPr lang="cs-CZ" dirty="0" smtClean="0"/>
            </a:br>
            <a:r>
              <a:rPr lang="cs-CZ" dirty="0" smtClean="0"/>
              <a:t>štítné </a:t>
            </a:r>
            <a:br>
              <a:rPr lang="cs-CZ" dirty="0" smtClean="0"/>
            </a:br>
            <a:r>
              <a:rPr lang="cs-CZ" dirty="0" smtClean="0"/>
              <a:t>žlázy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51920" y="5661248"/>
            <a:ext cx="5114778" cy="110124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Mgr. Matej Ľupták</a:t>
            </a:r>
          </a:p>
          <a:p>
            <a:r>
              <a:rPr lang="cs-CZ" dirty="0"/>
              <a:t>Farmakologický ústav</a:t>
            </a:r>
          </a:p>
          <a:p>
            <a:r>
              <a:rPr lang="cs-CZ" dirty="0"/>
              <a:t>LF UK</a:t>
            </a:r>
          </a:p>
          <a:p>
            <a:r>
              <a:rPr lang="cs-CZ" dirty="0"/>
              <a:t>mat.luptak@gmail.com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08920"/>
            <a:ext cx="5184576" cy="3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Patofyziologie obezity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n</a:t>
            </a:r>
            <a:r>
              <a:rPr lang="cs-CZ" sz="2200" dirty="0" smtClean="0"/>
              <a:t>erovnováha energetického příjmu a výdeje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edavé zaměstnání, nedostatek fyzické aktivity</a:t>
            </a:r>
          </a:p>
          <a:p>
            <a:r>
              <a:rPr lang="cs-CZ" sz="2200" dirty="0" smtClean="0"/>
              <a:t>převaha anabolických dějů</a:t>
            </a:r>
          </a:p>
          <a:p>
            <a:r>
              <a:rPr lang="cs-CZ" sz="2200" dirty="0"/>
              <a:t>i</a:t>
            </a:r>
            <a:r>
              <a:rPr lang="cs-CZ" sz="2200" dirty="0" smtClean="0"/>
              <a:t>nzulínová/</a:t>
            </a:r>
            <a:r>
              <a:rPr lang="cs-CZ" sz="2200" dirty="0" err="1" smtClean="0"/>
              <a:t>leptinová</a:t>
            </a:r>
            <a:r>
              <a:rPr lang="cs-CZ" sz="2200" dirty="0" smtClean="0"/>
              <a:t> rezistence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nížená funkce </a:t>
            </a:r>
            <a:r>
              <a:rPr lang="el-GR" sz="2200" dirty="0" smtClean="0"/>
              <a:t>β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a změněná aktivace </a:t>
            </a:r>
            <a:r>
              <a:rPr lang="cs-CZ" sz="2200" i="1" dirty="0" smtClean="0"/>
              <a:t>PPAR</a:t>
            </a:r>
            <a:r>
              <a:rPr lang="cs-CZ" sz="2200" dirty="0" smtClean="0"/>
              <a:t> receptorů</a:t>
            </a:r>
          </a:p>
          <a:p>
            <a:r>
              <a:rPr lang="cs-CZ" sz="2200" dirty="0"/>
              <a:t>g</a:t>
            </a:r>
            <a:r>
              <a:rPr lang="cs-CZ" sz="2200" dirty="0" smtClean="0"/>
              <a:t>enetické predispozice</a:t>
            </a:r>
          </a:p>
          <a:p>
            <a:pPr lvl="1"/>
            <a:r>
              <a:rPr lang="cs-CZ" sz="2200" dirty="0"/>
              <a:t>m</a:t>
            </a:r>
            <a:r>
              <a:rPr lang="cs-CZ" sz="2200" dirty="0" smtClean="0"/>
              <a:t>utace v </a:t>
            </a:r>
            <a:r>
              <a:rPr lang="cs-CZ" sz="2200" dirty="0" smtClean="0"/>
              <a:t>receptoru </a:t>
            </a:r>
            <a:r>
              <a:rPr lang="cs-CZ" sz="2200" dirty="0" smtClean="0"/>
              <a:t>pro </a:t>
            </a:r>
            <a:r>
              <a:rPr lang="cs-CZ" sz="2200" dirty="0" err="1" smtClean="0"/>
              <a:t>leptin</a:t>
            </a:r>
            <a:r>
              <a:rPr lang="cs-CZ" sz="2200" dirty="0" smtClean="0"/>
              <a:t> nebo POMC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oruchy funkce CB</a:t>
            </a:r>
            <a:r>
              <a:rPr lang="cs-CZ" sz="2200" baseline="-25000" dirty="0" smtClean="0"/>
              <a:t>1</a:t>
            </a:r>
            <a:r>
              <a:rPr lang="cs-CZ" sz="2200" dirty="0" smtClean="0"/>
              <a:t>, D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, 5-HT</a:t>
            </a:r>
            <a:r>
              <a:rPr lang="cs-CZ" sz="2200" baseline="-25000" dirty="0" smtClean="0"/>
              <a:t>2C</a:t>
            </a:r>
            <a:r>
              <a:rPr lang="cs-CZ" sz="2200" dirty="0" smtClean="0"/>
              <a:t> nebo</a:t>
            </a:r>
            <a:r>
              <a:rPr lang="el-GR" sz="2200" dirty="0"/>
              <a:t> β</a:t>
            </a:r>
            <a:r>
              <a:rPr lang="cs-CZ" sz="2200" baseline="-25000" dirty="0"/>
              <a:t>3</a:t>
            </a:r>
            <a:r>
              <a:rPr lang="cs-CZ" sz="2200" dirty="0" smtClean="0"/>
              <a:t> receptorech</a:t>
            </a:r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měny funkce glukokortikoidních receptorů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500167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Léčiva zvyšující hmotnost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NÚ	</a:t>
            </a:r>
          </a:p>
          <a:p>
            <a:pPr lvl="1"/>
            <a:r>
              <a:rPr lang="cs-CZ" sz="2200" dirty="0" err="1"/>
              <a:t>o</a:t>
            </a:r>
            <a:r>
              <a:rPr lang="cs-CZ" sz="2200" dirty="0" err="1" smtClean="0"/>
              <a:t>lanzapin</a:t>
            </a:r>
            <a:r>
              <a:rPr lang="cs-CZ" sz="2200" dirty="0" smtClean="0"/>
              <a:t>, </a:t>
            </a:r>
            <a:r>
              <a:rPr lang="cs-CZ" sz="2200" dirty="0" err="1" smtClean="0"/>
              <a:t>risperidon</a:t>
            </a:r>
            <a:r>
              <a:rPr lang="cs-CZ" sz="2200" dirty="0" smtClean="0"/>
              <a:t>, chlorpromazin</a:t>
            </a:r>
          </a:p>
          <a:p>
            <a:pPr lvl="1"/>
            <a:r>
              <a:rPr lang="cs-CZ" sz="2200" dirty="0" err="1"/>
              <a:t>m</a:t>
            </a:r>
            <a:r>
              <a:rPr lang="cs-CZ" sz="2200" dirty="0" err="1" smtClean="0"/>
              <a:t>irtazapin</a:t>
            </a:r>
            <a:r>
              <a:rPr lang="cs-CZ" sz="2200" dirty="0" smtClean="0"/>
              <a:t>, amitriptylin, některé SSRI</a:t>
            </a:r>
          </a:p>
          <a:p>
            <a:pPr lvl="1"/>
            <a:r>
              <a:rPr lang="cs-CZ" sz="2200" dirty="0" err="1"/>
              <a:t>v</a:t>
            </a:r>
            <a:r>
              <a:rPr lang="cs-CZ" sz="2200" dirty="0" err="1" smtClean="0"/>
              <a:t>alproát</a:t>
            </a:r>
            <a:r>
              <a:rPr lang="cs-CZ" sz="2200" dirty="0" smtClean="0"/>
              <a:t>, </a:t>
            </a:r>
            <a:r>
              <a:rPr lang="cs-CZ" sz="2200" dirty="0" err="1" smtClean="0"/>
              <a:t>karbamazepin</a:t>
            </a:r>
            <a:r>
              <a:rPr lang="cs-CZ" sz="2200" dirty="0" smtClean="0"/>
              <a:t>, lithium</a:t>
            </a:r>
          </a:p>
          <a:p>
            <a:pPr lvl="1"/>
            <a:r>
              <a:rPr lang="cs-CZ" sz="2200" dirty="0"/>
              <a:t>d</a:t>
            </a:r>
            <a:r>
              <a:rPr lang="cs-CZ" sz="2200" dirty="0" smtClean="0"/>
              <a:t>louhodobá aplikace KS</a:t>
            </a:r>
          </a:p>
          <a:p>
            <a:pPr lvl="1"/>
            <a:r>
              <a:rPr lang="cs-CZ" sz="2200" dirty="0"/>
              <a:t>d</a:t>
            </a:r>
            <a:r>
              <a:rPr lang="cs-CZ" sz="2200" dirty="0" smtClean="0"/>
              <a:t>eriváty </a:t>
            </a:r>
            <a:r>
              <a:rPr lang="cs-CZ" sz="2200" dirty="0" err="1" smtClean="0"/>
              <a:t>sulfonylurei</a:t>
            </a:r>
            <a:endParaRPr lang="cs-CZ" sz="2200" dirty="0" smtClean="0"/>
          </a:p>
          <a:p>
            <a:r>
              <a:rPr lang="cs-CZ" sz="2200" dirty="0" smtClean="0"/>
              <a:t>I</a:t>
            </a:r>
          </a:p>
          <a:p>
            <a:pPr lvl="1"/>
            <a:r>
              <a:rPr lang="cs-CZ" sz="2200" dirty="0" err="1"/>
              <a:t>m</a:t>
            </a:r>
            <a:r>
              <a:rPr lang="cs-CZ" sz="2200" dirty="0" err="1" smtClean="0"/>
              <a:t>egestrol</a:t>
            </a:r>
            <a:r>
              <a:rPr lang="cs-CZ" sz="2200" dirty="0" smtClean="0"/>
              <a:t>-acetát</a:t>
            </a:r>
          </a:p>
          <a:p>
            <a:pPr lvl="1"/>
            <a:r>
              <a:rPr lang="cs-CZ" sz="2200" strike="sngStrike" dirty="0" err="1" smtClean="0"/>
              <a:t>anamorelin</a:t>
            </a:r>
            <a:endParaRPr lang="cs-CZ" sz="2200" strike="sngStrike" dirty="0"/>
          </a:p>
        </p:txBody>
      </p:sp>
      <p:pic>
        <p:nvPicPr>
          <p:cNvPr id="8194" name="Picture 2" descr="C:\Users\11378\Desktop\Pix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21088"/>
            <a:ext cx="38100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cs-CZ" dirty="0" smtClean="0"/>
              <a:t>Cíle terapie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239000" cy="4846320"/>
          </a:xfrm>
        </p:spPr>
        <p:txBody>
          <a:bodyPr>
            <a:normAutofit/>
          </a:bodyPr>
          <a:lstStyle/>
          <a:p>
            <a:r>
              <a:rPr lang="cs-CZ" sz="2200" dirty="0"/>
              <a:t>s</a:t>
            </a:r>
            <a:r>
              <a:rPr lang="cs-CZ" sz="2200" dirty="0" smtClean="0"/>
              <a:t>nížení hmotnosti o 5-15% v průběhu 6 měsíců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yšší váhový úbytek pouze u pacientů s </a:t>
            </a:r>
          </a:p>
          <a:p>
            <a:pPr marL="0" indent="0">
              <a:buNone/>
            </a:pPr>
            <a:r>
              <a:rPr lang="cs-CZ" sz="2200" dirty="0" smtClean="0"/>
              <a:t>    BMI ≥ 35 kg/m</a:t>
            </a:r>
            <a:r>
              <a:rPr lang="cs-CZ" sz="2200" baseline="30000" dirty="0" smtClean="0"/>
              <a:t>2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 případě farmakoterapie je vždy nejúčinnější kombinace s úpravou životního stylu</a:t>
            </a:r>
          </a:p>
          <a:p>
            <a:endParaRPr lang="cs-CZ" sz="2200" dirty="0" smtClean="0"/>
          </a:p>
          <a:p>
            <a:pPr marL="0" indent="0">
              <a:buNone/>
            </a:pPr>
            <a:endParaRPr lang="cs-CZ" sz="2200" baseline="30000" dirty="0"/>
          </a:p>
        </p:txBody>
      </p:sp>
      <p:pic>
        <p:nvPicPr>
          <p:cNvPr id="4098" name="Picture 2" descr="C:\Users\11378\Desktop\Pix\giphy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294112" cy="329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Nefarmakologický přístup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248584"/>
          </a:xfrm>
        </p:spPr>
        <p:txBody>
          <a:bodyPr>
            <a:normAutofit/>
          </a:bodyPr>
          <a:lstStyle/>
          <a:p>
            <a:r>
              <a:rPr lang="cs-CZ" sz="2200" dirty="0"/>
              <a:t>v</a:t>
            </a:r>
            <a:r>
              <a:rPr lang="cs-CZ" sz="2200" dirty="0" smtClean="0"/>
              <a:t>ýživové poradenství</a:t>
            </a:r>
          </a:p>
          <a:p>
            <a:r>
              <a:rPr lang="cs-CZ" sz="2200" dirty="0"/>
              <a:t>d</a:t>
            </a:r>
            <a:r>
              <a:rPr lang="cs-CZ" sz="2200" dirty="0" smtClean="0"/>
              <a:t>ieta</a:t>
            </a:r>
          </a:p>
          <a:p>
            <a:r>
              <a:rPr lang="cs-CZ" sz="2200" dirty="0"/>
              <a:t>z</a:t>
            </a:r>
            <a:r>
              <a:rPr lang="cs-CZ" sz="2200" dirty="0" smtClean="0"/>
              <a:t>výšení fyzické aktivity</a:t>
            </a:r>
          </a:p>
          <a:p>
            <a:pPr lvl="1"/>
            <a:r>
              <a:rPr lang="cs-CZ" sz="1900" dirty="0" smtClean="0"/>
              <a:t>4x týdně alespoň 45 minut </a:t>
            </a:r>
            <a:r>
              <a:rPr lang="cs-CZ" sz="1900" dirty="0" err="1" smtClean="0"/>
              <a:t>kardia</a:t>
            </a:r>
            <a:endParaRPr lang="cs-CZ" sz="1900" dirty="0" smtClean="0"/>
          </a:p>
          <a:p>
            <a:r>
              <a:rPr lang="cs-CZ" sz="2200" dirty="0" smtClean="0"/>
              <a:t>psychoterapie</a:t>
            </a:r>
          </a:p>
          <a:p>
            <a:r>
              <a:rPr lang="cs-CZ" sz="2200" dirty="0" err="1"/>
              <a:t>b</a:t>
            </a:r>
            <a:r>
              <a:rPr lang="cs-CZ" sz="2200" dirty="0" err="1" smtClean="0"/>
              <a:t>ariatrická</a:t>
            </a:r>
            <a:r>
              <a:rPr lang="cs-CZ" sz="2200" dirty="0" smtClean="0"/>
              <a:t> chirurgie</a:t>
            </a:r>
          </a:p>
          <a:p>
            <a:pPr lvl="1"/>
            <a:r>
              <a:rPr lang="cs-CZ" sz="2000" dirty="0"/>
              <a:t>t</a:t>
            </a:r>
            <a:r>
              <a:rPr lang="cs-CZ" sz="2000" dirty="0" smtClean="0"/>
              <a:t>ěžké stupně obezity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elice dobré výsledky u diabetiků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menšení kapacity žaludku</a:t>
            </a: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ypass nebo resekce tenkého střeva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vlivňuje taky produkci a citlivost k hormonům</a:t>
            </a:r>
          </a:p>
          <a:p>
            <a:pPr lvl="1"/>
            <a:r>
              <a:rPr lang="cs-CZ" sz="2000" dirty="0" smtClean="0"/>
              <a:t>obvykle lepší výsledky než farmakoterapie</a:t>
            </a:r>
          </a:p>
          <a:p>
            <a:pPr lvl="1"/>
            <a:r>
              <a:rPr lang="cs-CZ" sz="2000" dirty="0" smtClean="0"/>
              <a:t>! nutno korigovat dávky léčiv !</a:t>
            </a:r>
          </a:p>
        </p:txBody>
      </p:sp>
    </p:spTree>
    <p:extLst>
      <p:ext uri="{BB962C8B-B14F-4D97-AF65-F5344CB8AC3E}">
        <p14:creationId xmlns:p14="http://schemas.microsoft.com/office/powerpoint/2010/main" val="5535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059944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v</a:t>
            </a:r>
            <a:r>
              <a:rPr lang="cs-CZ" sz="2200" dirty="0" smtClean="0"/>
              <a:t>yhrazena pro pacienty:</a:t>
            </a:r>
          </a:p>
          <a:p>
            <a:pPr lvl="1"/>
            <a:r>
              <a:rPr lang="cs-CZ" sz="2200" dirty="0" smtClean="0"/>
              <a:t>BMI ≤ 30 kg/m2</a:t>
            </a:r>
          </a:p>
          <a:p>
            <a:pPr lvl="1"/>
            <a:r>
              <a:rPr lang="cs-CZ" sz="2200" dirty="0" smtClean="0"/>
              <a:t>BMI 27-30 </a:t>
            </a:r>
            <a:r>
              <a:rPr lang="cs-CZ" sz="2200" dirty="0"/>
              <a:t>kg/m2</a:t>
            </a:r>
            <a:r>
              <a:rPr lang="cs-CZ" sz="2200" dirty="0" smtClean="0"/>
              <a:t> s přítomností komplikací obezity</a:t>
            </a:r>
          </a:p>
          <a:p>
            <a:endParaRPr lang="cs-CZ" sz="2200" dirty="0" smtClean="0"/>
          </a:p>
          <a:p>
            <a:r>
              <a:rPr lang="cs-CZ" sz="2200" dirty="0"/>
              <a:t>s</a:t>
            </a:r>
            <a:r>
              <a:rPr lang="cs-CZ" sz="2200" dirty="0" smtClean="0"/>
              <a:t>amotná změna stylu životy obvykle nestačí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lacebo: redukce o 2,79 kg</a:t>
            </a:r>
          </a:p>
          <a:p>
            <a:pPr lvl="1"/>
            <a:r>
              <a:rPr lang="cs-CZ" sz="2200" dirty="0" err="1"/>
              <a:t>a</a:t>
            </a:r>
            <a:r>
              <a:rPr lang="cs-CZ" sz="2200" dirty="0" err="1" smtClean="0"/>
              <a:t>ntiobezitika</a:t>
            </a:r>
            <a:r>
              <a:rPr lang="cs-CZ" sz="2200" dirty="0" smtClean="0"/>
              <a:t>: redukce o 4,1 – 14,2 kg</a:t>
            </a:r>
          </a:p>
          <a:p>
            <a:pPr lvl="1"/>
            <a:endParaRPr lang="cs-CZ" sz="2200" dirty="0"/>
          </a:p>
          <a:p>
            <a:r>
              <a:rPr lang="cs-CZ" sz="2200" dirty="0"/>
              <a:t>p</a:t>
            </a:r>
            <a:r>
              <a:rPr lang="cs-CZ" sz="2200" dirty="0" smtClean="0"/>
              <a:t>řísně individuální hodnocení stupně a charakteru obezity</a:t>
            </a:r>
          </a:p>
          <a:p>
            <a:r>
              <a:rPr lang="cs-CZ" sz="2200" dirty="0"/>
              <a:t>v</a:t>
            </a:r>
            <a:r>
              <a:rPr lang="cs-CZ" sz="2200" dirty="0" smtClean="0"/>
              <a:t>zhledem k MÚ </a:t>
            </a:r>
            <a:r>
              <a:rPr lang="cs-CZ" sz="2200" dirty="0" err="1" smtClean="0"/>
              <a:t>antiobezitik</a:t>
            </a:r>
            <a:r>
              <a:rPr lang="cs-CZ" sz="2200" dirty="0" smtClean="0"/>
              <a:t> zvýšená opatrnost zejména u pacientů s jinou KV nebo psychiatrickou anamnézou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77150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7427168" cy="4250872"/>
          </a:xfrm>
        </p:spPr>
        <p:txBody>
          <a:bodyPr/>
          <a:lstStyle/>
          <a:p>
            <a:r>
              <a:rPr lang="cs-CZ" dirty="0" err="1"/>
              <a:t>a</a:t>
            </a:r>
            <a:r>
              <a:rPr lang="cs-CZ" dirty="0" err="1" smtClean="0"/>
              <a:t>ntiobezitika</a:t>
            </a:r>
            <a:r>
              <a:rPr lang="cs-CZ" dirty="0" smtClean="0"/>
              <a:t> by měla splňovat: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ozitivní vliv na redukci zejména viscerální tukové tkáně bez redukce aktivní tělesné hmoty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ozitivní ovlivnění RF a komplikací obezity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írné nebo přechodné NÚ, minimální riziko návyku</a:t>
            </a:r>
          </a:p>
          <a:p>
            <a:pPr lvl="1"/>
            <a:r>
              <a:rPr lang="cs-CZ" dirty="0"/>
              <a:t>ú</a:t>
            </a:r>
            <a:r>
              <a:rPr lang="cs-CZ" dirty="0" smtClean="0"/>
              <a:t>činnost a bezpečnost u dlouhodobého podávání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námý MÚ</a:t>
            </a:r>
            <a:r>
              <a:rPr lang="cs-CZ" dirty="0"/>
              <a:t> </a:t>
            </a:r>
            <a:r>
              <a:rPr lang="cs-CZ" dirty="0" smtClean="0"/>
              <a:t>a interakce s jinými léčivy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enová dostupnost</a:t>
            </a:r>
          </a:p>
        </p:txBody>
      </p:sp>
    </p:spTree>
    <p:extLst>
      <p:ext uri="{BB962C8B-B14F-4D97-AF65-F5344CB8AC3E}">
        <p14:creationId xmlns:p14="http://schemas.microsoft.com/office/powerpoint/2010/main" val="3047324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</a:t>
            </a:r>
            <a:r>
              <a:rPr lang="cs-CZ" dirty="0" err="1" smtClean="0"/>
              <a:t>antiobezitika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f</a:t>
            </a:r>
            <a:r>
              <a:rPr lang="cs-CZ" sz="2200" b="1" dirty="0" smtClean="0"/>
              <a:t>entermin</a:t>
            </a:r>
          </a:p>
          <a:p>
            <a:pPr lvl="1"/>
            <a:r>
              <a:rPr lang="cs-CZ" sz="2200" dirty="0"/>
              <a:t>a</a:t>
            </a:r>
            <a:r>
              <a:rPr lang="cs-CZ" sz="2200" dirty="0" smtClean="0"/>
              <a:t>mfetaminový derivát, sympatomimetický efekt</a:t>
            </a:r>
          </a:p>
          <a:p>
            <a:pPr lvl="1"/>
            <a:r>
              <a:rPr lang="cs-CZ" sz="2200" b="1" dirty="0" smtClean="0"/>
              <a:t>MÚ: </a:t>
            </a:r>
            <a:r>
              <a:rPr lang="cs-CZ" sz="2200" dirty="0" smtClean="0"/>
              <a:t>zvýšené uvolňování MA z axonů, snížení chuti k jídlu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ouze krátkodobá terapie (max. 12 týdnů)</a:t>
            </a:r>
          </a:p>
          <a:p>
            <a:pPr lvl="2"/>
            <a:r>
              <a:rPr lang="cs-CZ" sz="2200" dirty="0" smtClean="0">
                <a:solidFill>
                  <a:schemeClr val="tx1">
                    <a:tint val="85000"/>
                  </a:schemeClr>
                </a:solidFill>
              </a:rPr>
              <a:t>účinnost </a:t>
            </a:r>
            <a:r>
              <a:rPr lang="cs-CZ" sz="2200" dirty="0">
                <a:solidFill>
                  <a:schemeClr val="tx1">
                    <a:tint val="85000"/>
                  </a:schemeClr>
                </a:solidFill>
              </a:rPr>
              <a:t>s časem klesá</a:t>
            </a:r>
          </a:p>
          <a:p>
            <a:pPr lvl="1"/>
            <a:r>
              <a:rPr lang="cs-CZ" sz="2200" b="1" dirty="0" smtClean="0"/>
              <a:t>KI:</a:t>
            </a:r>
            <a:r>
              <a:rPr lang="cs-CZ" sz="2200" dirty="0" smtClean="0"/>
              <a:t> kombinace s dalšími centrálními látkami s podobným účinkem</a:t>
            </a:r>
          </a:p>
          <a:p>
            <a:pPr lvl="1"/>
            <a:r>
              <a:rPr lang="cs-CZ" sz="2200" b="1" dirty="0" smtClean="0"/>
              <a:t>NÚ:</a:t>
            </a:r>
            <a:r>
              <a:rPr lang="cs-CZ" sz="2200" dirty="0" smtClean="0"/>
              <a:t> tolerance, závislost, psychózy, deprese, KVS, insomnie, plicní hypertenze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3300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0"/>
            <a:ext cx="7588696" cy="692696"/>
          </a:xfrm>
        </p:spPr>
        <p:txBody>
          <a:bodyPr>
            <a:normAutofit/>
          </a:bodyPr>
          <a:lstStyle/>
          <a:p>
            <a:r>
              <a:rPr lang="cs-CZ" dirty="0"/>
              <a:t>Centrální </a:t>
            </a:r>
            <a:r>
              <a:rPr lang="cs-CZ" dirty="0" err="1" smtClean="0"/>
              <a:t>aO</a:t>
            </a:r>
            <a:r>
              <a:rPr lang="cs-CZ" dirty="0" smtClean="0"/>
              <a:t> – kombinace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200" b="1" dirty="0" err="1" smtClean="0"/>
              <a:t>topiramát</a:t>
            </a:r>
            <a:r>
              <a:rPr lang="cs-CZ" sz="2200" b="1" dirty="0" smtClean="0"/>
              <a:t> + fentermin</a:t>
            </a:r>
          </a:p>
          <a:p>
            <a:r>
              <a:rPr lang="cs-CZ" sz="2200" dirty="0"/>
              <a:t>a</a:t>
            </a:r>
            <a:r>
              <a:rPr lang="cs-CZ" sz="2200" dirty="0" smtClean="0"/>
              <a:t>nalog GABA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okles hmotnosti o 15%</a:t>
            </a:r>
          </a:p>
          <a:p>
            <a:r>
              <a:rPr lang="cs-CZ" sz="2200" dirty="0"/>
              <a:t>r</a:t>
            </a:r>
            <a:r>
              <a:rPr lang="cs-CZ" sz="2200" dirty="0" smtClean="0"/>
              <a:t>edukce obvodu pasu a TK</a:t>
            </a:r>
          </a:p>
          <a:p>
            <a:r>
              <a:rPr lang="cs-CZ" sz="2200" b="1" dirty="0" smtClean="0"/>
              <a:t>NÚ:</a:t>
            </a:r>
            <a:r>
              <a:rPr lang="cs-CZ" sz="2200" dirty="0" smtClean="0"/>
              <a:t> xerostomie, parestezie, zácpa, insomnie, závratě, alergie</a:t>
            </a:r>
          </a:p>
          <a:p>
            <a:pPr marL="0" indent="0">
              <a:buNone/>
            </a:pPr>
            <a:r>
              <a:rPr lang="cs-CZ" sz="2200" b="1" dirty="0" err="1"/>
              <a:t>n</a:t>
            </a:r>
            <a:r>
              <a:rPr lang="cs-CZ" sz="2200" b="1" dirty="0" err="1" smtClean="0"/>
              <a:t>altrexon</a:t>
            </a:r>
            <a:r>
              <a:rPr lang="cs-CZ" sz="2200" b="1" dirty="0" smtClean="0"/>
              <a:t> + </a:t>
            </a:r>
            <a:r>
              <a:rPr lang="cs-CZ" sz="2200" b="1" dirty="0" err="1" smtClean="0"/>
              <a:t>bupropion</a:t>
            </a:r>
            <a:endParaRPr lang="cs-CZ" sz="2200" b="1" dirty="0" smtClean="0"/>
          </a:p>
          <a:p>
            <a:r>
              <a:rPr lang="cs-CZ" sz="2200" dirty="0" err="1"/>
              <a:t>o</a:t>
            </a:r>
            <a:r>
              <a:rPr lang="cs-CZ" sz="2200" dirty="0" err="1" smtClean="0"/>
              <a:t>pioidní</a:t>
            </a:r>
            <a:r>
              <a:rPr lang="cs-CZ" sz="2200" dirty="0" smtClean="0"/>
              <a:t> </a:t>
            </a:r>
            <a:r>
              <a:rPr lang="cs-CZ" sz="2200" dirty="0" err="1" smtClean="0"/>
              <a:t>antidotum</a:t>
            </a:r>
            <a:r>
              <a:rPr lang="cs-CZ" sz="2200" dirty="0" smtClean="0"/>
              <a:t> + NDRI antidepresivum</a:t>
            </a:r>
          </a:p>
          <a:p>
            <a:r>
              <a:rPr lang="cs-CZ" sz="2200" b="1" dirty="0"/>
              <a:t>MÚ:</a:t>
            </a:r>
            <a:r>
              <a:rPr lang="cs-CZ" sz="2200" dirty="0"/>
              <a:t> blok µ receptorů v n. </a:t>
            </a:r>
            <a:r>
              <a:rPr lang="cs-CZ" sz="2200" dirty="0" err="1" smtClean="0"/>
              <a:t>accumbens</a:t>
            </a:r>
            <a:r>
              <a:rPr lang="cs-CZ" sz="2200" dirty="0" smtClean="0"/>
              <a:t>, </a:t>
            </a:r>
            <a:r>
              <a:rPr lang="cs-CZ" sz="2200" dirty="0"/>
              <a:t>stimulace POMC v </a:t>
            </a:r>
            <a:r>
              <a:rPr lang="cs-CZ" sz="2200" dirty="0" smtClean="0"/>
              <a:t>ARC</a:t>
            </a:r>
          </a:p>
          <a:p>
            <a:r>
              <a:rPr lang="cs-CZ" sz="2200" dirty="0" smtClean="0"/>
              <a:t>pokles hmotnosti o 9 kg/rok, zlepšení inzulinové rezistence, lipidového profilu a redukce obvodu pasu</a:t>
            </a:r>
          </a:p>
          <a:p>
            <a:r>
              <a:rPr lang="cs-CZ" sz="2200" dirty="0"/>
              <a:t>i</a:t>
            </a:r>
            <a:r>
              <a:rPr lang="cs-CZ" sz="2200" dirty="0" smtClean="0"/>
              <a:t>deální pro pacienty s DM 2 a depresí</a:t>
            </a:r>
          </a:p>
          <a:p>
            <a:r>
              <a:rPr lang="cs-CZ" sz="2200" b="1" dirty="0" smtClean="0"/>
              <a:t>NÚ: </a:t>
            </a:r>
            <a:r>
              <a:rPr lang="cs-CZ" sz="2200" dirty="0" err="1" smtClean="0"/>
              <a:t>anxieta</a:t>
            </a:r>
            <a:r>
              <a:rPr lang="cs-CZ" sz="2200" dirty="0" smtClean="0"/>
              <a:t>, insomnie, GIT potíže, bolesti svalů a kloubů</a:t>
            </a:r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936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Centrální </a:t>
            </a:r>
            <a:r>
              <a:rPr lang="cs-CZ" dirty="0" err="1" smtClean="0"/>
              <a:t>anobezika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6347048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strike="sngStrike" dirty="0" err="1"/>
              <a:t>lorkaserin</a:t>
            </a:r>
            <a:endParaRPr lang="cs-CZ" sz="2200" strike="sngStrike" dirty="0"/>
          </a:p>
          <a:p>
            <a:pPr lvl="1"/>
            <a:r>
              <a:rPr lang="cs-CZ" sz="2200" dirty="0" err="1"/>
              <a:t>centralní</a:t>
            </a:r>
            <a:r>
              <a:rPr lang="cs-CZ" sz="2200" dirty="0"/>
              <a:t> 5-HT</a:t>
            </a:r>
            <a:r>
              <a:rPr lang="cs-CZ" sz="2200" baseline="-25000" dirty="0"/>
              <a:t>2c</a:t>
            </a:r>
            <a:r>
              <a:rPr lang="cs-CZ" sz="2200" dirty="0"/>
              <a:t> agonista</a:t>
            </a:r>
          </a:p>
          <a:p>
            <a:pPr lvl="1"/>
            <a:r>
              <a:rPr lang="cs-CZ" sz="2200" dirty="0"/>
              <a:t>snížení iniciální hmotnosti o přibližně 5-6%</a:t>
            </a:r>
          </a:p>
          <a:p>
            <a:pPr lvl="1"/>
            <a:r>
              <a:rPr lang="cs-CZ" sz="2200" dirty="0"/>
              <a:t>redukuje obvod pasu</a:t>
            </a:r>
          </a:p>
          <a:p>
            <a:pPr lvl="1"/>
            <a:r>
              <a:rPr lang="cs-CZ" sz="2200" dirty="0"/>
              <a:t>snižuje tlak krve, hladiny TAG a LDL</a:t>
            </a:r>
          </a:p>
          <a:p>
            <a:pPr lvl="1"/>
            <a:r>
              <a:rPr lang="cs-CZ" sz="2200" dirty="0"/>
              <a:t>minimální </a:t>
            </a:r>
            <a:r>
              <a:rPr lang="cs-CZ" sz="2200" dirty="0" smtClean="0"/>
              <a:t>NÚ (</a:t>
            </a:r>
            <a:r>
              <a:rPr lang="cs-CZ" sz="2200" dirty="0" err="1" smtClean="0"/>
              <a:t>cefalgie</a:t>
            </a:r>
            <a:r>
              <a:rPr lang="cs-CZ" sz="2200" dirty="0"/>
              <a:t>, </a:t>
            </a:r>
            <a:r>
              <a:rPr lang="cs-CZ" sz="2200" dirty="0" err="1"/>
              <a:t>nausea</a:t>
            </a:r>
            <a:r>
              <a:rPr lang="cs-CZ" sz="2200" dirty="0"/>
              <a:t>, </a:t>
            </a:r>
            <a:r>
              <a:rPr lang="cs-CZ" sz="2200" dirty="0" err="1"/>
              <a:t>vertigo</a:t>
            </a:r>
            <a:r>
              <a:rPr lang="cs-CZ" sz="2200" dirty="0" smtClean="0"/>
              <a:t>)</a:t>
            </a:r>
          </a:p>
          <a:p>
            <a:pPr lvl="1"/>
            <a:r>
              <a:rPr lang="cs-CZ" sz="2200" dirty="0"/>
              <a:t>a</a:t>
            </a:r>
            <a:r>
              <a:rPr lang="cs-CZ" sz="2200" dirty="0" smtClean="0"/>
              <a:t>ktuálně registrovaný pouze v USA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5132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Periferní </a:t>
            </a:r>
            <a:r>
              <a:rPr lang="cs-CZ" dirty="0" err="1" smtClean="0"/>
              <a:t>anobezika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err="1" smtClean="0"/>
              <a:t>orlistat</a:t>
            </a:r>
            <a:endParaRPr lang="cs-CZ" sz="2200" b="1" dirty="0" smtClean="0"/>
          </a:p>
          <a:p>
            <a:r>
              <a:rPr lang="cs-CZ" sz="2200" b="1" dirty="0" smtClean="0"/>
              <a:t>MÚ: </a:t>
            </a:r>
            <a:r>
              <a:rPr lang="cs-CZ" sz="2200" dirty="0" smtClean="0"/>
              <a:t>inhibice gastrických a pankreatických lipáz – snížená absorpce tuku ze stravy cca o 30%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nižuje hladinu </a:t>
            </a:r>
            <a:r>
              <a:rPr lang="cs-CZ" sz="2200" dirty="0" err="1" smtClean="0"/>
              <a:t>leptinu</a:t>
            </a:r>
            <a:r>
              <a:rPr lang="cs-CZ" sz="2200" dirty="0" smtClean="0"/>
              <a:t>, TK, zpomalené vyprazdňování žaludku</a:t>
            </a:r>
          </a:p>
          <a:p>
            <a:r>
              <a:rPr lang="cs-CZ" sz="2200" b="1" dirty="0" smtClean="0"/>
              <a:t>I: </a:t>
            </a:r>
            <a:r>
              <a:rPr lang="cs-CZ" sz="2200" dirty="0" smtClean="0"/>
              <a:t>BMI ≥ 28 v kombinaci s úpravou životního stylu</a:t>
            </a:r>
          </a:p>
          <a:p>
            <a:r>
              <a:rPr lang="cs-CZ" sz="2200" b="1" dirty="0" smtClean="0"/>
              <a:t>NÚ: </a:t>
            </a:r>
            <a:r>
              <a:rPr lang="cs-CZ" sz="2200" dirty="0" smtClean="0"/>
              <a:t>GIT potíže, flatulence, olejové průjmy, častější defekace, inkontinence stolice</a:t>
            </a:r>
          </a:p>
          <a:p>
            <a:r>
              <a:rPr lang="cs-CZ" sz="2200" dirty="0"/>
              <a:t>e</a:t>
            </a:r>
            <a:r>
              <a:rPr lang="cs-CZ" sz="2200" dirty="0" smtClean="0"/>
              <a:t>dukativní efekt?</a:t>
            </a:r>
          </a:p>
          <a:p>
            <a:r>
              <a:rPr lang="cs-CZ" sz="2200" dirty="0"/>
              <a:t>n</a:t>
            </a:r>
            <a:r>
              <a:rPr lang="cs-CZ" sz="2200" dirty="0" smtClean="0"/>
              <a:t>utné dodržovat nízkotučnou dietu </a:t>
            </a:r>
          </a:p>
          <a:p>
            <a:r>
              <a:rPr lang="cs-CZ" sz="2200" dirty="0"/>
              <a:t>r</a:t>
            </a:r>
            <a:r>
              <a:rPr lang="cs-CZ" sz="2200" dirty="0" smtClean="0"/>
              <a:t>iziko snížené absorpce vitaminů a léčiv rozpustných v tucích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428190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Obezita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08720"/>
            <a:ext cx="5472608" cy="5547016"/>
          </a:xfrm>
        </p:spPr>
        <p:txBody>
          <a:bodyPr>
            <a:normAutofit/>
          </a:bodyPr>
          <a:lstStyle/>
          <a:p>
            <a:r>
              <a:rPr lang="cs-CZ" sz="2200" dirty="0"/>
              <a:t>c</a:t>
            </a:r>
            <a:r>
              <a:rPr lang="cs-CZ" sz="2200" dirty="0" smtClean="0"/>
              <a:t>elosvětově narůstající problém, lokálně epidemiologického rozsahu</a:t>
            </a:r>
          </a:p>
          <a:p>
            <a:r>
              <a:rPr lang="cs-CZ" sz="2200" dirty="0"/>
              <a:t>s</a:t>
            </a:r>
            <a:r>
              <a:rPr lang="cs-CZ" sz="2200" dirty="0" smtClean="0"/>
              <a:t>oučást metabolického syndromu</a:t>
            </a:r>
          </a:p>
          <a:p>
            <a:pPr lvl="1"/>
            <a:r>
              <a:rPr lang="cs-CZ" sz="2200" dirty="0"/>
              <a:t>abdominální obezita</a:t>
            </a:r>
          </a:p>
          <a:p>
            <a:pPr lvl="1"/>
            <a:r>
              <a:rPr lang="cs-CZ" sz="2200" dirty="0"/>
              <a:t>vysoký krevní tlak</a:t>
            </a:r>
          </a:p>
          <a:p>
            <a:pPr lvl="1"/>
            <a:r>
              <a:rPr lang="cs-CZ" sz="2200" dirty="0"/>
              <a:t>vysoká hladina </a:t>
            </a:r>
            <a:r>
              <a:rPr lang="cs-CZ" sz="2200" dirty="0" smtClean="0"/>
              <a:t>TAG</a:t>
            </a:r>
            <a:endParaRPr lang="cs-CZ" sz="2200" dirty="0"/>
          </a:p>
          <a:p>
            <a:pPr lvl="1"/>
            <a:r>
              <a:rPr lang="cs-CZ" sz="2200" dirty="0"/>
              <a:t>nízká hladina HDL cholesterolu</a:t>
            </a:r>
          </a:p>
          <a:p>
            <a:pPr lvl="1"/>
            <a:r>
              <a:rPr lang="cs-CZ" sz="2200" dirty="0" smtClean="0"/>
              <a:t>DM </a:t>
            </a:r>
            <a:r>
              <a:rPr lang="cs-CZ" sz="2200" dirty="0"/>
              <a:t>2. </a:t>
            </a:r>
            <a:r>
              <a:rPr lang="cs-CZ" sz="2200" dirty="0" err="1" smtClean="0"/>
              <a:t>typU</a:t>
            </a:r>
            <a:endParaRPr lang="cs-CZ" sz="2200" dirty="0" smtClean="0"/>
          </a:p>
          <a:p>
            <a:pPr marL="292608" lvl="1" indent="0">
              <a:buNone/>
            </a:pPr>
            <a:endParaRPr lang="cs-CZ" sz="2200" dirty="0" smtClean="0"/>
          </a:p>
          <a:p>
            <a:r>
              <a:rPr lang="cs-CZ" sz="2200" dirty="0"/>
              <a:t>WHO klasifikace BMI </a:t>
            </a:r>
            <a:r>
              <a:rPr lang="cs-CZ" sz="2200" dirty="0" smtClean="0"/>
              <a:t>	≥</a:t>
            </a:r>
            <a:r>
              <a:rPr lang="cs-CZ" sz="2200" dirty="0"/>
              <a:t>25 nadváha</a:t>
            </a:r>
          </a:p>
          <a:p>
            <a:pPr marL="0" indent="0">
              <a:buNone/>
            </a:pPr>
            <a:r>
              <a:rPr lang="cs-CZ" sz="2200" dirty="0"/>
              <a:t>			</a:t>
            </a:r>
            <a:r>
              <a:rPr lang="cs-CZ" sz="2200" dirty="0" smtClean="0"/>
              <a:t>	≥</a:t>
            </a:r>
            <a:r>
              <a:rPr lang="cs-CZ" sz="2200" dirty="0"/>
              <a:t>30 </a:t>
            </a:r>
            <a:r>
              <a:rPr lang="cs-CZ" sz="2200" dirty="0" smtClean="0"/>
              <a:t>obezita</a:t>
            </a:r>
          </a:p>
          <a:p>
            <a:r>
              <a:rPr lang="cs-CZ" sz="2200" dirty="0" err="1"/>
              <a:t>dysregulace</a:t>
            </a:r>
            <a:r>
              <a:rPr lang="cs-CZ" sz="2200" dirty="0"/>
              <a:t> energetické </a:t>
            </a:r>
            <a:r>
              <a:rPr lang="cs-CZ" sz="2200" dirty="0" smtClean="0"/>
              <a:t>homeostázy</a:t>
            </a:r>
          </a:p>
          <a:p>
            <a:r>
              <a:rPr lang="cs-CZ" sz="2200" dirty="0"/>
              <a:t>a</a:t>
            </a:r>
            <a:r>
              <a:rPr lang="cs-CZ" sz="2200" dirty="0" smtClean="0"/>
              <a:t>ž ze 40 % ovlivněna geny</a:t>
            </a:r>
            <a:endParaRPr lang="cs-CZ" sz="2200" dirty="0"/>
          </a:p>
          <a:p>
            <a:endParaRPr lang="cs-CZ" sz="2200" dirty="0"/>
          </a:p>
          <a:p>
            <a:endParaRPr lang="cs-CZ" sz="2200" dirty="0" smtClean="0"/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1026" name="Picture 2" descr="C:\Users\11378\Desktop\Pix\classic-fat-joke_o_485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0978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7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Analoga GLP-1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/>
              <a:t>l</a:t>
            </a:r>
            <a:r>
              <a:rPr lang="cs-CZ" b="1" dirty="0" err="1" smtClean="0"/>
              <a:t>iraglutid</a:t>
            </a:r>
            <a:endParaRPr lang="cs-CZ" b="1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ntidiabetikum</a:t>
            </a:r>
            <a:endParaRPr lang="cs-CZ" dirty="0" smtClean="0"/>
          </a:p>
          <a:p>
            <a:r>
              <a:rPr lang="cs-CZ" dirty="0"/>
              <a:t>n</a:t>
            </a:r>
            <a:r>
              <a:rPr lang="cs-CZ" dirty="0" smtClean="0"/>
              <a:t>avozuje pocit sytosti, zpomaluje vyprazdňování žaludku a uvolnění </a:t>
            </a:r>
            <a:r>
              <a:rPr lang="cs-CZ" dirty="0" err="1" smtClean="0"/>
              <a:t>glukagonu</a:t>
            </a:r>
            <a:endParaRPr lang="cs-CZ" dirty="0" smtClean="0"/>
          </a:p>
          <a:p>
            <a:r>
              <a:rPr lang="cs-CZ" dirty="0"/>
              <a:t>b</a:t>
            </a:r>
            <a:r>
              <a:rPr lang="cs-CZ" dirty="0" smtClean="0"/>
              <a:t>rání rozvoji metabolického </a:t>
            </a:r>
            <a:r>
              <a:rPr lang="cs-CZ" dirty="0" err="1" smtClean="0"/>
              <a:t>sy</a:t>
            </a:r>
            <a:r>
              <a:rPr lang="cs-CZ" dirty="0" smtClean="0"/>
              <a:t> a prediabetu</a:t>
            </a:r>
          </a:p>
          <a:p>
            <a:r>
              <a:rPr lang="cs-CZ" dirty="0"/>
              <a:t>p</a:t>
            </a:r>
            <a:r>
              <a:rPr lang="cs-CZ" dirty="0" smtClean="0"/>
              <a:t>. e. podání</a:t>
            </a:r>
          </a:p>
          <a:p>
            <a:r>
              <a:rPr lang="cs-CZ" dirty="0" smtClean="0"/>
              <a:t>nízká incidence NÚ, zvýšení TF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459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Další látky snižující hmotnost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</a:t>
            </a:r>
            <a:r>
              <a:rPr lang="cs-CZ" dirty="0" err="1" smtClean="0"/>
              <a:t>etformin</a:t>
            </a:r>
            <a:endParaRPr lang="cs-CZ" dirty="0" smtClean="0"/>
          </a:p>
          <a:p>
            <a:r>
              <a:rPr lang="cs-CZ" dirty="0" err="1"/>
              <a:t>e</a:t>
            </a:r>
            <a:r>
              <a:rPr lang="cs-CZ" dirty="0" err="1" smtClean="0"/>
              <a:t>xenatid</a:t>
            </a:r>
            <a:endParaRPr lang="cs-CZ" dirty="0" smtClean="0"/>
          </a:p>
          <a:p>
            <a:r>
              <a:rPr lang="cs-CZ" dirty="0"/>
              <a:t>f</a:t>
            </a:r>
            <a:r>
              <a:rPr lang="cs-CZ" dirty="0" smtClean="0"/>
              <a:t>luoxetin</a:t>
            </a:r>
          </a:p>
          <a:p>
            <a:r>
              <a:rPr lang="cs-CZ" dirty="0" err="1" smtClean="0"/>
              <a:t>sertralin</a:t>
            </a:r>
            <a:endParaRPr lang="cs-CZ" dirty="0"/>
          </a:p>
        </p:txBody>
      </p:sp>
      <p:pic>
        <p:nvPicPr>
          <p:cNvPr id="6147" name="Picture 3" descr="C:\Users\11378\Desktop\Pix\stažený soub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448175" cy="501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19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20080"/>
          </a:xfrm>
        </p:spPr>
        <p:txBody>
          <a:bodyPr/>
          <a:lstStyle/>
          <a:p>
            <a:r>
              <a:rPr lang="cs-CZ" dirty="0" smtClean="0"/>
              <a:t>Další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85000" lnSpcReduction="20000"/>
          </a:bodyPr>
          <a:lstStyle/>
          <a:p>
            <a:r>
              <a:rPr lang="cs-CZ" sz="2500" dirty="0" err="1"/>
              <a:t>tesofensin</a:t>
            </a:r>
            <a:endParaRPr lang="cs-CZ" sz="2500" dirty="0"/>
          </a:p>
          <a:p>
            <a:pPr lvl="1"/>
            <a:r>
              <a:rPr lang="cs-CZ" sz="2200" dirty="0"/>
              <a:t>inhibitor RU monoaminů</a:t>
            </a:r>
          </a:p>
          <a:p>
            <a:r>
              <a:rPr lang="cs-CZ" sz="2500" dirty="0" err="1" smtClean="0"/>
              <a:t>ecopipam</a:t>
            </a:r>
            <a:endParaRPr lang="cs-CZ" sz="2500" dirty="0" smtClean="0"/>
          </a:p>
          <a:p>
            <a:pPr lvl="1"/>
            <a:r>
              <a:rPr lang="cs-CZ" sz="2200" dirty="0" smtClean="0"/>
              <a:t>D1/D5 agonista</a:t>
            </a:r>
          </a:p>
          <a:p>
            <a:r>
              <a:rPr lang="cs-CZ" sz="2500" dirty="0" err="1" smtClean="0"/>
              <a:t>dexfenfluramin</a:t>
            </a:r>
            <a:r>
              <a:rPr lang="cs-CZ" sz="2500" dirty="0" smtClean="0"/>
              <a:t>, </a:t>
            </a:r>
            <a:r>
              <a:rPr lang="cs-CZ" sz="2500" dirty="0" err="1" smtClean="0"/>
              <a:t>fenfluramin</a:t>
            </a:r>
            <a:endParaRPr lang="cs-CZ" sz="2500" dirty="0" smtClean="0"/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výšení hladiny 5-HT</a:t>
            </a:r>
          </a:p>
          <a:p>
            <a:r>
              <a:rPr lang="cs-CZ" sz="2500" dirty="0" err="1"/>
              <a:t>k</a:t>
            </a:r>
            <a:r>
              <a:rPr lang="cs-CZ" sz="2500" dirty="0" err="1" smtClean="0"/>
              <a:t>ofein+efedrin</a:t>
            </a:r>
            <a:endParaRPr lang="cs-CZ" sz="2500" dirty="0" smtClean="0"/>
          </a:p>
          <a:p>
            <a:r>
              <a:rPr lang="cs-CZ" sz="2500" dirty="0" err="1" smtClean="0"/>
              <a:t>sibutramin</a:t>
            </a:r>
            <a:endParaRPr lang="cs-CZ" sz="2500" dirty="0" smtClean="0"/>
          </a:p>
          <a:p>
            <a:pPr lvl="1"/>
            <a:r>
              <a:rPr lang="cs-CZ" sz="2200" dirty="0"/>
              <a:t>i</a:t>
            </a:r>
            <a:r>
              <a:rPr lang="cs-CZ" sz="2200" dirty="0" smtClean="0"/>
              <a:t>nhibitor RU monoaminů v hypotalamu</a:t>
            </a:r>
          </a:p>
          <a:p>
            <a:r>
              <a:rPr lang="cs-CZ" sz="2500" dirty="0" err="1" smtClean="0"/>
              <a:t>rimonabant</a:t>
            </a:r>
            <a:r>
              <a:rPr lang="cs-CZ" sz="2500" dirty="0" smtClean="0"/>
              <a:t>, </a:t>
            </a:r>
            <a:r>
              <a:rPr lang="cs-CZ" sz="2500" dirty="0" err="1" smtClean="0"/>
              <a:t>taranabant</a:t>
            </a:r>
            <a:endParaRPr lang="cs-CZ" sz="2500" dirty="0" smtClean="0"/>
          </a:p>
          <a:p>
            <a:pPr lvl="1"/>
            <a:r>
              <a:rPr lang="cs-CZ" sz="2200" dirty="0"/>
              <a:t>i</a:t>
            </a:r>
            <a:r>
              <a:rPr lang="cs-CZ" sz="2200" dirty="0" smtClean="0"/>
              <a:t>nverzní agonista CB1 receptoru</a:t>
            </a:r>
          </a:p>
          <a:p>
            <a:r>
              <a:rPr lang="cs-CZ" sz="2500" dirty="0" err="1"/>
              <a:t>a</a:t>
            </a:r>
            <a:r>
              <a:rPr lang="cs-CZ" sz="2500" dirty="0" err="1" smtClean="0"/>
              <a:t>minorex</a:t>
            </a:r>
            <a:endParaRPr lang="cs-CZ" sz="2500" dirty="0" smtClean="0"/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výšené uvolňování monoaminů</a:t>
            </a:r>
          </a:p>
          <a:p>
            <a:r>
              <a:rPr lang="cs-CZ" sz="2500" dirty="0" err="1"/>
              <a:t>t</a:t>
            </a:r>
            <a:r>
              <a:rPr lang="cs-CZ" sz="2500" dirty="0" err="1" smtClean="0"/>
              <a:t>hyreomimetika</a:t>
            </a:r>
            <a:r>
              <a:rPr lang="cs-CZ" sz="2500" dirty="0" smtClean="0"/>
              <a:t>, analoga </a:t>
            </a:r>
            <a:r>
              <a:rPr lang="cs-CZ" sz="2500" dirty="0"/>
              <a:t>růstového </a:t>
            </a:r>
            <a:r>
              <a:rPr lang="cs-CZ" sz="2500" dirty="0" smtClean="0"/>
              <a:t>hormonu</a:t>
            </a:r>
          </a:p>
          <a:p>
            <a:r>
              <a:rPr lang="cs-CZ" sz="2500" dirty="0"/>
              <a:t>a</a:t>
            </a:r>
            <a:r>
              <a:rPr lang="cs-CZ" sz="2500" dirty="0" smtClean="0"/>
              <a:t>ntagonisté NPY, agonisté </a:t>
            </a:r>
            <a:r>
              <a:rPr lang="el-GR" sz="2500" dirty="0" smtClean="0"/>
              <a:t>β</a:t>
            </a:r>
            <a:r>
              <a:rPr lang="cs-CZ" sz="2500" baseline="-25000" dirty="0" smtClean="0"/>
              <a:t>3</a:t>
            </a:r>
            <a:r>
              <a:rPr lang="cs-CZ" sz="2500" dirty="0" smtClean="0"/>
              <a:t> receptorů</a:t>
            </a:r>
            <a:endParaRPr lang="cs-CZ" sz="2500" dirty="0"/>
          </a:p>
          <a:p>
            <a:r>
              <a:rPr lang="cs-CZ" sz="2500" dirty="0"/>
              <a:t>amfetaminy</a:t>
            </a:r>
          </a:p>
          <a:p>
            <a:pPr lvl="1"/>
            <a:endParaRPr lang="cs-CZ" sz="2200" dirty="0"/>
          </a:p>
        </p:txBody>
      </p:sp>
      <p:pic>
        <p:nvPicPr>
          <p:cNvPr id="7171" name="Picture 3" descr="C:\Users\11378\Desktop\Pix\when-youre-so-obese-youlooklike-youre-being-born-the-intemet-33065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5" y="0"/>
            <a:ext cx="3117777" cy="316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26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000" dirty="0" smtClean="0"/>
              <a:t>Farmakoterapie poruch </a:t>
            </a:r>
            <a:br>
              <a:rPr lang="cs-CZ" sz="4000" dirty="0" smtClean="0"/>
            </a:br>
            <a:r>
              <a:rPr lang="cs-CZ" sz="4000" dirty="0" smtClean="0"/>
              <a:t>štítné žlázy</a:t>
            </a:r>
            <a:endParaRPr lang="cs-CZ" sz="4000" dirty="0"/>
          </a:p>
        </p:txBody>
      </p:sp>
      <p:pic>
        <p:nvPicPr>
          <p:cNvPr id="1026" name="Picture 2" descr="C:\Users\11378\Desktop\Pix\Levothyroxine_200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19100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378\Desktop\Pix\Liothyronine2DCSD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3888432" cy="243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96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Štítná žláza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/>
              <a:t>t</a:t>
            </a:r>
            <a:r>
              <a:rPr lang="cs-CZ" b="1" dirty="0" err="1" smtClean="0"/>
              <a:t>yreocyty</a:t>
            </a:r>
            <a:endParaRPr lang="cs-CZ" b="1" dirty="0" smtClean="0"/>
          </a:p>
          <a:p>
            <a:pPr lvl="1"/>
            <a:r>
              <a:rPr lang="cs-CZ" dirty="0" smtClean="0"/>
              <a:t>příjem a zpracování I</a:t>
            </a:r>
            <a:r>
              <a:rPr lang="cs-CZ" baseline="30000" dirty="0" smtClean="0"/>
              <a:t>-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yntéza a exkrece hormonů</a:t>
            </a:r>
          </a:p>
          <a:p>
            <a:pPr lvl="1"/>
            <a:r>
              <a:rPr lang="cs-CZ" dirty="0" err="1"/>
              <a:t>t</a:t>
            </a:r>
            <a:r>
              <a:rPr lang="cs-CZ" dirty="0" err="1" smtClean="0"/>
              <a:t>rijodtyronin</a:t>
            </a:r>
            <a:r>
              <a:rPr lang="cs-CZ" dirty="0" smtClean="0"/>
              <a:t> – T3, tyroxin – T4</a:t>
            </a:r>
          </a:p>
          <a:p>
            <a:r>
              <a:rPr lang="cs-CZ" b="1" dirty="0"/>
              <a:t>k</a:t>
            </a:r>
            <a:r>
              <a:rPr lang="cs-CZ" b="1" dirty="0" smtClean="0"/>
              <a:t>oloid</a:t>
            </a:r>
          </a:p>
          <a:p>
            <a:pPr lvl="1"/>
            <a:r>
              <a:rPr lang="cs-CZ" dirty="0" smtClean="0"/>
              <a:t>depozice hormonů</a:t>
            </a:r>
          </a:p>
          <a:p>
            <a:r>
              <a:rPr lang="cs-CZ" dirty="0"/>
              <a:t>f</a:t>
            </a:r>
            <a:r>
              <a:rPr lang="cs-CZ" dirty="0" smtClean="0"/>
              <a:t>unkce: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ývoj plodu</a:t>
            </a:r>
          </a:p>
          <a:p>
            <a:pPr lvl="1"/>
            <a:r>
              <a:rPr lang="cs-CZ" dirty="0"/>
              <a:t>t</a:t>
            </a:r>
            <a:r>
              <a:rPr lang="cs-CZ" dirty="0" smtClean="0"/>
              <a:t>ělesný růst a vývoj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timulace metabolizmu</a:t>
            </a:r>
          </a:p>
          <a:p>
            <a:pPr lvl="1"/>
            <a:r>
              <a:rPr lang="cs-CZ" dirty="0" smtClean="0"/>
              <a:t>termogeneze</a:t>
            </a:r>
          </a:p>
          <a:p>
            <a:endParaRPr lang="cs-CZ" dirty="0"/>
          </a:p>
        </p:txBody>
      </p:sp>
      <p:pic>
        <p:nvPicPr>
          <p:cNvPr id="5123" name="Picture 3" descr="C:\Users\11378\Desktop\Pix\dda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93" y="4149080"/>
            <a:ext cx="3392775" cy="206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66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1378\Desktop\Pix\Thyroid_hormone_synthes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88" y="-25076"/>
            <a:ext cx="9169188" cy="688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5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55101"/>
              </p:ext>
            </p:extLst>
          </p:nvPr>
        </p:nvGraphicFramePr>
        <p:xfrm>
          <a:off x="0" y="1"/>
          <a:ext cx="9144000" cy="6957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3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241">
                <a:tc>
                  <a:txBody>
                    <a:bodyPr/>
                    <a:lstStyle/>
                    <a:p>
                      <a:r>
                        <a:rPr lang="cs-CZ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Cílová tkáň</a:t>
                      </a:r>
                      <a:endParaRPr lang="cs-CZ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Účinek </a:t>
                      </a:r>
                      <a:endParaRPr lang="cs-CZ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Mechanismus</a:t>
                      </a:r>
                      <a:endParaRPr lang="cs-CZ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39">
                <a:tc rowSpan="2">
                  <a:txBody>
                    <a:bodyPr/>
                    <a:lstStyle/>
                    <a:p>
                      <a:r>
                        <a:rPr lang="cs-CZ" sz="2000" dirty="0"/>
                        <a:t>s</a:t>
                      </a:r>
                      <a:r>
                        <a:rPr lang="cs-CZ" sz="2000" dirty="0" smtClean="0"/>
                        <a:t>rdce 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+ </a:t>
                      </a:r>
                      <a:r>
                        <a:rPr lang="cs-CZ" sz="1600" dirty="0" err="1"/>
                        <a:t>chronotropní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baseline="0" dirty="0"/>
                        <a:t>z</a:t>
                      </a:r>
                      <a:r>
                        <a:rPr lang="cs-CZ" sz="1600" kern="1200" baseline="0" dirty="0" smtClean="0"/>
                        <a:t>výšení </a:t>
                      </a:r>
                      <a:r>
                        <a:rPr lang="cs-CZ" sz="1600" kern="1200" baseline="0" dirty="0"/>
                        <a:t>počtu a afinity </a:t>
                      </a:r>
                      <a:r>
                        <a:rPr lang="el-GR" sz="1600" kern="1200" baseline="0" dirty="0"/>
                        <a:t>β-</a:t>
                      </a:r>
                      <a:r>
                        <a:rPr lang="cs-CZ" sz="1600" kern="1200" baseline="0" dirty="0" err="1"/>
                        <a:t>adrenergních</a:t>
                      </a:r>
                      <a:r>
                        <a:rPr lang="cs-CZ" sz="1600" kern="1200" baseline="0" dirty="0"/>
                        <a:t> receptorů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9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+ </a:t>
                      </a:r>
                      <a:r>
                        <a:rPr lang="cs-CZ" sz="1600" dirty="0" err="1"/>
                        <a:t>inotropní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baseline="0" dirty="0"/>
                        <a:t>z</a:t>
                      </a:r>
                      <a:r>
                        <a:rPr lang="cs-CZ" sz="1600" kern="1200" baseline="0" dirty="0" smtClean="0"/>
                        <a:t>výšení </a:t>
                      </a:r>
                      <a:r>
                        <a:rPr lang="cs-CZ" sz="1600" kern="1200" baseline="0" dirty="0"/>
                        <a:t>citlivosti na katecholaminy v krvi; </a:t>
                      </a:r>
                      <a:r>
                        <a:rPr lang="cs-CZ" sz="1600" kern="1200" baseline="0" dirty="0" smtClean="0"/>
                        <a:t>zvýšení </a:t>
                      </a:r>
                      <a:r>
                        <a:rPr lang="cs-CZ" sz="1600" kern="1200" baseline="0" dirty="0"/>
                        <a:t>obsahu těžkého myozinového </a:t>
                      </a:r>
                      <a:r>
                        <a:rPr lang="el-GR" sz="1600" kern="1200" baseline="0" dirty="0"/>
                        <a:t>α-</a:t>
                      </a:r>
                      <a:r>
                        <a:rPr lang="cs-CZ" sz="1600" kern="1200" baseline="0" dirty="0"/>
                        <a:t>řetězce (s vyšší </a:t>
                      </a:r>
                      <a:r>
                        <a:rPr lang="cs-CZ" sz="1600" kern="1200" baseline="0" dirty="0" err="1"/>
                        <a:t>ATPázovou</a:t>
                      </a:r>
                      <a:r>
                        <a:rPr lang="cs-CZ" sz="1600" kern="1200" baseline="0" dirty="0"/>
                        <a:t> aktivitou)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cs-CZ" sz="2000" dirty="0"/>
                        <a:t>t</a:t>
                      </a:r>
                      <a:r>
                        <a:rPr lang="cs-CZ" sz="2000" dirty="0" smtClean="0"/>
                        <a:t>uková</a:t>
                      </a:r>
                      <a:r>
                        <a:rPr lang="cs-CZ" sz="2000" baseline="0" dirty="0" smtClean="0"/>
                        <a:t> </a:t>
                      </a:r>
                      <a:r>
                        <a:rPr lang="cs-CZ" sz="2000" baseline="0" dirty="0"/>
                        <a:t>tkáň 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</a:t>
                      </a:r>
                      <a:r>
                        <a:rPr lang="cs-CZ" sz="1600" dirty="0" smtClean="0"/>
                        <a:t>atabolický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</a:t>
                      </a:r>
                      <a:r>
                        <a:rPr lang="cs-CZ" sz="1600" dirty="0" smtClean="0"/>
                        <a:t>timulace </a:t>
                      </a:r>
                      <a:r>
                        <a:rPr lang="cs-CZ" sz="1600" dirty="0"/>
                        <a:t>lipolýzy, stimulace </a:t>
                      </a:r>
                      <a:r>
                        <a:rPr lang="el-GR" sz="1600" dirty="0"/>
                        <a:t>β</a:t>
                      </a:r>
                      <a:r>
                        <a:rPr lang="cs-CZ" sz="1600" dirty="0"/>
                        <a:t>-oxidace MK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236">
                <a:tc>
                  <a:txBody>
                    <a:bodyPr/>
                    <a:lstStyle/>
                    <a:p>
                      <a:r>
                        <a:rPr lang="cs-CZ" sz="2000" dirty="0"/>
                        <a:t>m</a:t>
                      </a:r>
                      <a:r>
                        <a:rPr lang="cs-CZ" sz="2000" dirty="0" smtClean="0"/>
                        <a:t>etabolismus </a:t>
                      </a:r>
                      <a:r>
                        <a:rPr lang="cs-CZ" sz="2000" dirty="0"/>
                        <a:t>sacharidů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katabolický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</a:t>
                      </a:r>
                      <a:r>
                        <a:rPr lang="cs-CZ" sz="1600" dirty="0" smtClean="0"/>
                        <a:t>timulace </a:t>
                      </a:r>
                      <a:r>
                        <a:rPr lang="cs-CZ" sz="1600" dirty="0"/>
                        <a:t>glykolýzy, zvyšují vychytávání glukózy buňkami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cs-CZ" sz="2000" dirty="0"/>
                        <a:t>s</a:t>
                      </a:r>
                      <a:r>
                        <a:rPr lang="cs-CZ" sz="2000" dirty="0" smtClean="0"/>
                        <a:t>valy 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k</a:t>
                      </a:r>
                      <a:r>
                        <a:rPr lang="cs-CZ" sz="1600" dirty="0" smtClean="0"/>
                        <a:t>atabolický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</a:t>
                      </a:r>
                      <a:r>
                        <a:rPr lang="cs-CZ" sz="1600" dirty="0" smtClean="0"/>
                        <a:t>výšení </a:t>
                      </a:r>
                      <a:r>
                        <a:rPr lang="cs-CZ" sz="1600" dirty="0"/>
                        <a:t>rozpadů proteinů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39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Kost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</a:t>
                      </a:r>
                      <a:r>
                        <a:rPr lang="cs-CZ" sz="1600" dirty="0" smtClean="0"/>
                        <a:t>ývojový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</a:t>
                      </a:r>
                      <a:r>
                        <a:rPr lang="cs-CZ" sz="1600" dirty="0" smtClean="0"/>
                        <a:t>odporují </a:t>
                      </a:r>
                      <a:r>
                        <a:rPr lang="cs-CZ" sz="1600" dirty="0"/>
                        <a:t>fyziologický růst a vývoj kostry</a:t>
                      </a:r>
                    </a:p>
                    <a:p>
                      <a:r>
                        <a:rPr lang="cs-CZ" sz="1600" dirty="0"/>
                        <a:t>Zvýšení</a:t>
                      </a:r>
                      <a:r>
                        <a:rPr lang="cs-CZ" sz="1600" baseline="0" dirty="0"/>
                        <a:t> kostní resorpce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cs-CZ" sz="2000" dirty="0"/>
                        <a:t>n</a:t>
                      </a:r>
                      <a:r>
                        <a:rPr lang="cs-CZ" sz="2000" dirty="0" smtClean="0"/>
                        <a:t>ervový </a:t>
                      </a:r>
                      <a:r>
                        <a:rPr lang="cs-CZ" sz="2000" dirty="0"/>
                        <a:t>systém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</a:t>
                      </a:r>
                      <a:r>
                        <a:rPr lang="cs-CZ" sz="1600" dirty="0" smtClean="0"/>
                        <a:t>ývojový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</a:t>
                      </a:r>
                      <a:r>
                        <a:rPr lang="cs-CZ" sz="1600" dirty="0" smtClean="0"/>
                        <a:t>odporují </a:t>
                      </a:r>
                      <a:r>
                        <a:rPr lang="cs-CZ" sz="1600" dirty="0"/>
                        <a:t>fyziologický vývoj mozku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cs-CZ" sz="2000" dirty="0"/>
                        <a:t>s</a:t>
                      </a:r>
                      <a:r>
                        <a:rPr lang="cs-CZ" sz="2000" dirty="0" smtClean="0"/>
                        <a:t>třevo 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</a:t>
                      </a:r>
                      <a:r>
                        <a:rPr lang="cs-CZ" sz="1600" dirty="0" smtClean="0"/>
                        <a:t>etabolický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</a:t>
                      </a:r>
                      <a:r>
                        <a:rPr lang="cs-CZ" sz="1600" dirty="0" smtClean="0"/>
                        <a:t>rychlují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/>
                        <a:t>resorpci sacharidů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742">
                <a:tc>
                  <a:txBody>
                    <a:bodyPr/>
                    <a:lstStyle/>
                    <a:p>
                      <a:r>
                        <a:rPr lang="cs-CZ" sz="2000" dirty="0"/>
                        <a:t>l</a:t>
                      </a:r>
                      <a:r>
                        <a:rPr lang="cs-CZ" sz="2000" dirty="0" smtClean="0"/>
                        <a:t>ipoproteiny</a:t>
                      </a:r>
                      <a:r>
                        <a:rPr lang="cs-CZ" sz="2000" baseline="0" dirty="0" smtClean="0"/>
                        <a:t> 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m</a:t>
                      </a:r>
                      <a:r>
                        <a:rPr lang="cs-CZ" sz="1600" dirty="0" smtClean="0"/>
                        <a:t>etabolický 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</a:t>
                      </a:r>
                      <a:r>
                        <a:rPr lang="cs-CZ" sz="1600" dirty="0" smtClean="0"/>
                        <a:t>timulují </a:t>
                      </a:r>
                      <a:r>
                        <a:rPr lang="cs-CZ" sz="1600" dirty="0"/>
                        <a:t>tvorbu LDL receptorů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8220">
                <a:tc>
                  <a:txBody>
                    <a:bodyPr/>
                    <a:lstStyle/>
                    <a:p>
                      <a:r>
                        <a:rPr lang="cs-CZ" sz="2000" dirty="0"/>
                        <a:t>j</a:t>
                      </a:r>
                      <a:r>
                        <a:rPr lang="cs-CZ" sz="2000" dirty="0" smtClean="0"/>
                        <a:t>iné</a:t>
                      </a:r>
                      <a:endParaRPr lang="cs-CZ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kalorigenní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baseline="0" dirty="0"/>
                        <a:t>z</a:t>
                      </a:r>
                      <a:r>
                        <a:rPr lang="cs-CZ" sz="1600" kern="1200" baseline="0" dirty="0" smtClean="0"/>
                        <a:t>vyšují </a:t>
                      </a:r>
                      <a:r>
                        <a:rPr lang="cs-CZ" sz="1600" dirty="0"/>
                        <a:t>metabolickou aktivitu buněk = zvyšují</a:t>
                      </a:r>
                      <a:r>
                        <a:rPr lang="cs-CZ" sz="1600" kern="1200" baseline="0" dirty="0"/>
                        <a:t> spotřebu kyslíku v metabolicky aktivních tkáních, z</a:t>
                      </a:r>
                      <a:r>
                        <a:rPr lang="cs-CZ" sz="1600" dirty="0"/>
                        <a:t>výšení počtu a velikosti mitochondrií, stimulují syntézy některých enzymů (Na</a:t>
                      </a:r>
                      <a:r>
                        <a:rPr lang="cs-CZ" sz="1600" baseline="30000" dirty="0"/>
                        <a:t>+</a:t>
                      </a:r>
                      <a:r>
                        <a:rPr lang="cs-CZ" sz="1600" dirty="0"/>
                        <a:t>/K</a:t>
                      </a:r>
                      <a:r>
                        <a:rPr lang="cs-CZ" sz="1600" baseline="30000" dirty="0"/>
                        <a:t>+</a:t>
                      </a:r>
                      <a:r>
                        <a:rPr lang="cs-CZ" sz="1600" dirty="0"/>
                        <a:t>-</a:t>
                      </a:r>
                      <a:r>
                        <a:rPr lang="cs-CZ" sz="1600" dirty="0" err="1"/>
                        <a:t>ATPáza</a:t>
                      </a:r>
                      <a:r>
                        <a:rPr lang="cs-CZ" sz="1600" dirty="0"/>
                        <a:t>, enzymy dýchacího řetězce)</a:t>
                      </a:r>
                      <a:endParaRPr lang="cs-CZ" sz="1600" kern="1200" baseline="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141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4673388" cy="607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1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cs-CZ" dirty="0" smtClean="0"/>
              <a:t>hypertyreóza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utoimunitní</a:t>
            </a:r>
          </a:p>
          <a:p>
            <a:pPr lvl="1"/>
            <a:r>
              <a:rPr lang="cs-CZ" sz="2000" dirty="0" smtClean="0"/>
              <a:t>Graves-</a:t>
            </a:r>
            <a:r>
              <a:rPr lang="cs-CZ" sz="2000" dirty="0" err="1" smtClean="0"/>
              <a:t>Basedowova</a:t>
            </a:r>
            <a:r>
              <a:rPr lang="cs-CZ" sz="2000" dirty="0" smtClean="0"/>
              <a:t> nemoc</a:t>
            </a:r>
          </a:p>
          <a:p>
            <a:r>
              <a:rPr lang="cs-CZ" sz="2000" dirty="0" err="1"/>
              <a:t>i</a:t>
            </a:r>
            <a:r>
              <a:rPr lang="cs-CZ" sz="2000" dirty="0" err="1" smtClean="0"/>
              <a:t>atrogenní</a:t>
            </a:r>
            <a:endParaRPr lang="cs-CZ" sz="2000" dirty="0" smtClean="0"/>
          </a:p>
          <a:p>
            <a:pPr lvl="1"/>
            <a:r>
              <a:rPr lang="cs-CZ" sz="2000" dirty="0" err="1" smtClean="0"/>
              <a:t>amiodaron</a:t>
            </a:r>
            <a:endParaRPr lang="cs-CZ" sz="2000" dirty="0" smtClean="0"/>
          </a:p>
          <a:p>
            <a:r>
              <a:rPr lang="cs-CZ" sz="2000" dirty="0" smtClean="0"/>
              <a:t>nádorová</a:t>
            </a:r>
          </a:p>
          <a:p>
            <a:pPr lvl="1"/>
            <a:r>
              <a:rPr lang="cs-CZ" sz="2000" dirty="0"/>
              <a:t>k</a:t>
            </a:r>
            <a:r>
              <a:rPr lang="cs-CZ" sz="2000" dirty="0" smtClean="0"/>
              <a:t>arcinom s produkcí T4</a:t>
            </a:r>
          </a:p>
          <a:p>
            <a:r>
              <a:rPr lang="cs-CZ" sz="2000" dirty="0"/>
              <a:t>struma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říznaky</a:t>
            </a:r>
          </a:p>
          <a:p>
            <a:pPr lvl="1"/>
            <a:r>
              <a:rPr lang="cs-CZ" sz="2000" dirty="0" smtClean="0"/>
              <a:t>zrychlení metabolizmu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ocení, intolerance tepla, třes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eklid, nespavost, </a:t>
            </a:r>
            <a:r>
              <a:rPr lang="cs-CZ" sz="2000" dirty="0" err="1" smtClean="0"/>
              <a:t>anxieta</a:t>
            </a:r>
            <a:r>
              <a:rPr lang="cs-CZ" sz="2000" dirty="0" smtClean="0"/>
              <a:t>, únava</a:t>
            </a:r>
          </a:p>
          <a:p>
            <a:pPr lvl="1"/>
            <a:r>
              <a:rPr lang="cs-CZ" sz="2000" dirty="0"/>
              <a:t>t</a:t>
            </a:r>
            <a:r>
              <a:rPr lang="cs-CZ" sz="2000" dirty="0" smtClean="0"/>
              <a:t>achykardie, arytmie, hypertenze</a:t>
            </a:r>
          </a:p>
          <a:p>
            <a:pPr lvl="1"/>
            <a:r>
              <a:rPr lang="cs-CZ" sz="2000" dirty="0"/>
              <a:t>ú</a:t>
            </a:r>
            <a:r>
              <a:rPr lang="cs-CZ" sz="2000" dirty="0" smtClean="0"/>
              <a:t>bytek váhy, osteoporóza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ypadávání vlasů, zhoršení kvality nehtů</a:t>
            </a:r>
          </a:p>
          <a:p>
            <a:pPr lvl="1"/>
            <a:r>
              <a:rPr lang="cs-CZ" sz="2000" dirty="0" err="1" smtClean="0"/>
              <a:t>oftalmopatie</a:t>
            </a:r>
            <a:r>
              <a:rPr lang="cs-CZ" sz="2000" dirty="0" smtClean="0"/>
              <a:t>, </a:t>
            </a:r>
            <a:r>
              <a:rPr lang="cs-CZ" sz="2000" dirty="0" err="1" smtClean="0"/>
              <a:t>protruze</a:t>
            </a:r>
            <a:r>
              <a:rPr lang="cs-CZ" sz="2000" dirty="0" smtClean="0"/>
              <a:t> bulbů - exoftalmus</a:t>
            </a:r>
            <a:endParaRPr lang="cs-CZ" sz="2000" dirty="0"/>
          </a:p>
        </p:txBody>
      </p:sp>
      <p:pic>
        <p:nvPicPr>
          <p:cNvPr id="3074" name="Picture 2" descr="C:\Users\11378\Desktop\Pix\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707904" cy="228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Terapie hypertyreózy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A) destrukce žlázy – substituční léčba</a:t>
            </a:r>
          </a:p>
          <a:p>
            <a:pPr lvl="1"/>
            <a:r>
              <a:rPr lang="cs-CZ" sz="2200" dirty="0"/>
              <a:t>c</a:t>
            </a:r>
            <a:r>
              <a:rPr lang="cs-CZ" sz="2200" dirty="0" smtClean="0"/>
              <a:t>hirurgicky</a:t>
            </a:r>
          </a:p>
          <a:p>
            <a:pPr lvl="1"/>
            <a:r>
              <a:rPr lang="cs-CZ" sz="2200" dirty="0"/>
              <a:t>r</a:t>
            </a:r>
            <a:r>
              <a:rPr lang="cs-CZ" sz="2200" dirty="0" smtClean="0"/>
              <a:t>adioterapie – </a:t>
            </a:r>
            <a:r>
              <a:rPr lang="cs-CZ" sz="2200" baseline="30000" dirty="0" smtClean="0"/>
              <a:t>131</a:t>
            </a:r>
            <a:r>
              <a:rPr lang="cs-CZ" sz="2200" dirty="0" smtClean="0"/>
              <a:t>I</a:t>
            </a:r>
          </a:p>
          <a:p>
            <a:pPr lvl="1"/>
            <a:endParaRPr lang="cs-CZ" sz="2200" dirty="0" smtClean="0"/>
          </a:p>
          <a:p>
            <a:r>
              <a:rPr lang="cs-CZ" sz="2200" dirty="0" smtClean="0"/>
              <a:t>B) titrace tyreostatik</a:t>
            </a:r>
          </a:p>
          <a:p>
            <a:pPr lvl="1"/>
            <a:r>
              <a:rPr lang="cs-CZ" sz="2200" dirty="0" err="1" smtClean="0"/>
              <a:t>thionamidy</a:t>
            </a:r>
            <a:endParaRPr lang="cs-CZ" sz="2200" dirty="0" smtClean="0"/>
          </a:p>
          <a:p>
            <a:pPr lvl="1"/>
            <a:r>
              <a:rPr lang="cs-CZ" sz="2200" dirty="0"/>
              <a:t>v</a:t>
            </a:r>
            <a:r>
              <a:rPr lang="cs-CZ" sz="2200" dirty="0" smtClean="0"/>
              <a:t>ysoké dávky jodidů</a:t>
            </a:r>
          </a:p>
          <a:p>
            <a:pPr lvl="1"/>
            <a:r>
              <a:rPr lang="cs-CZ" sz="2200" dirty="0"/>
              <a:t>a</a:t>
            </a:r>
            <a:r>
              <a:rPr lang="cs-CZ" sz="2200" dirty="0" smtClean="0"/>
              <a:t>djuvantně GK a </a:t>
            </a:r>
            <a:r>
              <a:rPr lang="el-GR" sz="2200" dirty="0" smtClean="0"/>
              <a:t>β</a:t>
            </a:r>
            <a:r>
              <a:rPr lang="cs-CZ" sz="2200" dirty="0" smtClean="0"/>
              <a:t>-blokátory</a:t>
            </a:r>
            <a:endParaRPr lang="cs-CZ" sz="2200" dirty="0"/>
          </a:p>
        </p:txBody>
      </p:sp>
      <p:pic>
        <p:nvPicPr>
          <p:cNvPr id="6146" name="Picture 2" descr="C:\Users\11378\Desktop\Pix\thyroidg6892788401_1334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40" y="4309342"/>
            <a:ext cx="3449960" cy="25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8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Prevalence obezity ve světě u osob nad 18 let (2016)</a:t>
            </a:r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1" y="2132856"/>
            <a:ext cx="7278578" cy="3744416"/>
          </a:xfrm>
          <a:prstGeom prst="rect">
            <a:avLst/>
          </a:prstGeom>
        </p:spPr>
      </p:pic>
      <p:pic>
        <p:nvPicPr>
          <p:cNvPr id="6" name="Zástupný symbol pro obsah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69" y="2780928"/>
            <a:ext cx="151253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7239000" cy="980728"/>
          </a:xfrm>
        </p:spPr>
        <p:txBody>
          <a:bodyPr/>
          <a:lstStyle/>
          <a:p>
            <a:r>
              <a:rPr lang="cs-CZ" dirty="0" smtClean="0"/>
              <a:t>Radiojód </a:t>
            </a:r>
            <a:r>
              <a:rPr lang="cs-CZ" baseline="30000" dirty="0" smtClean="0"/>
              <a:t>131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492896"/>
            <a:ext cx="5482952" cy="4682920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β</a:t>
            </a:r>
            <a:r>
              <a:rPr lang="cs-CZ" sz="2200" dirty="0" smtClean="0"/>
              <a:t>-zářič – krátký dosah, destrukce folikulů</a:t>
            </a:r>
          </a:p>
          <a:p>
            <a:r>
              <a:rPr lang="cs-CZ" sz="2200" dirty="0" smtClean="0"/>
              <a:t>p. o. podání, poločas rozpadu je 8 dní</a:t>
            </a:r>
          </a:p>
          <a:p>
            <a:r>
              <a:rPr lang="cs-CZ" sz="2200" dirty="0" smtClean="0"/>
              <a:t>KI do 35 let</a:t>
            </a:r>
          </a:p>
          <a:p>
            <a:r>
              <a:rPr lang="cs-CZ" sz="2200" b="1" dirty="0" smtClean="0"/>
              <a:t>I: </a:t>
            </a:r>
            <a:r>
              <a:rPr lang="cs-CZ" sz="2200" dirty="0" smtClean="0"/>
              <a:t>nádory žlázy, G-B nemoc, diagnostické účely</a:t>
            </a:r>
          </a:p>
          <a:p>
            <a:r>
              <a:rPr lang="cs-CZ" sz="2200" dirty="0"/>
              <a:t>o</a:t>
            </a:r>
            <a:r>
              <a:rPr lang="cs-CZ" sz="2200" dirty="0" smtClean="0"/>
              <a:t>bvykle kombinace s chirurgickou metodou a </a:t>
            </a:r>
            <a:r>
              <a:rPr lang="cs-CZ" sz="2200" dirty="0" err="1" smtClean="0"/>
              <a:t>thyreostatickou</a:t>
            </a:r>
            <a:r>
              <a:rPr lang="cs-CZ" sz="2200" dirty="0" smtClean="0"/>
              <a:t> léčbou</a:t>
            </a:r>
            <a:endParaRPr lang="cs-CZ" sz="2200" dirty="0"/>
          </a:p>
          <a:p>
            <a:r>
              <a:rPr lang="cs-CZ" sz="2200" b="1" dirty="0" smtClean="0"/>
              <a:t>NÚ: </a:t>
            </a:r>
            <a:r>
              <a:rPr lang="cs-CZ" sz="2200" dirty="0" smtClean="0"/>
              <a:t>hypotyreóza – nutná substituce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7170" name="Picture 2" descr="C:\Users\11378\Desktop\Pix\mari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865603" cy="217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5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882352"/>
          </a:xfrm>
        </p:spPr>
        <p:txBody>
          <a:bodyPr/>
          <a:lstStyle/>
          <a:p>
            <a:r>
              <a:rPr lang="cs-CZ" dirty="0" err="1" smtClean="0"/>
              <a:t>thionamidy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b="1" dirty="0" smtClean="0"/>
              <a:t>MÚ: </a:t>
            </a:r>
            <a:r>
              <a:rPr lang="cs-CZ" sz="2200" dirty="0" smtClean="0"/>
              <a:t>inhibice </a:t>
            </a:r>
            <a:r>
              <a:rPr lang="cs-CZ" sz="2200" dirty="0" err="1" smtClean="0"/>
              <a:t>tyreoperoxidázy</a:t>
            </a:r>
            <a:endParaRPr lang="cs-CZ" sz="2200" dirty="0" smtClean="0"/>
          </a:p>
          <a:p>
            <a:pPr lvl="1"/>
            <a:r>
              <a:rPr lang="cs-CZ" sz="2200" dirty="0"/>
              <a:t>d</a:t>
            </a:r>
            <a:r>
              <a:rPr lang="cs-CZ" sz="2200" dirty="0" smtClean="0"/>
              <a:t>eplece jódu v žláze</a:t>
            </a:r>
          </a:p>
          <a:p>
            <a:pPr lvl="1"/>
            <a:r>
              <a:rPr lang="cs-CZ" sz="2200" dirty="0"/>
              <a:t>i</a:t>
            </a:r>
            <a:r>
              <a:rPr lang="cs-CZ" sz="2200" dirty="0" smtClean="0"/>
              <a:t>nhibice tvorby hormonů</a:t>
            </a:r>
          </a:p>
          <a:p>
            <a:r>
              <a:rPr lang="cs-CZ" sz="2200" dirty="0"/>
              <a:t>p</a:t>
            </a:r>
            <a:r>
              <a:rPr lang="cs-CZ" sz="2200" dirty="0" smtClean="0"/>
              <a:t>ozvolný nástup účinku 4-8 týdnů</a:t>
            </a:r>
          </a:p>
          <a:p>
            <a:r>
              <a:rPr lang="cs-CZ" sz="2200" dirty="0"/>
              <a:t>d</a:t>
            </a:r>
            <a:r>
              <a:rPr lang="cs-CZ" sz="2200" dirty="0" smtClean="0"/>
              <a:t>louhodobé užívání, po vysazení časté relapsy</a:t>
            </a:r>
          </a:p>
          <a:p>
            <a:r>
              <a:rPr lang="cs-CZ" sz="2200" b="1" dirty="0" smtClean="0"/>
              <a:t>NÚ: </a:t>
            </a:r>
            <a:r>
              <a:rPr lang="cs-CZ" sz="2200" dirty="0" smtClean="0"/>
              <a:t>vyrážka</a:t>
            </a:r>
            <a:r>
              <a:rPr lang="cs-CZ" sz="2200" dirty="0" smtClean="0"/>
              <a:t>, </a:t>
            </a:r>
            <a:r>
              <a:rPr lang="cs-CZ" sz="2200" dirty="0" smtClean="0"/>
              <a:t>alergie, artralgie, </a:t>
            </a:r>
            <a:r>
              <a:rPr lang="cs-CZ" sz="2200" dirty="0" err="1" smtClean="0"/>
              <a:t>agranulocytóza</a:t>
            </a:r>
            <a:r>
              <a:rPr lang="cs-CZ" sz="2200" dirty="0" smtClean="0"/>
              <a:t>, </a:t>
            </a:r>
            <a:r>
              <a:rPr lang="cs-CZ" sz="2200" dirty="0" err="1" smtClean="0"/>
              <a:t>hepatotoxicita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cs-CZ" sz="2200" b="1" dirty="0" err="1" smtClean="0"/>
              <a:t>propylthiouracyl</a:t>
            </a:r>
            <a:endParaRPr lang="cs-CZ" sz="2200" b="1" dirty="0" smtClean="0"/>
          </a:p>
          <a:p>
            <a:pPr lvl="1"/>
            <a:r>
              <a:rPr lang="cs-CZ" sz="2200" dirty="0"/>
              <a:t>t</a:t>
            </a:r>
            <a:r>
              <a:rPr lang="cs-CZ" sz="2200" dirty="0" smtClean="0"/>
              <a:t>aky inhibice periferní </a:t>
            </a:r>
            <a:r>
              <a:rPr lang="cs-CZ" sz="2200" dirty="0" err="1" smtClean="0"/>
              <a:t>dejodace</a:t>
            </a:r>
            <a:r>
              <a:rPr lang="cs-CZ" sz="2200" dirty="0" smtClean="0"/>
              <a:t> T4</a:t>
            </a:r>
          </a:p>
          <a:p>
            <a:r>
              <a:rPr lang="cs-CZ" sz="2200" b="1" dirty="0" err="1" smtClean="0"/>
              <a:t>thiamazol</a:t>
            </a:r>
            <a:endParaRPr lang="cs-CZ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1601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jodidy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/>
              <a:t>MÚ: </a:t>
            </a:r>
            <a:r>
              <a:rPr lang="cs-CZ" sz="2000" dirty="0" smtClean="0"/>
              <a:t>vysoké dávky způsobí útlum biosyntézy hormonů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nížený transport jodu do buňky</a:t>
            </a:r>
          </a:p>
          <a:p>
            <a:pPr lvl="1"/>
            <a:r>
              <a:rPr lang="cs-CZ" sz="2000" dirty="0"/>
              <a:t>s</a:t>
            </a:r>
            <a:r>
              <a:rPr lang="cs-CZ" sz="2000" dirty="0" smtClean="0"/>
              <a:t>nížená </a:t>
            </a:r>
            <a:r>
              <a:rPr lang="cs-CZ" sz="2000" dirty="0" err="1" smtClean="0"/>
              <a:t>jodace</a:t>
            </a:r>
            <a:r>
              <a:rPr lang="cs-CZ" sz="2000" dirty="0" smtClean="0"/>
              <a:t> tyreoglobulinu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menšení žlázy a snížení vaskularizace</a:t>
            </a:r>
          </a:p>
          <a:p>
            <a:r>
              <a:rPr lang="cs-CZ" sz="2000" dirty="0"/>
              <a:t>r</a:t>
            </a:r>
            <a:r>
              <a:rPr lang="cs-CZ" sz="2000" dirty="0" smtClean="0"/>
              <a:t>ychlý nástup, trvání 10-14 dní, účinek pak odeznívá</a:t>
            </a:r>
          </a:p>
          <a:p>
            <a:r>
              <a:rPr lang="cs-CZ" sz="2000" b="1" dirty="0" smtClean="0"/>
              <a:t>I:</a:t>
            </a:r>
            <a:r>
              <a:rPr lang="cs-CZ" sz="2000" dirty="0" smtClean="0"/>
              <a:t> </a:t>
            </a:r>
            <a:r>
              <a:rPr lang="cs-CZ" sz="2000" dirty="0" err="1" smtClean="0"/>
              <a:t>tyreotoxická</a:t>
            </a:r>
            <a:r>
              <a:rPr lang="cs-CZ" sz="2000" dirty="0" smtClean="0"/>
              <a:t> krize, prevence endemické strumy</a:t>
            </a:r>
          </a:p>
          <a:p>
            <a:r>
              <a:rPr lang="cs-CZ" sz="2000" b="1" dirty="0" smtClean="0"/>
              <a:t>NÚ:</a:t>
            </a:r>
            <a:r>
              <a:rPr lang="cs-CZ" sz="2000" dirty="0" smtClean="0"/>
              <a:t> </a:t>
            </a:r>
            <a:r>
              <a:rPr lang="cs-CZ" sz="2000" dirty="0" err="1" smtClean="0"/>
              <a:t>jodizmus</a:t>
            </a:r>
            <a:r>
              <a:rPr lang="cs-CZ" sz="2000" dirty="0" smtClean="0"/>
              <a:t> – </a:t>
            </a:r>
            <a:r>
              <a:rPr lang="cs-CZ" sz="2000" dirty="0" err="1" smtClean="0"/>
              <a:t>rash</a:t>
            </a:r>
            <a:r>
              <a:rPr lang="cs-CZ" sz="2000" dirty="0" smtClean="0"/>
              <a:t>, horečka, zduření slinných žláz, ulcerace sliznic, </a:t>
            </a:r>
            <a:r>
              <a:rPr lang="cs-CZ" sz="2000" dirty="0" err="1" smtClean="0"/>
              <a:t>andioedém</a:t>
            </a:r>
            <a:r>
              <a:rPr lang="cs-CZ" sz="2000" dirty="0" smtClean="0"/>
              <a:t>, kovová pachuť</a:t>
            </a:r>
          </a:p>
          <a:p>
            <a:r>
              <a:rPr lang="cs-CZ" sz="2000" b="1" dirty="0" smtClean="0"/>
              <a:t>kalii </a:t>
            </a:r>
            <a:r>
              <a:rPr lang="cs-CZ" sz="2000" b="1" dirty="0" err="1" smtClean="0"/>
              <a:t>iodidum</a:t>
            </a:r>
            <a:endParaRPr lang="cs-CZ" sz="2000" b="1" dirty="0" smtClean="0"/>
          </a:p>
          <a:p>
            <a:pPr lvl="1"/>
            <a:r>
              <a:rPr lang="cs-CZ" sz="2000" dirty="0" smtClean="0"/>
              <a:t>jaderní havárie 130 µg/den</a:t>
            </a:r>
          </a:p>
          <a:p>
            <a:r>
              <a:rPr lang="cs-CZ" sz="2000" b="1" dirty="0" err="1"/>
              <a:t>L</a:t>
            </a:r>
            <a:r>
              <a:rPr lang="cs-CZ" sz="2000" b="1" dirty="0" err="1" smtClean="0"/>
              <a:t>ugolův</a:t>
            </a:r>
            <a:r>
              <a:rPr lang="cs-CZ" sz="2000" b="1" dirty="0" smtClean="0"/>
              <a:t> roztok</a:t>
            </a:r>
          </a:p>
          <a:p>
            <a:r>
              <a:rPr lang="cs-CZ" sz="2000" strike="sngStrike" dirty="0" err="1" smtClean="0"/>
              <a:t>jopamidol</a:t>
            </a:r>
            <a:endParaRPr lang="cs-CZ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6552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Tyreotoxická</a:t>
            </a:r>
            <a:r>
              <a:rPr lang="cs-CZ" dirty="0" smtClean="0"/>
              <a:t> krize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s</a:t>
            </a:r>
            <a:r>
              <a:rPr lang="cs-CZ" sz="2000" dirty="0" smtClean="0"/>
              <a:t>ymptomy:</a:t>
            </a:r>
          </a:p>
          <a:p>
            <a:pPr lvl="1"/>
            <a:r>
              <a:rPr lang="cs-CZ" sz="2000" dirty="0"/>
              <a:t>t</a:t>
            </a:r>
            <a:r>
              <a:rPr lang="cs-CZ" sz="2000" dirty="0" smtClean="0"/>
              <a:t>achykardie, arytmie, selhávající srdce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eklid, třes, </a:t>
            </a:r>
            <a:r>
              <a:rPr lang="cs-CZ" sz="2000" dirty="0" err="1" smtClean="0"/>
              <a:t>anxieta</a:t>
            </a:r>
            <a:r>
              <a:rPr lang="cs-CZ" sz="2000" dirty="0" smtClean="0"/>
              <a:t>, delirium</a:t>
            </a:r>
          </a:p>
          <a:p>
            <a:pPr lvl="1"/>
            <a:r>
              <a:rPr lang="cs-CZ" sz="2000" dirty="0"/>
              <a:t>h</a:t>
            </a:r>
            <a:r>
              <a:rPr lang="cs-CZ" sz="2000" dirty="0" smtClean="0"/>
              <a:t>orečka</a:t>
            </a: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olesti břicha, nauzea, zvracení, průjem, dehydratace</a:t>
            </a:r>
          </a:p>
          <a:p>
            <a:r>
              <a:rPr lang="cs-CZ" sz="2000" dirty="0"/>
              <a:t>t</a:t>
            </a:r>
            <a:r>
              <a:rPr lang="cs-CZ" sz="2000" dirty="0" smtClean="0"/>
              <a:t>erapie:</a:t>
            </a:r>
          </a:p>
          <a:p>
            <a:pPr lvl="1"/>
            <a:r>
              <a:rPr lang="cs-CZ" sz="2000" dirty="0" err="1"/>
              <a:t>t</a:t>
            </a:r>
            <a:r>
              <a:rPr lang="cs-CZ" sz="2000" dirty="0" err="1" smtClean="0"/>
              <a:t>hionamidy</a:t>
            </a:r>
            <a:endParaRPr lang="cs-CZ" sz="2000" dirty="0" smtClean="0"/>
          </a:p>
          <a:p>
            <a:pPr lvl="1"/>
            <a:r>
              <a:rPr lang="cs-CZ" sz="2000" dirty="0" err="1" smtClean="0"/>
              <a:t>Lugolův</a:t>
            </a:r>
            <a:r>
              <a:rPr lang="cs-CZ" sz="2000" dirty="0" smtClean="0"/>
              <a:t> roztok</a:t>
            </a:r>
          </a:p>
          <a:p>
            <a:pPr lvl="1"/>
            <a:r>
              <a:rPr lang="el-GR" sz="2000" dirty="0" smtClean="0"/>
              <a:t>β</a:t>
            </a:r>
            <a:r>
              <a:rPr lang="cs-CZ" sz="2000" dirty="0" smtClean="0"/>
              <a:t>-blokátory</a:t>
            </a:r>
          </a:p>
          <a:p>
            <a:pPr lvl="2"/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ú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tlum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konverze T4 na T3 a účinek katecholaminů na KSV</a:t>
            </a:r>
          </a:p>
          <a:p>
            <a:pPr lvl="1"/>
            <a:r>
              <a:rPr lang="cs-CZ" sz="2000" dirty="0" smtClean="0"/>
              <a:t>GK</a:t>
            </a:r>
          </a:p>
          <a:p>
            <a:pPr lvl="2"/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ú</a:t>
            </a:r>
            <a:r>
              <a:rPr lang="cs-CZ" dirty="0" smtClean="0">
                <a:solidFill>
                  <a:schemeClr val="tx1">
                    <a:tint val="85000"/>
                  </a:schemeClr>
                </a:solidFill>
              </a:rPr>
              <a:t>tlum konverze </a:t>
            </a:r>
            <a:r>
              <a:rPr lang="cs-CZ" dirty="0">
                <a:solidFill>
                  <a:schemeClr val="tx1">
                    <a:tint val="85000"/>
                  </a:schemeClr>
                </a:solidFill>
              </a:rPr>
              <a:t>T4 na T3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40117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hypotyreóza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2577"/>
            <a:ext cx="7239000" cy="5403000"/>
          </a:xfrm>
        </p:spPr>
        <p:txBody>
          <a:bodyPr>
            <a:noAutofit/>
          </a:bodyPr>
          <a:lstStyle/>
          <a:p>
            <a:r>
              <a:rPr lang="cs-CZ" sz="2000" dirty="0"/>
              <a:t>a</a:t>
            </a:r>
            <a:r>
              <a:rPr lang="cs-CZ" sz="2000" dirty="0" smtClean="0"/>
              <a:t>utoimunitní</a:t>
            </a:r>
          </a:p>
          <a:p>
            <a:r>
              <a:rPr lang="cs-CZ" sz="2000" dirty="0"/>
              <a:t>a</a:t>
            </a:r>
            <a:r>
              <a:rPr lang="cs-CZ" sz="2000" dirty="0" smtClean="0"/>
              <a:t>limentární</a:t>
            </a:r>
          </a:p>
          <a:p>
            <a:r>
              <a:rPr lang="cs-CZ" sz="2000" dirty="0"/>
              <a:t>v</a:t>
            </a:r>
            <a:r>
              <a:rPr lang="cs-CZ" sz="2000" dirty="0" smtClean="0"/>
              <a:t>rozené defekty	</a:t>
            </a:r>
          </a:p>
          <a:p>
            <a:pPr lvl="1"/>
            <a:r>
              <a:rPr lang="cs-CZ" sz="2000" dirty="0"/>
              <a:t>t</a:t>
            </a:r>
            <a:r>
              <a:rPr lang="cs-CZ" sz="2000" dirty="0" smtClean="0"/>
              <a:t>ransportéry, enzymy, tyreoglobulin, receptory</a:t>
            </a:r>
          </a:p>
          <a:p>
            <a:r>
              <a:rPr lang="cs-CZ" sz="2000" dirty="0"/>
              <a:t>d</a:t>
            </a:r>
            <a:r>
              <a:rPr lang="cs-CZ" sz="2000" dirty="0" smtClean="0"/>
              <a:t>estrukce žlázy</a:t>
            </a:r>
          </a:p>
          <a:p>
            <a:r>
              <a:rPr lang="cs-CZ" sz="2000" dirty="0" err="1"/>
              <a:t>i</a:t>
            </a:r>
            <a:r>
              <a:rPr lang="cs-CZ" sz="2000" dirty="0" err="1" smtClean="0"/>
              <a:t>atrogenní</a:t>
            </a:r>
            <a:endParaRPr lang="cs-CZ" sz="2000" dirty="0" smtClean="0"/>
          </a:p>
          <a:p>
            <a:pPr lvl="1"/>
            <a:r>
              <a:rPr lang="cs-CZ" sz="2000" dirty="0" err="1"/>
              <a:t>a</a:t>
            </a:r>
            <a:r>
              <a:rPr lang="cs-CZ" sz="2000" dirty="0" err="1" smtClean="0"/>
              <a:t>miodaron</a:t>
            </a:r>
            <a:r>
              <a:rPr lang="cs-CZ" sz="2000" dirty="0" smtClean="0"/>
              <a:t>, </a:t>
            </a:r>
            <a:r>
              <a:rPr lang="cs-CZ" sz="2000" dirty="0" err="1" smtClean="0"/>
              <a:t>Li</a:t>
            </a:r>
            <a:r>
              <a:rPr lang="cs-CZ" sz="2000" dirty="0" smtClean="0"/>
              <a:t>, PAD</a:t>
            </a:r>
          </a:p>
          <a:p>
            <a:r>
              <a:rPr lang="cs-CZ" sz="2000" dirty="0"/>
              <a:t>s</a:t>
            </a:r>
            <a:r>
              <a:rPr lang="cs-CZ" sz="2000" dirty="0" smtClean="0"/>
              <a:t>ymptomy:</a:t>
            </a:r>
          </a:p>
          <a:p>
            <a:pPr lvl="1"/>
            <a:r>
              <a:rPr lang="cs-CZ" sz="2000" dirty="0"/>
              <a:t>c</a:t>
            </a:r>
            <a:r>
              <a:rPr lang="cs-CZ" sz="2000" dirty="0" smtClean="0"/>
              <a:t>hladová intolerance, únava</a:t>
            </a:r>
          </a:p>
          <a:p>
            <a:pPr lvl="1"/>
            <a:r>
              <a:rPr lang="cs-CZ" sz="2000" dirty="0"/>
              <a:t>b</a:t>
            </a:r>
            <a:r>
              <a:rPr lang="cs-CZ" sz="2000" dirty="0" smtClean="0"/>
              <a:t>radykardie, anémie</a:t>
            </a:r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árůst váhy, </a:t>
            </a:r>
            <a:r>
              <a:rPr lang="cs-CZ" sz="2000" dirty="0" err="1" smtClean="0"/>
              <a:t>dyslipidemie</a:t>
            </a:r>
            <a:r>
              <a:rPr lang="cs-CZ" sz="2000" dirty="0" smtClean="0"/>
              <a:t>, hypoglykémie</a:t>
            </a:r>
          </a:p>
          <a:p>
            <a:pPr lvl="1"/>
            <a:r>
              <a:rPr lang="cs-CZ" sz="2000" dirty="0"/>
              <a:t>m</a:t>
            </a:r>
            <a:r>
              <a:rPr lang="cs-CZ" sz="2000" dirty="0" smtClean="0"/>
              <a:t>yxedém, suchost a hyperkeratóza kůže</a:t>
            </a:r>
          </a:p>
          <a:p>
            <a:pPr lvl="1"/>
            <a:r>
              <a:rPr lang="cs-CZ" sz="2000" dirty="0"/>
              <a:t>r</a:t>
            </a:r>
            <a:r>
              <a:rPr lang="cs-CZ" sz="2000" dirty="0" smtClean="0"/>
              <a:t>etence vody a soli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ácpa, reflux</a:t>
            </a:r>
          </a:p>
          <a:p>
            <a:pPr lvl="1"/>
            <a:r>
              <a:rPr lang="cs-CZ" sz="2000" dirty="0"/>
              <a:t>z</a:t>
            </a:r>
            <a:r>
              <a:rPr lang="cs-CZ" sz="2000" dirty="0" smtClean="0"/>
              <a:t>hrubnutí hlasu, deprese</a:t>
            </a:r>
            <a:endParaRPr lang="cs-CZ" sz="2000" dirty="0"/>
          </a:p>
        </p:txBody>
      </p:sp>
      <p:pic>
        <p:nvPicPr>
          <p:cNvPr id="4098" name="Picture 2" descr="C:\Users\11378\Desktop\Pix\my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2143125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1378\Desktop\Pix\c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469" y="1"/>
            <a:ext cx="372730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04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720080"/>
          </a:xfrm>
        </p:spPr>
        <p:txBody>
          <a:bodyPr/>
          <a:lstStyle/>
          <a:p>
            <a:r>
              <a:rPr lang="cs-CZ" dirty="0" smtClean="0"/>
              <a:t>Terapie Hypotyreózy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82568"/>
            <a:ext cx="5688632" cy="5330992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l</a:t>
            </a:r>
            <a:r>
              <a:rPr lang="cs-CZ" sz="2000" b="1" dirty="0" err="1" smtClean="0"/>
              <a:t>evotyroxin</a:t>
            </a:r>
            <a:endParaRPr lang="cs-CZ" sz="2000" b="1" dirty="0" smtClean="0"/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očáteční titrace dávky, plný účinek do měsíce</a:t>
            </a:r>
          </a:p>
          <a:p>
            <a:pPr lvl="1"/>
            <a:r>
              <a:rPr lang="cs-CZ" sz="2000" dirty="0"/>
              <a:t>d</a:t>
            </a:r>
            <a:r>
              <a:rPr lang="cs-CZ" sz="2000" dirty="0" smtClean="0"/>
              <a:t>ůležité kontroly a úpravy dávky</a:t>
            </a:r>
          </a:p>
          <a:p>
            <a:pPr lvl="1"/>
            <a:r>
              <a:rPr lang="cs-CZ" sz="2000" dirty="0"/>
              <a:t>u</a:t>
            </a:r>
            <a:r>
              <a:rPr lang="cs-CZ" sz="2000" dirty="0" smtClean="0"/>
              <a:t>žití NALAČNO</a:t>
            </a:r>
          </a:p>
          <a:p>
            <a:pPr lvl="1"/>
            <a:r>
              <a:rPr lang="cs-CZ" sz="2000" dirty="0"/>
              <a:t>v</a:t>
            </a:r>
            <a:r>
              <a:rPr lang="cs-CZ" sz="2000" dirty="0" smtClean="0"/>
              <a:t> graviditě navýšit dávku o 25-80%</a:t>
            </a:r>
          </a:p>
          <a:p>
            <a:pPr lvl="1"/>
            <a:r>
              <a:rPr lang="cs-CZ" sz="2000" b="1" dirty="0" smtClean="0"/>
              <a:t>NÚ: </a:t>
            </a:r>
            <a:r>
              <a:rPr lang="cs-CZ" sz="2000" dirty="0" smtClean="0"/>
              <a:t>tachykardie, anginózní bolesti, arytmie – z nevhodné dávky</a:t>
            </a:r>
          </a:p>
          <a:p>
            <a:pPr lvl="1"/>
            <a:endParaRPr lang="cs-CZ" sz="2000" dirty="0" smtClean="0"/>
          </a:p>
          <a:p>
            <a:r>
              <a:rPr lang="cs-CZ" sz="2000" b="1" dirty="0" err="1"/>
              <a:t>l</a:t>
            </a:r>
            <a:r>
              <a:rPr lang="cs-CZ" sz="2000" b="1" dirty="0" err="1" smtClean="0"/>
              <a:t>iotyronin</a:t>
            </a:r>
            <a:endParaRPr lang="cs-CZ" sz="2000" b="1" dirty="0" smtClean="0"/>
          </a:p>
          <a:p>
            <a:pPr lvl="1"/>
            <a:r>
              <a:rPr lang="cs-CZ" sz="2000" dirty="0"/>
              <a:t>n</a:t>
            </a:r>
            <a:r>
              <a:rPr lang="cs-CZ" sz="2000" dirty="0" smtClean="0"/>
              <a:t>evhodný dlouhodobě</a:t>
            </a:r>
          </a:p>
          <a:p>
            <a:pPr lvl="1"/>
            <a:r>
              <a:rPr lang="cs-CZ" sz="2000" dirty="0"/>
              <a:t>o</a:t>
            </a:r>
            <a:r>
              <a:rPr lang="cs-CZ" sz="2000" dirty="0" smtClean="0"/>
              <a:t>btížná titrace dávky – často </a:t>
            </a:r>
            <a:r>
              <a:rPr lang="cs-CZ" sz="2000" dirty="0" err="1" smtClean="0"/>
              <a:t>hypertyteóza</a:t>
            </a:r>
            <a:endParaRPr lang="cs-CZ" sz="2000" dirty="0" smtClean="0"/>
          </a:p>
          <a:p>
            <a:pPr lvl="1"/>
            <a:r>
              <a:rPr lang="cs-CZ" sz="2000" b="1" dirty="0" smtClean="0"/>
              <a:t>I: </a:t>
            </a:r>
            <a:r>
              <a:rPr lang="cs-CZ" sz="2000" dirty="0" smtClean="0"/>
              <a:t>akutní stavy – hypotyreózní kóma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520785"/>
            <a:ext cx="4989452" cy="1337215"/>
          </a:xfrm>
          <a:prstGeom prst="rect">
            <a:avLst/>
          </a:prstGeom>
        </p:spPr>
      </p:pic>
      <p:pic>
        <p:nvPicPr>
          <p:cNvPr id="8194" name="Picture 2" descr="C:\Users\11378\Desktop\Pix\553713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27315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88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amiodaron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antiarytmikum</a:t>
            </a:r>
            <a:endParaRPr lang="cs-CZ" sz="2400" dirty="0" smtClean="0"/>
          </a:p>
          <a:p>
            <a:r>
              <a:rPr lang="cs-CZ" sz="2400" dirty="0" smtClean="0"/>
              <a:t>1 </a:t>
            </a:r>
            <a:r>
              <a:rPr lang="cs-CZ" sz="2400" dirty="0" err="1" smtClean="0"/>
              <a:t>tbl</a:t>
            </a:r>
            <a:r>
              <a:rPr lang="cs-CZ" sz="2400" dirty="0" smtClean="0"/>
              <a:t> = 74 mg </a:t>
            </a:r>
            <a:r>
              <a:rPr lang="cs-CZ" sz="2400" dirty="0"/>
              <a:t>j</a:t>
            </a:r>
            <a:r>
              <a:rPr lang="cs-CZ" sz="2400" dirty="0" smtClean="0"/>
              <a:t>odu (740 denních dávek)</a:t>
            </a:r>
          </a:p>
          <a:p>
            <a:r>
              <a:rPr lang="cs-CZ" sz="2400" dirty="0"/>
              <a:t>č</a:t>
            </a:r>
            <a:r>
              <a:rPr lang="cs-CZ" sz="2400" dirty="0" smtClean="0"/>
              <a:t>astěji způsobuje hypotyreózu ale možná i hypertyreóza</a:t>
            </a:r>
          </a:p>
          <a:p>
            <a:r>
              <a:rPr lang="cs-CZ" sz="2400" dirty="0"/>
              <a:t>m</a:t>
            </a:r>
            <a:r>
              <a:rPr lang="cs-CZ" sz="2400" dirty="0" smtClean="0"/>
              <a:t>ěření hladin TSH před nasazením a každé 3 měsíce léčby</a:t>
            </a:r>
          </a:p>
          <a:p>
            <a:r>
              <a:rPr lang="cs-CZ" sz="2400" dirty="0"/>
              <a:t>z</a:t>
            </a:r>
            <a:r>
              <a:rPr lang="cs-CZ" sz="2400" dirty="0" smtClean="0"/>
              <a:t>áměna za </a:t>
            </a:r>
            <a:r>
              <a:rPr lang="cs-CZ" sz="2400" dirty="0" err="1" smtClean="0"/>
              <a:t>dronedaron</a:t>
            </a:r>
            <a:endParaRPr lang="cs-CZ" sz="2400" dirty="0"/>
          </a:p>
        </p:txBody>
      </p:sp>
      <p:pic>
        <p:nvPicPr>
          <p:cNvPr id="4" name="Obrázek 3" descr="800px-Amiodaron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930" y="4149080"/>
            <a:ext cx="3882298" cy="228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7147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242048" cy="792088"/>
          </a:xfrm>
        </p:spPr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pic>
        <p:nvPicPr>
          <p:cNvPr id="9218" name="Picture 2" descr="C:\Users\11378\Desktop\Pix\37fd84c3455632cc50f636a85deeca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5136232" cy="513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1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4799633"/>
              </p:ext>
            </p:extLst>
          </p:nvPr>
        </p:nvGraphicFramePr>
        <p:xfrm>
          <a:off x="323528" y="2060848"/>
          <a:ext cx="75243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BMI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Kategorie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Zdravotní rizika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&gt; 18,5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Podváha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Vysoká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18,5 – 24,9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Norma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Minimální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25,0 – 29,9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Nadváha</a:t>
                      </a:r>
                      <a:r>
                        <a:rPr lang="cs-CZ" baseline="0" dirty="0" smtClean="0"/>
                        <a:t>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Nízká až lehce zvýšená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30,0 – 34,9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Obezita 1. stupně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Zvýšená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25,0 – 39,9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Obezita 2. stupně</a:t>
                      </a:r>
                      <a:r>
                        <a:rPr lang="cs-CZ" baseline="0" dirty="0" smtClean="0"/>
                        <a:t> (závažná)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Vysoká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40,0 a více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Obezita 3. stupně (morbidní)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Velmi vysoká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Obezita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63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648072"/>
          </a:xfrm>
        </p:spPr>
        <p:txBody>
          <a:bodyPr>
            <a:normAutofit/>
          </a:bodyPr>
          <a:lstStyle/>
          <a:p>
            <a:r>
              <a:rPr lang="cs-CZ" dirty="0"/>
              <a:t>Obezita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836712"/>
            <a:ext cx="5293151" cy="5619024"/>
          </a:xfrm>
        </p:spPr>
        <p:txBody>
          <a:bodyPr>
            <a:normAutofit/>
          </a:bodyPr>
          <a:lstStyle/>
          <a:p>
            <a:r>
              <a:rPr lang="cs-CZ" sz="2200" dirty="0" smtClean="0"/>
              <a:t>zdraví i </a:t>
            </a:r>
            <a:r>
              <a:rPr lang="cs-CZ" sz="2200" dirty="0" smtClean="0"/>
              <a:t>délka </a:t>
            </a:r>
            <a:r>
              <a:rPr lang="cs-CZ" sz="2200" dirty="0" smtClean="0"/>
              <a:t>života negativně ovlivněné nadbytkem tělesného tuku (nad 25 % celkové hmotnosti)</a:t>
            </a:r>
          </a:p>
          <a:p>
            <a:r>
              <a:rPr lang="cs-CZ" sz="2200" dirty="0"/>
              <a:t>z</a:t>
            </a:r>
            <a:r>
              <a:rPr lang="cs-CZ" sz="2200" dirty="0" smtClean="0"/>
              <a:t>výšení mortality a morbidity</a:t>
            </a:r>
          </a:p>
          <a:p>
            <a:pPr lvl="1"/>
            <a:r>
              <a:rPr lang="cs-CZ" sz="2200" dirty="0" smtClean="0"/>
              <a:t>KVS: HT, ICHS, </a:t>
            </a:r>
            <a:r>
              <a:rPr lang="cs-CZ" sz="2200" dirty="0"/>
              <a:t>a</a:t>
            </a:r>
            <a:r>
              <a:rPr lang="cs-CZ" sz="2200" dirty="0" smtClean="0"/>
              <a:t>rytmie, CMP, TEN, </a:t>
            </a:r>
            <a:r>
              <a:rPr lang="cs-CZ" sz="2200" dirty="0" err="1" smtClean="0"/>
              <a:t>dyslipidemie</a:t>
            </a:r>
            <a:endParaRPr lang="cs-CZ" sz="2200" dirty="0" smtClean="0"/>
          </a:p>
          <a:p>
            <a:pPr lvl="1"/>
            <a:r>
              <a:rPr lang="cs-CZ" sz="2200" dirty="0" smtClean="0"/>
              <a:t>GIT</a:t>
            </a:r>
          </a:p>
          <a:p>
            <a:pPr lvl="1"/>
            <a:r>
              <a:rPr lang="cs-CZ" sz="2200" dirty="0"/>
              <a:t>a</a:t>
            </a:r>
            <a:r>
              <a:rPr lang="cs-CZ" sz="2200" dirty="0" smtClean="0"/>
              <a:t>rtrózy</a:t>
            </a:r>
          </a:p>
          <a:p>
            <a:pPr lvl="1"/>
            <a:r>
              <a:rPr lang="cs-CZ" sz="2200" dirty="0"/>
              <a:t>k</a:t>
            </a:r>
            <a:r>
              <a:rPr lang="cs-CZ" sz="2200" dirty="0" smtClean="0"/>
              <a:t>ožní mykózy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sychosociální poruchy a deprese</a:t>
            </a:r>
          </a:p>
          <a:p>
            <a:pPr lvl="1"/>
            <a:r>
              <a:rPr lang="cs-CZ" sz="2200" dirty="0"/>
              <a:t>r</a:t>
            </a:r>
            <a:r>
              <a:rPr lang="cs-CZ" sz="2200" dirty="0" smtClean="0"/>
              <a:t>izikový faktor karcinogeneze</a:t>
            </a:r>
          </a:p>
          <a:p>
            <a:r>
              <a:rPr lang="cs-CZ" sz="2200" dirty="0"/>
              <a:t>o</a:t>
            </a:r>
            <a:r>
              <a:rPr lang="cs-CZ" sz="2200" dirty="0" smtClean="0"/>
              <a:t>brovské finanční náklady na zdravotní péči</a:t>
            </a:r>
            <a:endParaRPr lang="cs-CZ" sz="2200" dirty="0"/>
          </a:p>
        </p:txBody>
      </p:sp>
      <p:pic>
        <p:nvPicPr>
          <p:cNvPr id="2050" name="Picture 2" descr="C:\Users\11378\Desktop\Pix\d31nrnu-62981f43-2580-48e9-8e1d-d9dcd741e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56" y="2904593"/>
            <a:ext cx="3515344" cy="398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0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Homeostáza energetické rovnováhy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j-lt"/>
              </a:rPr>
              <a:t>š</a:t>
            </a:r>
            <a:r>
              <a:rPr lang="cs-CZ" sz="2200" dirty="0" smtClean="0">
                <a:latin typeface="+mj-lt"/>
              </a:rPr>
              <a:t>patné složení stravy nebo hyperfagie</a:t>
            </a:r>
          </a:p>
          <a:p>
            <a:r>
              <a:rPr lang="cs-CZ" sz="2200" dirty="0">
                <a:latin typeface="+mj-lt"/>
              </a:rPr>
              <a:t>e</a:t>
            </a:r>
            <a:r>
              <a:rPr lang="cs-CZ" sz="2200" dirty="0" smtClean="0">
                <a:latin typeface="+mj-lt"/>
              </a:rPr>
              <a:t>ndogenní systém</a:t>
            </a:r>
          </a:p>
          <a:p>
            <a:pPr lvl="1"/>
            <a:r>
              <a:rPr lang="cs-CZ" sz="2200" dirty="0">
                <a:latin typeface="+mj-lt"/>
              </a:rPr>
              <a:t>g</a:t>
            </a:r>
            <a:r>
              <a:rPr lang="cs-CZ" sz="2200" dirty="0" smtClean="0">
                <a:latin typeface="+mj-lt"/>
              </a:rPr>
              <a:t>enetické predispozice – </a:t>
            </a:r>
            <a:r>
              <a:rPr lang="cs-CZ" sz="2200" i="1" dirty="0" smtClean="0">
                <a:latin typeface="+mj-lt"/>
              </a:rPr>
              <a:t>Ob, Tub, Fat, </a:t>
            </a:r>
            <a:r>
              <a:rPr lang="cs-CZ" sz="2200" i="1" dirty="0" err="1" smtClean="0">
                <a:latin typeface="+mj-lt"/>
              </a:rPr>
              <a:t>Db</a:t>
            </a:r>
            <a:r>
              <a:rPr lang="cs-CZ" sz="2200" i="1" dirty="0" smtClean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geny</a:t>
            </a:r>
          </a:p>
          <a:p>
            <a:pPr lvl="1"/>
            <a:r>
              <a:rPr lang="cs-CZ" sz="2200" dirty="0">
                <a:latin typeface="+mj-lt"/>
              </a:rPr>
              <a:t>n</a:t>
            </a:r>
            <a:r>
              <a:rPr lang="cs-CZ" sz="2200" dirty="0" smtClean="0">
                <a:latin typeface="+mj-lt"/>
              </a:rPr>
              <a:t>euroendokrinní regulace</a:t>
            </a:r>
          </a:p>
          <a:p>
            <a:pPr lvl="2"/>
            <a:r>
              <a:rPr lang="cs-CZ" sz="2200" dirty="0" err="1">
                <a:latin typeface="+mj-lt"/>
              </a:rPr>
              <a:t>h</a:t>
            </a:r>
            <a:r>
              <a:rPr lang="cs-CZ" sz="2200" dirty="0" err="1" smtClean="0">
                <a:latin typeface="+mj-lt"/>
              </a:rPr>
              <a:t>ypothalamus</a:t>
            </a:r>
            <a:r>
              <a:rPr lang="cs-CZ" sz="2200" dirty="0" smtClean="0">
                <a:latin typeface="+mj-lt"/>
              </a:rPr>
              <a:t> – </a:t>
            </a:r>
            <a:r>
              <a:rPr lang="cs-CZ" sz="2200" dirty="0" err="1" smtClean="0">
                <a:latin typeface="+mj-lt"/>
              </a:rPr>
              <a:t>arcuate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nucleus</a:t>
            </a:r>
            <a:endParaRPr lang="cs-CZ" sz="2200" dirty="0" smtClean="0">
              <a:latin typeface="+mj-lt"/>
            </a:endParaRPr>
          </a:p>
          <a:p>
            <a:pPr lvl="3"/>
            <a:r>
              <a:rPr lang="cs-CZ" sz="2200" dirty="0" err="1">
                <a:latin typeface="+mj-lt"/>
              </a:rPr>
              <a:t>o</a:t>
            </a:r>
            <a:r>
              <a:rPr lang="cs-CZ" sz="2200" dirty="0" err="1" smtClean="0">
                <a:latin typeface="+mj-lt"/>
              </a:rPr>
              <a:t>rexigenní</a:t>
            </a:r>
            <a:r>
              <a:rPr lang="cs-CZ" sz="2200" dirty="0" smtClean="0">
                <a:latin typeface="+mj-lt"/>
              </a:rPr>
              <a:t> neurony – NPY, </a:t>
            </a:r>
            <a:r>
              <a:rPr lang="cs-CZ" sz="2200" dirty="0" err="1" smtClean="0">
                <a:latin typeface="+mj-lt"/>
              </a:rPr>
              <a:t>AgRP</a:t>
            </a:r>
            <a:endParaRPr lang="cs-CZ" sz="2200" dirty="0" smtClean="0">
              <a:latin typeface="+mj-lt"/>
            </a:endParaRPr>
          </a:p>
          <a:p>
            <a:pPr lvl="3"/>
            <a:r>
              <a:rPr lang="cs-CZ" sz="2200" dirty="0" err="1">
                <a:latin typeface="+mj-lt"/>
              </a:rPr>
              <a:t>a</a:t>
            </a:r>
            <a:r>
              <a:rPr lang="cs-CZ" sz="2200" dirty="0" err="1" smtClean="0">
                <a:latin typeface="+mj-lt"/>
              </a:rPr>
              <a:t>norexigenní</a:t>
            </a:r>
            <a:r>
              <a:rPr lang="cs-CZ" sz="2200" dirty="0" smtClean="0">
                <a:latin typeface="+mj-lt"/>
              </a:rPr>
              <a:t> neurony – POMC a CART proteiny</a:t>
            </a:r>
          </a:p>
          <a:p>
            <a:pPr lvl="2"/>
            <a:r>
              <a:rPr lang="cs-CZ" sz="2200" dirty="0">
                <a:latin typeface="+mj-lt"/>
              </a:rPr>
              <a:t>m</a:t>
            </a:r>
            <a:r>
              <a:rPr lang="cs-CZ" sz="2200" dirty="0" smtClean="0">
                <a:latin typeface="+mj-lt"/>
              </a:rPr>
              <a:t>onoaminy – NE, D, 5-HT</a:t>
            </a:r>
          </a:p>
          <a:p>
            <a:pPr lvl="2"/>
            <a:r>
              <a:rPr lang="cs-CZ" sz="2200" dirty="0" err="1">
                <a:latin typeface="+mj-lt"/>
              </a:rPr>
              <a:t>n</a:t>
            </a:r>
            <a:r>
              <a:rPr lang="cs-CZ" sz="2200" dirty="0" err="1" smtClean="0">
                <a:latin typeface="+mj-lt"/>
              </a:rPr>
              <a:t>ucleus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tractus</a:t>
            </a:r>
            <a:r>
              <a:rPr lang="cs-CZ" sz="2200" dirty="0" smtClean="0">
                <a:latin typeface="+mj-lt"/>
              </a:rPr>
              <a:t> </a:t>
            </a:r>
            <a:r>
              <a:rPr lang="cs-CZ" sz="2200" dirty="0" err="1" smtClean="0">
                <a:latin typeface="+mj-lt"/>
              </a:rPr>
              <a:t>solitarii</a:t>
            </a:r>
            <a:endParaRPr lang="cs-CZ" sz="2200" dirty="0">
              <a:latin typeface="+mj-lt"/>
            </a:endParaRPr>
          </a:p>
          <a:p>
            <a:pPr lvl="2"/>
            <a:r>
              <a:rPr lang="cs-CZ" sz="2200" dirty="0" err="1">
                <a:latin typeface="+mj-lt"/>
              </a:rPr>
              <a:t>l</a:t>
            </a:r>
            <a:r>
              <a:rPr lang="cs-CZ" sz="2200" dirty="0" err="1" smtClean="0">
                <a:latin typeface="+mj-lt"/>
              </a:rPr>
              <a:t>eptin</a:t>
            </a:r>
            <a:r>
              <a:rPr lang="cs-CZ" sz="2200" dirty="0" smtClean="0">
                <a:latin typeface="+mj-lt"/>
              </a:rPr>
              <a:t> - ↓ chuť k jídlu</a:t>
            </a:r>
          </a:p>
          <a:p>
            <a:pPr lvl="2"/>
            <a:r>
              <a:rPr lang="cs-CZ" sz="2200" dirty="0">
                <a:latin typeface="+mj-lt"/>
              </a:rPr>
              <a:t>CCK, </a:t>
            </a:r>
            <a:r>
              <a:rPr lang="cs-CZ" sz="2200" dirty="0" err="1">
                <a:latin typeface="+mj-lt"/>
              </a:rPr>
              <a:t>amylin</a:t>
            </a:r>
            <a:r>
              <a:rPr lang="cs-CZ" sz="2200" dirty="0">
                <a:latin typeface="+mj-lt"/>
              </a:rPr>
              <a:t>, inzulin, </a:t>
            </a:r>
            <a:r>
              <a:rPr lang="cs-CZ" sz="2200" dirty="0" err="1">
                <a:latin typeface="+mj-lt"/>
              </a:rPr>
              <a:t>glukagon</a:t>
            </a:r>
            <a:r>
              <a:rPr lang="cs-CZ" sz="2200" dirty="0">
                <a:latin typeface="+mj-lt"/>
              </a:rPr>
              <a:t>, PYY</a:t>
            </a:r>
            <a:r>
              <a:rPr lang="cs-CZ" sz="2200" baseline="-25000" dirty="0">
                <a:latin typeface="+mj-lt"/>
              </a:rPr>
              <a:t>3-36</a:t>
            </a:r>
            <a:r>
              <a:rPr lang="cs-CZ" sz="2200" dirty="0">
                <a:latin typeface="+mj-lt"/>
              </a:rPr>
              <a:t>, GLP-1, </a:t>
            </a:r>
            <a:r>
              <a:rPr lang="cs-CZ" sz="2200" dirty="0" err="1">
                <a:latin typeface="+mj-lt"/>
              </a:rPr>
              <a:t>oxyntomodulin</a:t>
            </a:r>
            <a:r>
              <a:rPr lang="cs-CZ" sz="2200" dirty="0">
                <a:latin typeface="+mj-lt"/>
              </a:rPr>
              <a:t> </a:t>
            </a:r>
            <a:r>
              <a:rPr lang="cs-CZ" sz="2200" dirty="0" smtClean="0">
                <a:latin typeface="+mj-lt"/>
              </a:rPr>
              <a:t>- ↓ </a:t>
            </a:r>
            <a:r>
              <a:rPr lang="cs-CZ" sz="2200" dirty="0"/>
              <a:t>chuť k </a:t>
            </a:r>
            <a:r>
              <a:rPr lang="cs-CZ" sz="2200" dirty="0" smtClean="0"/>
              <a:t>jídlu</a:t>
            </a:r>
            <a:endParaRPr lang="cs-CZ" sz="2200" dirty="0">
              <a:latin typeface="+mj-lt"/>
            </a:endParaRPr>
          </a:p>
          <a:p>
            <a:pPr lvl="2"/>
            <a:r>
              <a:rPr lang="cs-CZ" sz="2200" dirty="0" err="1" smtClean="0">
                <a:latin typeface="+mj-lt"/>
              </a:rPr>
              <a:t>ghrelin</a:t>
            </a:r>
            <a:r>
              <a:rPr lang="cs-CZ" sz="2200" dirty="0" smtClean="0">
                <a:latin typeface="+mj-lt"/>
              </a:rPr>
              <a:t> - ↑ </a:t>
            </a:r>
            <a:r>
              <a:rPr lang="cs-CZ" sz="2200" dirty="0"/>
              <a:t>chuť k jídlu</a:t>
            </a:r>
          </a:p>
          <a:p>
            <a:pPr lvl="2"/>
            <a:endParaRPr lang="cs-CZ" sz="2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31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arcuate nucleu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3468"/>
            <a:ext cx="6530776" cy="67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80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leptin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p</a:t>
            </a:r>
            <a:r>
              <a:rPr lang="cs-CZ" sz="2200" dirty="0" smtClean="0"/>
              <a:t>rotein tvořen v adipocytech – </a:t>
            </a:r>
            <a:r>
              <a:rPr lang="cs-CZ" sz="2200" dirty="0" err="1" smtClean="0"/>
              <a:t>adipokinin</a:t>
            </a:r>
            <a:endParaRPr lang="cs-CZ" sz="2200" dirty="0" smtClean="0"/>
          </a:p>
          <a:p>
            <a:r>
              <a:rPr lang="cs-CZ" sz="2200" dirty="0"/>
              <a:t>v</a:t>
            </a:r>
            <a:r>
              <a:rPr lang="cs-CZ" sz="2200" dirty="0" smtClean="0"/>
              <a:t>yšší koncentrace u obézních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arciální </a:t>
            </a:r>
            <a:r>
              <a:rPr lang="cs-CZ" sz="2000" dirty="0" err="1" smtClean="0"/>
              <a:t>leptinová</a:t>
            </a:r>
            <a:r>
              <a:rPr lang="cs-CZ" sz="2000" dirty="0" smtClean="0"/>
              <a:t> rezistence, porucha transportu do CNS</a:t>
            </a:r>
          </a:p>
          <a:p>
            <a:r>
              <a:rPr lang="cs-CZ" sz="2200" dirty="0"/>
              <a:t>f</a:t>
            </a:r>
            <a:r>
              <a:rPr lang="cs-CZ" sz="2200" dirty="0" smtClean="0"/>
              <a:t>unkce:</a:t>
            </a:r>
          </a:p>
          <a:p>
            <a:pPr lvl="1"/>
            <a:r>
              <a:rPr lang="cs-CZ" sz="2200" dirty="0" smtClean="0"/>
              <a:t>adaptace na hladovění</a:t>
            </a:r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výšení energetického výdeje</a:t>
            </a:r>
          </a:p>
          <a:p>
            <a:pPr lvl="1"/>
            <a:r>
              <a:rPr lang="cs-CZ" sz="2200" dirty="0"/>
              <a:t>o</a:t>
            </a:r>
            <a:r>
              <a:rPr lang="cs-CZ" sz="2200" dirty="0" smtClean="0"/>
              <a:t>mezení příjmu potravy</a:t>
            </a:r>
          </a:p>
          <a:p>
            <a:pPr lvl="1"/>
            <a:r>
              <a:rPr lang="cs-CZ" sz="2200" dirty="0"/>
              <a:t>o</a:t>
            </a:r>
            <a:r>
              <a:rPr lang="cs-CZ" sz="2200" dirty="0" smtClean="0"/>
              <a:t>vlivnění citlivosti na inzulin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nižování intracelulárních lipidů</a:t>
            </a:r>
          </a:p>
          <a:p>
            <a:pPr lvl="1"/>
            <a:r>
              <a:rPr lang="cs-CZ" sz="2200" dirty="0"/>
              <a:t>s</a:t>
            </a:r>
            <a:r>
              <a:rPr lang="cs-CZ" sz="2200" dirty="0" smtClean="0"/>
              <a:t>timulace jaterní glukoneogeneze</a:t>
            </a:r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vyšuje vychytávání </a:t>
            </a:r>
            <a:r>
              <a:rPr lang="cs-CZ" sz="2200" dirty="0" err="1" smtClean="0"/>
              <a:t>glc</a:t>
            </a:r>
            <a:endParaRPr lang="cs-CZ" sz="2200" dirty="0" smtClean="0"/>
          </a:p>
          <a:p>
            <a:pPr lvl="1"/>
            <a:r>
              <a:rPr lang="cs-CZ" sz="2200" dirty="0"/>
              <a:t>d</a:t>
            </a:r>
            <a:r>
              <a:rPr lang="cs-CZ" sz="2200" dirty="0" smtClean="0"/>
              <a:t>alší…(kostní metabolizmus, KV, puberta)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61061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Ghrelin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p</a:t>
            </a:r>
            <a:r>
              <a:rPr lang="cs-CZ" sz="2200" dirty="0" smtClean="0"/>
              <a:t>rodukce buňkami GIT</a:t>
            </a:r>
          </a:p>
          <a:p>
            <a:pPr lvl="1"/>
            <a:r>
              <a:rPr lang="cs-CZ" sz="2200" dirty="0"/>
              <a:t>o</a:t>
            </a:r>
            <a:r>
              <a:rPr lang="cs-CZ" sz="2200" dirty="0" smtClean="0"/>
              <a:t>bvykle nižší hladina u obézních</a:t>
            </a:r>
          </a:p>
          <a:p>
            <a:pPr marL="292608" lvl="1" indent="0">
              <a:buNone/>
            </a:pPr>
            <a:endParaRPr lang="cs-CZ" sz="2200" dirty="0" smtClean="0"/>
          </a:p>
          <a:p>
            <a:r>
              <a:rPr lang="cs-CZ" sz="2200" dirty="0" smtClean="0"/>
              <a:t>funkce:</a:t>
            </a:r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vyšuje pocit hladu</a:t>
            </a:r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výšení sekrece </a:t>
            </a:r>
            <a:r>
              <a:rPr lang="cs-CZ" sz="2200" dirty="0" err="1" smtClean="0"/>
              <a:t>HCl</a:t>
            </a:r>
            <a:endParaRPr lang="cs-CZ" sz="2200" dirty="0" smtClean="0"/>
          </a:p>
          <a:p>
            <a:pPr lvl="1"/>
            <a:r>
              <a:rPr lang="cs-CZ" sz="2200" dirty="0"/>
              <a:t>z</a:t>
            </a:r>
            <a:r>
              <a:rPr lang="cs-CZ" sz="2200" dirty="0" smtClean="0"/>
              <a:t>výšení motility</a:t>
            </a:r>
          </a:p>
          <a:p>
            <a:pPr lvl="1"/>
            <a:r>
              <a:rPr lang="cs-CZ" sz="2200" dirty="0"/>
              <a:t>r</a:t>
            </a:r>
            <a:r>
              <a:rPr lang="cs-CZ" sz="2200" dirty="0" smtClean="0"/>
              <a:t>ozeznávání chuti</a:t>
            </a:r>
          </a:p>
          <a:p>
            <a:pPr lvl="1"/>
            <a:r>
              <a:rPr lang="cs-CZ" sz="2200" dirty="0"/>
              <a:t>p</a:t>
            </a:r>
            <a:r>
              <a:rPr lang="cs-CZ" sz="2200" dirty="0" smtClean="0"/>
              <a:t>odpora vylučování růstového hormonu</a:t>
            </a:r>
          </a:p>
          <a:p>
            <a:pPr lvl="1"/>
            <a:r>
              <a:rPr lang="cs-CZ" sz="2200" dirty="0"/>
              <a:t>d</a:t>
            </a:r>
            <a:r>
              <a:rPr lang="cs-CZ" sz="2200" dirty="0" smtClean="0"/>
              <a:t>alší (paměť a učení, cyklus bdění a spánku)</a:t>
            </a:r>
            <a:endParaRPr lang="cs-CZ" sz="2200" dirty="0"/>
          </a:p>
        </p:txBody>
      </p:sp>
      <p:pic>
        <p:nvPicPr>
          <p:cNvPr id="3074" name="Picture 2" descr="C:\Users\11378\Desktop\Pix\d262bd229b800b6052a1cb5883918f00--awesome-meme-cool-me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0310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560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652</TotalTime>
  <Words>1535</Words>
  <Application>Microsoft Office PowerPoint</Application>
  <PresentationFormat>Předvádění na obrazovce (4:3)</PresentationFormat>
  <Paragraphs>382</Paragraphs>
  <Slides>37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Calibri</vt:lpstr>
      <vt:lpstr>Trebuchet MS</vt:lpstr>
      <vt:lpstr>Wingdings</vt:lpstr>
      <vt:lpstr>Wingdings 2</vt:lpstr>
      <vt:lpstr>Bohatý</vt:lpstr>
      <vt:lpstr>Farmakoterapie obezity  a  poruch  štítné  žlázy</vt:lpstr>
      <vt:lpstr>Obezita </vt:lpstr>
      <vt:lpstr>Prevalence obezity ve světě u osob nad 18 let (2016)</vt:lpstr>
      <vt:lpstr>Obezita</vt:lpstr>
      <vt:lpstr>Obezita </vt:lpstr>
      <vt:lpstr>Homeostáza energetické rovnováhy</vt:lpstr>
      <vt:lpstr>Prezentace aplikace PowerPoint</vt:lpstr>
      <vt:lpstr>leptin</vt:lpstr>
      <vt:lpstr>Ghrelin</vt:lpstr>
      <vt:lpstr>Patofyziologie obezity</vt:lpstr>
      <vt:lpstr>Léčiva zvyšující hmotnost</vt:lpstr>
      <vt:lpstr>Cíle terapie </vt:lpstr>
      <vt:lpstr>Nefarmakologický přístup</vt:lpstr>
      <vt:lpstr>farmakoterapie</vt:lpstr>
      <vt:lpstr>farmakoterapie</vt:lpstr>
      <vt:lpstr>Centrální antiobezitika</vt:lpstr>
      <vt:lpstr>Centrální aO – kombinace</vt:lpstr>
      <vt:lpstr>Centrální anobezika</vt:lpstr>
      <vt:lpstr>Periferní anobezika</vt:lpstr>
      <vt:lpstr>Analoga GLP-1</vt:lpstr>
      <vt:lpstr>Další látky snižující hmotnost</vt:lpstr>
      <vt:lpstr>Další látky</vt:lpstr>
      <vt:lpstr>Farmakoterapie poruch  štítné žlázy</vt:lpstr>
      <vt:lpstr>Štítná žláza</vt:lpstr>
      <vt:lpstr>Prezentace aplikace PowerPoint</vt:lpstr>
      <vt:lpstr>Prezentace aplikace PowerPoint</vt:lpstr>
      <vt:lpstr>Prezentace aplikace PowerPoint</vt:lpstr>
      <vt:lpstr>hypertyreóza</vt:lpstr>
      <vt:lpstr>Terapie hypertyreózy</vt:lpstr>
      <vt:lpstr>Radiojód 131I</vt:lpstr>
      <vt:lpstr>thionamidy</vt:lpstr>
      <vt:lpstr>jodidy</vt:lpstr>
      <vt:lpstr>Tyreotoxická krize</vt:lpstr>
      <vt:lpstr>hypotyreóza</vt:lpstr>
      <vt:lpstr>Terapie Hypotyreózy</vt:lpstr>
      <vt:lpstr>amiodaron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Farmakoterapie obezity  a  poruch  štítné  žlázy</dc:title>
  <dc:creator>Rečková Hroudová Jana, PharmDr. Ph.D.</dc:creator>
  <cp:lastModifiedBy>Matej Ľupták</cp:lastModifiedBy>
  <cp:revision>38</cp:revision>
  <dcterms:created xsi:type="dcterms:W3CDTF">2019-07-23T09:47:51Z</dcterms:created>
  <dcterms:modified xsi:type="dcterms:W3CDTF">2020-05-24T19:36:34Z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iteId">
    <vt:lpwstr>0f277086-d4e0-4971-bc1a-bbc5df0eb246</vt:lpwstr>
  </property>
  <property fmtid="{D5CDD505-2E9C-101B-9397-08002B2CF9AE}" pid="4" name="MSIP_Label_2063cd7f-2d21-486a-9f29-9c1683fdd175_Owner">
    <vt:lpwstr>11378@vfn.cz</vt:lpwstr>
  </property>
  <property fmtid="{D5CDD505-2E9C-101B-9397-08002B2CF9AE}" pid="5" name="MSIP_Label_2063cd7f-2d21-486a-9f29-9c1683fdd175_SetDate">
    <vt:lpwstr>2019-10-17T08:22:28.6135363Z</vt:lpwstr>
  </property>
  <property fmtid="{D5CDD505-2E9C-101B-9397-08002B2CF9AE}" pid="6" name="MSIP_Label_2063cd7f-2d21-486a-9f29-9c1683fdd175_Name">
    <vt:lpwstr>Veřejné</vt:lpwstr>
  </property>
  <property fmtid="{D5CDD505-2E9C-101B-9397-08002B2CF9AE}" pid="7" name="MSIP_Label_2063cd7f-2d21-486a-9f29-9c1683fdd175_Application">
    <vt:lpwstr>Microsoft Azure Information Protection</vt:lpwstr>
  </property>
  <property fmtid="{D5CDD505-2E9C-101B-9397-08002B2CF9AE}" pid="8" name="MSIP_Label_2063cd7f-2d21-486a-9f29-9c1683fdd175_Extended_MSFT_Method">
    <vt:lpwstr>Automatic</vt:lpwstr>
  </property>
  <property fmtid="{D5CDD505-2E9C-101B-9397-08002B2CF9AE}" pid="9" name="Sensitivity">
    <vt:lpwstr>Veřejné</vt:lpwstr>
  </property>
</Properties>
</file>