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7"/>
  </p:notesMasterIdLst>
  <p:sldIdLst>
    <p:sldId id="256" r:id="rId2"/>
    <p:sldId id="257" r:id="rId3"/>
    <p:sldId id="286" r:id="rId4"/>
    <p:sldId id="281" r:id="rId5"/>
    <p:sldId id="293" r:id="rId6"/>
    <p:sldId id="271" r:id="rId7"/>
    <p:sldId id="275" r:id="rId8"/>
    <p:sldId id="289" r:id="rId9"/>
    <p:sldId id="283" r:id="rId10"/>
    <p:sldId id="290" r:id="rId11"/>
    <p:sldId id="291" r:id="rId12"/>
    <p:sldId id="292" r:id="rId13"/>
    <p:sldId id="259" r:id="rId14"/>
    <p:sldId id="272" r:id="rId15"/>
    <p:sldId id="269" r:id="rId16"/>
    <p:sldId id="287" r:id="rId17"/>
    <p:sldId id="288" r:id="rId18"/>
    <p:sldId id="285" r:id="rId19"/>
    <p:sldId id="273" r:id="rId20"/>
    <p:sldId id="270" r:id="rId21"/>
    <p:sldId id="260" r:id="rId22"/>
    <p:sldId id="276" r:id="rId23"/>
    <p:sldId id="282" r:id="rId24"/>
    <p:sldId id="277" r:id="rId25"/>
    <p:sldId id="274" r:id="rId2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0171" autoAdjust="0"/>
  </p:normalViewPr>
  <p:slideViewPr>
    <p:cSldViewPr snapToGrid="0">
      <p:cViewPr varScale="1">
        <p:scale>
          <a:sx n="100" d="100"/>
          <a:sy n="100" d="100"/>
        </p:scale>
        <p:origin x="990" y="78"/>
      </p:cViewPr>
      <p:guideLst/>
    </p:cSldViewPr>
  </p:slideViewPr>
  <p:outlineViewPr>
    <p:cViewPr>
      <p:scale>
        <a:sx n="33" d="100"/>
        <a:sy n="33" d="100"/>
      </p:scale>
      <p:origin x="0" y="-380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112006832479273"/>
          <c:y val="4.2423650313798168E-2"/>
          <c:w val="0.88512199863905905"/>
          <c:h val="0.84317326500459677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'List1'!$B$1</c:f>
              <c:strCache>
                <c:ptCount val="1"/>
                <c:pt idx="0">
                  <c:v>Muži</c:v>
                </c:pt>
              </c:strCache>
            </c:strRef>
          </c:tx>
          <c:invertIfNegative val="0"/>
          <c:cat>
            <c:strRef>
              <c:f>'List1'!$A$2:$A$4</c:f>
              <c:strCache>
                <c:ptCount val="3"/>
                <c:pt idx="0">
                  <c:v>MŠ</c:v>
                </c:pt>
                <c:pt idx="1">
                  <c:v>ZŠ</c:v>
                </c:pt>
                <c:pt idx="2">
                  <c:v>SŠ + VOŠ</c:v>
                </c:pt>
              </c:strCache>
            </c:strRef>
          </c:cat>
          <c:val>
            <c:numRef>
              <c:f>'List1'!$B$2:$B$4</c:f>
              <c:numCache>
                <c:formatCode>General</c:formatCode>
                <c:ptCount val="3"/>
                <c:pt idx="0">
                  <c:v>0.30000000000000021</c:v>
                </c:pt>
                <c:pt idx="1">
                  <c:v>14.9</c:v>
                </c:pt>
                <c:pt idx="2">
                  <c:v>35.4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D9-4603-BC45-8A6CCE1DEB9B}"/>
            </c:ext>
          </c:extLst>
        </c:ser>
        <c:ser>
          <c:idx val="1"/>
          <c:order val="1"/>
          <c:tx>
            <c:strRef>
              <c:f>'List1'!$C$1</c:f>
              <c:strCache>
                <c:ptCount val="1"/>
                <c:pt idx="0">
                  <c:v>Ženy</c:v>
                </c:pt>
              </c:strCache>
            </c:strRef>
          </c:tx>
          <c:invertIfNegative val="0"/>
          <c:cat>
            <c:strRef>
              <c:f>'List1'!$A$2:$A$4</c:f>
              <c:strCache>
                <c:ptCount val="3"/>
                <c:pt idx="0">
                  <c:v>MŠ</c:v>
                </c:pt>
                <c:pt idx="1">
                  <c:v>ZŠ</c:v>
                </c:pt>
                <c:pt idx="2">
                  <c:v>SŠ + VOŠ</c:v>
                </c:pt>
              </c:strCache>
            </c:strRef>
          </c:cat>
          <c:val>
            <c:numRef>
              <c:f>'List1'!$C$2:$C$4</c:f>
              <c:numCache>
                <c:formatCode>General</c:formatCode>
                <c:ptCount val="3"/>
                <c:pt idx="0">
                  <c:v>99.7</c:v>
                </c:pt>
                <c:pt idx="1">
                  <c:v>85.1</c:v>
                </c:pt>
                <c:pt idx="2">
                  <c:v>64.599999999999994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1D9-4603-BC45-8A6CCE1DEB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94100480"/>
        <c:axId val="96610560"/>
      </c:barChart>
      <c:catAx>
        <c:axId val="941004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96610560"/>
        <c:crosses val="autoZero"/>
        <c:auto val="1"/>
        <c:lblAlgn val="ctr"/>
        <c:lblOffset val="100"/>
        <c:noMultiLvlLbl val="0"/>
      </c:catAx>
      <c:valAx>
        <c:axId val="96610560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9410048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620521248781752"/>
          <c:y val="6.2042961646234733E-2"/>
          <c:w val="0.87129114233202609"/>
          <c:h val="0.877397067543593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Sloupec1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List1!$A$2:$A$7</c:f>
              <c:strCache>
                <c:ptCount val="6"/>
                <c:pt idx="0">
                  <c:v>Do 25 let</c:v>
                </c:pt>
                <c:pt idx="1">
                  <c:v>26–35</c:v>
                </c:pt>
                <c:pt idx="2">
                  <c:v>36–45</c:v>
                </c:pt>
                <c:pt idx="3">
                  <c:v>46–55</c:v>
                </c:pt>
                <c:pt idx="4">
                  <c:v>56–65</c:v>
                </c:pt>
                <c:pt idx="5">
                  <c:v>66 a více let</c:v>
                </c:pt>
              </c:strCache>
            </c:strRef>
          </c:cat>
          <c:val>
            <c:numRef>
              <c:f>List1!$B$2:$B$7</c:f>
              <c:numCache>
                <c:formatCode>General</c:formatCode>
                <c:ptCount val="6"/>
                <c:pt idx="0">
                  <c:v>3</c:v>
                </c:pt>
                <c:pt idx="1">
                  <c:v>17</c:v>
                </c:pt>
                <c:pt idx="2">
                  <c:v>27</c:v>
                </c:pt>
                <c:pt idx="3">
                  <c:v>36</c:v>
                </c:pt>
                <c:pt idx="4">
                  <c:v>16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DDF-4E76-A898-3C9393E1F4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93028736"/>
        <c:axId val="93028352"/>
      </c:barChart>
      <c:valAx>
        <c:axId val="93028352"/>
        <c:scaling>
          <c:orientation val="minMax"/>
        </c:scaling>
        <c:delete val="0"/>
        <c:axPos val="l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3028736"/>
        <c:crosses val="autoZero"/>
        <c:crossBetween val="between"/>
      </c:valAx>
      <c:catAx>
        <c:axId val="9302873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9302835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E641AD-6B22-4DB5-BA81-AE4DE242669A}" type="datetimeFigureOut">
              <a:rPr lang="cs-CZ" smtClean="0"/>
              <a:t>09.04.2026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B134FE-6399-4872-9233-0F99C97A744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76540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cs-CZ" b="1" i="0" dirty="0">
                <a:solidFill>
                  <a:srgbClr val="222222"/>
                </a:solidFill>
                <a:effectLst/>
                <a:latin typeface="Nunito" panose="020F0502020204030204" pitchFamily="2" charset="-18"/>
              </a:rPr>
              <a:t>Učitelky MŠ:</a:t>
            </a:r>
            <a:r>
              <a:rPr lang="cs-CZ" b="0" i="0" dirty="0">
                <a:solidFill>
                  <a:srgbClr val="222222"/>
                </a:solidFill>
                <a:effectLst/>
                <a:latin typeface="Nunito" panose="020F0502020204030204" pitchFamily="2" charset="-18"/>
              </a:rPr>
              <a:t> 8. až 13. platová třída (obvykle 9. platová třída)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1" i="0" dirty="0">
                <a:solidFill>
                  <a:srgbClr val="222222"/>
                </a:solidFill>
                <a:effectLst/>
                <a:latin typeface="Nunito" panose="020F0502020204030204" pitchFamily="2" charset="-18"/>
              </a:rPr>
              <a:t>Ředitelky MŠ:</a:t>
            </a:r>
            <a:r>
              <a:rPr lang="cs-CZ" b="0" i="0" dirty="0">
                <a:solidFill>
                  <a:srgbClr val="222222"/>
                </a:solidFill>
                <a:effectLst/>
                <a:latin typeface="Nunito" panose="020F0502020204030204" pitchFamily="2" charset="-18"/>
              </a:rPr>
              <a:t> 10. až 13. platová třída (obvykle 11. platová třída)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1" i="0" dirty="0">
                <a:solidFill>
                  <a:srgbClr val="222222"/>
                </a:solidFill>
                <a:effectLst/>
                <a:latin typeface="Nunito" panose="020F0502020204030204" pitchFamily="2" charset="-18"/>
              </a:rPr>
              <a:t>Učitelé ZŠ a SŠ:</a:t>
            </a:r>
            <a:r>
              <a:rPr lang="cs-CZ" b="0" i="0" dirty="0">
                <a:solidFill>
                  <a:srgbClr val="222222"/>
                </a:solidFill>
                <a:effectLst/>
                <a:latin typeface="Nunito" panose="020F0502020204030204" pitchFamily="2" charset="-18"/>
              </a:rPr>
              <a:t> 9. až 14. platová třída (obvykle 12. platová třída)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1" i="0" dirty="0">
                <a:solidFill>
                  <a:srgbClr val="222222"/>
                </a:solidFill>
                <a:effectLst/>
                <a:latin typeface="Nunito" panose="020F0502020204030204" pitchFamily="2" charset="-18"/>
              </a:rPr>
              <a:t>Ředitelé ZŠ a SŠ:</a:t>
            </a:r>
            <a:r>
              <a:rPr lang="cs-CZ" b="0" i="0" dirty="0">
                <a:solidFill>
                  <a:srgbClr val="222222"/>
                </a:solidFill>
                <a:effectLst/>
                <a:latin typeface="Nunito" panose="020F0502020204030204" pitchFamily="2" charset="-18"/>
              </a:rPr>
              <a:t> 12. až 14. platová třída (obvykle 13. platová třída)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1" i="0" dirty="0">
                <a:solidFill>
                  <a:srgbClr val="222222"/>
                </a:solidFill>
                <a:effectLst/>
                <a:latin typeface="Nunito" panose="020F0502020204030204" pitchFamily="2" charset="-18"/>
              </a:rPr>
              <a:t>Učitelé odborného výcviku:</a:t>
            </a:r>
            <a:r>
              <a:rPr lang="cs-CZ" b="0" i="0" dirty="0">
                <a:solidFill>
                  <a:srgbClr val="222222"/>
                </a:solidFill>
                <a:effectLst/>
                <a:latin typeface="Nunito" panose="020F0502020204030204" pitchFamily="2" charset="-18"/>
              </a:rPr>
              <a:t> 9. až 13. platová třída (obvykle 10. platová třída)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1" i="0" dirty="0">
                <a:solidFill>
                  <a:srgbClr val="222222"/>
                </a:solidFill>
                <a:effectLst/>
                <a:latin typeface="Nunito" panose="020F0502020204030204" pitchFamily="2" charset="-18"/>
              </a:rPr>
              <a:t>Vychovatelky školní družiny a další vychovatelé:</a:t>
            </a:r>
            <a:r>
              <a:rPr lang="cs-CZ" b="0" i="0" dirty="0">
                <a:solidFill>
                  <a:srgbClr val="222222"/>
                </a:solidFill>
                <a:effectLst/>
                <a:latin typeface="Nunito" panose="020F0502020204030204" pitchFamily="2" charset="-18"/>
              </a:rPr>
              <a:t> 8. až 12. platová třída (obvykle 9. platová třída)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1" i="0" dirty="0">
                <a:solidFill>
                  <a:srgbClr val="222222"/>
                </a:solidFill>
                <a:effectLst/>
                <a:latin typeface="Nunito" panose="020F0502020204030204" pitchFamily="2" charset="-18"/>
              </a:rPr>
              <a:t>Speciální pedagogové:</a:t>
            </a:r>
            <a:r>
              <a:rPr lang="cs-CZ" b="0" i="0" dirty="0">
                <a:solidFill>
                  <a:srgbClr val="222222"/>
                </a:solidFill>
                <a:effectLst/>
                <a:latin typeface="Nunito" panose="020F0502020204030204" pitchFamily="2" charset="-18"/>
              </a:rPr>
              <a:t> 11. až 13. platová třída (obvykle 12. platová třída)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1" i="0" dirty="0">
                <a:solidFill>
                  <a:srgbClr val="222222"/>
                </a:solidFill>
                <a:effectLst/>
                <a:latin typeface="Nunito" panose="020F0502020204030204" pitchFamily="2" charset="-18"/>
              </a:rPr>
              <a:t>Asistenti pedagoga:</a:t>
            </a:r>
            <a:r>
              <a:rPr lang="cs-CZ" b="0" i="0" dirty="0">
                <a:solidFill>
                  <a:srgbClr val="222222"/>
                </a:solidFill>
                <a:effectLst/>
                <a:latin typeface="Nunito" panose="020F0502020204030204" pitchFamily="2" charset="-18"/>
              </a:rPr>
              <a:t> 4. až 9. platová třída (obvykle 8. platová třída)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1" i="0" dirty="0">
                <a:solidFill>
                  <a:srgbClr val="222222"/>
                </a:solidFill>
                <a:effectLst/>
                <a:latin typeface="Nunito" panose="020F0502020204030204" pitchFamily="2" charset="-18"/>
              </a:rPr>
              <a:t>Pedagogové volného času:</a:t>
            </a:r>
            <a:r>
              <a:rPr lang="cs-CZ" b="0" i="0" dirty="0">
                <a:solidFill>
                  <a:srgbClr val="222222"/>
                </a:solidFill>
                <a:effectLst/>
                <a:latin typeface="Nunito" panose="020F0502020204030204" pitchFamily="2" charset="-18"/>
              </a:rPr>
              <a:t> 8. až 13. platová třída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B134FE-6399-4872-9233-0F99C97A744E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8572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7CB817-3EE1-13BE-FC02-D0D91ACABF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A7D85EB-2E90-9647-2788-912022A07E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A31864A-19CB-0064-6ECE-639A9FFAC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E6392-832A-4661-A77C-306E6D160164}" type="datetimeFigureOut">
              <a:rPr lang="cs-CZ" smtClean="0"/>
              <a:t>09.04.2026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29504B1-15DA-D316-4237-8AF7F96FEE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A65220F-20D8-07FA-9FE9-3B7044E3B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0B563-20B5-46BE-AA37-D412C79B9F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5081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BAAF31-1663-9194-BD72-3A1CCF0A6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4D5D385-E75D-B541-AEEB-B952B0ABD1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B407354-5462-085B-DCEB-D6983C044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E6392-832A-4661-A77C-306E6D160164}" type="datetimeFigureOut">
              <a:rPr lang="cs-CZ" smtClean="0"/>
              <a:t>09.04.2026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8497D17-2F8E-400E-6DC6-DE3B5DE72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F43A5C5-3A82-A969-C507-92634842A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0B563-20B5-46BE-AA37-D412C79B9F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0023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5B298E37-DA9D-AE83-0C43-2D3E9526EA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7635807-F8B4-A163-AC5E-4F9BB0980A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F32245C-94DD-5FFF-00B1-F026BF338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E6392-832A-4661-A77C-306E6D160164}" type="datetimeFigureOut">
              <a:rPr lang="cs-CZ" smtClean="0"/>
              <a:t>09.04.2026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2E4F3A4-9868-F8D1-87A4-75B5F3350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05F26BB-C2A2-F0AD-74E0-1669B267E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0B563-20B5-46BE-AA37-D412C79B9F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1761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B78B12-C4CB-E10D-2595-70DDEA5B7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DA9F9E1-8558-7E78-ADA7-EA8A5ADE8E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2A44104-8177-795C-B350-9FE5EE5FE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E6392-832A-4661-A77C-306E6D160164}" type="datetimeFigureOut">
              <a:rPr lang="cs-CZ" smtClean="0"/>
              <a:t>09.04.2026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85FF399-3577-86ED-F99D-79652A6BE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51075E8-6852-3D83-96AF-D2D030731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0B563-20B5-46BE-AA37-D412C79B9F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3304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388ACC-771F-F4BD-DAEC-A049943BB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9AED815-6B99-2222-B6FB-6D646C4093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011CA2F-BACD-1368-9B67-96F5A6208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E6392-832A-4661-A77C-306E6D160164}" type="datetimeFigureOut">
              <a:rPr lang="cs-CZ" smtClean="0"/>
              <a:t>09.04.2026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8618C3E-2173-3510-7879-3E24611C0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4F9CA99-A22D-BE45-513D-7A3E744B6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0B563-20B5-46BE-AA37-D412C79B9F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832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D6F096-533D-A74B-118C-6956A48BD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D4263C8-7980-D548-63FF-44B423D696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91C3E10-CD3A-EB90-3C1B-6638EF308F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7EA8822-91EA-71EA-FCDB-6DDC1D7C2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E6392-832A-4661-A77C-306E6D160164}" type="datetimeFigureOut">
              <a:rPr lang="cs-CZ" smtClean="0"/>
              <a:t>09.04.2026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73AFB1A-91C0-A3AB-1B9D-AE6BA7D3E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2A65C57-C0E6-0694-5E82-4B0A5E453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0B563-20B5-46BE-AA37-D412C79B9F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2282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623E99-4E2B-3C4E-3553-C149A284B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1413E91-A722-7CB9-7E6C-32927363CA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8879047-7CDA-31CB-02F9-5C5654D2F2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C0575E3-3604-B9D3-0BA3-DDF92D79F7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91E17D5D-2824-9658-4799-CEED5C90B3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C54AEF60-B158-FB7D-2559-0346BF490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E6392-832A-4661-A77C-306E6D160164}" type="datetimeFigureOut">
              <a:rPr lang="cs-CZ" smtClean="0"/>
              <a:t>09.04.2026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FA376600-7330-BC53-828C-4E6065288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4E728F8-D0A7-03E9-6791-6BF7867A5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0B563-20B5-46BE-AA37-D412C79B9F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4702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FE0C96-EDDB-7947-FB3D-9E8AD97DE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D87571E-DBE1-7298-F656-8331FBDF6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E6392-832A-4661-A77C-306E6D160164}" type="datetimeFigureOut">
              <a:rPr lang="cs-CZ" smtClean="0"/>
              <a:t>09.04.2026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2367B23-20CD-02D4-FF09-18BEE8481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67392CD-DAD0-08EE-C6EE-12DD10B83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0B563-20B5-46BE-AA37-D412C79B9F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7876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D54A96AA-C387-D9CD-0A0B-24CB63B44B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E6392-832A-4661-A77C-306E6D160164}" type="datetimeFigureOut">
              <a:rPr lang="cs-CZ" smtClean="0"/>
              <a:t>09.04.2026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2BC252E5-88B3-59E1-BACC-8FD90C875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7138B3A-703F-56BF-A44B-4E7B49A2B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0B563-20B5-46BE-AA37-D412C79B9F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9996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6C0E75-4399-BA6D-8A0D-197A5BCC8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B81DFCF-5432-8620-870D-F0BFA714D0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6CAF7E3-D7A9-35EA-4A59-AC03059F60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3E3CDAF-DF8D-F133-4A55-98E297302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E6392-832A-4661-A77C-306E6D160164}" type="datetimeFigureOut">
              <a:rPr lang="cs-CZ" smtClean="0"/>
              <a:t>09.04.2026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BE70A0E-EEC7-42C1-6884-6B6D13CA4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701509D-CFC3-B0E2-D046-69E36AF40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0B563-20B5-46BE-AA37-D412C79B9F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8033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BE0EB3-A926-9E01-DD36-0812729B1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3FEE451C-F684-9B45-C8E9-99BD8DB4A6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CC6FA74-4C62-9ACF-5A36-9B96293D0F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D62E1B3-6C99-3B2E-54FE-FB23F684C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E6392-832A-4661-A77C-306E6D160164}" type="datetimeFigureOut">
              <a:rPr lang="cs-CZ" smtClean="0"/>
              <a:t>09.04.2026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704A13B-41CE-33CC-D703-7A7334168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3125586-51E0-ADB9-B15A-701D63742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0B563-20B5-46BE-AA37-D412C79B9F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0106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7186387-9E53-9A53-90B2-2EB5533FA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0402CAE-D9CD-B248-228D-578E392539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BD9751C-797B-7E50-2B0C-B45A9195CE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FE6392-832A-4661-A77C-306E6D160164}" type="datetimeFigureOut">
              <a:rPr lang="cs-CZ" smtClean="0"/>
              <a:t>09.04.2026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4F2A959-E6CE-EE63-1FB5-35A9AAFEF3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D0AFB25-61F5-EC1C-0FF8-3681C820B2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E0B563-20B5-46BE-AA37-D412C79B9F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1000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zakonyprolidi.cz/cs/2004-563" TargetMode="Externa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old.nidv.cz/old.nidv.cz/cs/projekty/projekty-archiv/karierni-system/vystupy.ep/index.html" TargetMode="External"/><Relationship Id="rId2" Type="http://schemas.openxmlformats.org/officeDocument/2006/relationships/hyperlink" Target="http://www.nuov.cz/uploads/AE/evaluacni_nastroje/08_Ramec_profesnich_kvalit_ucitele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smt.cz/file/59463_1_1/" TargetMode="External"/><Relationship Id="rId5" Type="http://schemas.openxmlformats.org/officeDocument/2006/relationships/hyperlink" Target="https://www.msmt.cz/vzdelavani/dalsi-vzdelavani/ramec-digitalnich-kompetenci-ucitele" TargetMode="External"/><Relationship Id="rId4" Type="http://schemas.openxmlformats.org/officeDocument/2006/relationships/hyperlink" Target="https://clanky.rvp.cz/clanek/c/Z/22355/ramec-profesnich-kvalit-ucitele-ciziho-jazyka.html/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citelske-listy.cz/2023/01/stanovisko-odborne-verejnosti-k-novele.html" TargetMode="External"/><Relationship Id="rId2" Type="http://schemas.openxmlformats.org/officeDocument/2006/relationships/hyperlink" Target="https://www.eduin.cz/tiskove-zpravy/tiskova-zprava-analyza-k-novele-zakona-o-pedagogickych-pracovnicich-a-stanovisko-eduinu/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074C4E-D2EC-492F-9D75-DFE7F1D200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/>
              <a:t>Učitelé a učitelky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CA996C9-F44F-408F-A74C-F2600161091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Vzdělávací politika</a:t>
            </a:r>
          </a:p>
          <a:p>
            <a:r>
              <a:rPr lang="cs-CZ" dirty="0"/>
              <a:t>Magdalena Mouralová</a:t>
            </a:r>
          </a:p>
        </p:txBody>
      </p:sp>
    </p:spTree>
    <p:extLst>
      <p:ext uri="{BB962C8B-B14F-4D97-AF65-F5344CB8AC3E}">
        <p14:creationId xmlns:p14="http://schemas.microsoft.com/office/powerpoint/2010/main" val="38790833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85FABAC9-EF83-C1E4-0A17-D47EF922EA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9320" y="0"/>
            <a:ext cx="84333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72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13E1B702-D9E2-798D-72DA-115F50D17D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1914" y="456785"/>
            <a:ext cx="9288171" cy="5944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2527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2BC3A90-C687-CE63-D82E-C85189321F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40" y="506979"/>
            <a:ext cx="10911920" cy="5844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8291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CF4B9F-2C82-4DBF-8AA9-6050399B3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Jaký má být dobrý učitel? (skupinová práce)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2A037CA-C72A-435E-88F8-F420418AF2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Zadání: </a:t>
            </a:r>
          </a:p>
          <a:p>
            <a:r>
              <a:rPr lang="cs-CZ" dirty="0"/>
              <a:t>Ve skupinách diskutujte, jaký je podle Vás dobrý učitel.</a:t>
            </a:r>
          </a:p>
          <a:p>
            <a:pPr lvl="1"/>
            <a:r>
              <a:rPr lang="cs-CZ" dirty="0"/>
              <a:t>Jakými schopnostmi, kvalitami disponuje anebo co umí, co podle Vás dělá?</a:t>
            </a:r>
          </a:p>
          <a:p>
            <a:pPr lvl="1"/>
            <a:r>
              <a:rPr lang="cs-CZ" dirty="0"/>
              <a:t>Proč? </a:t>
            </a:r>
          </a:p>
          <a:p>
            <a:pPr lvl="1"/>
            <a:r>
              <a:rPr lang="cs-CZ" dirty="0">
                <a:solidFill>
                  <a:srgbClr val="FF0000"/>
                </a:solidFill>
              </a:rPr>
              <a:t>Uveďte nejméně 5 bodů.</a:t>
            </a:r>
          </a:p>
          <a:p>
            <a:r>
              <a:rPr lang="cs-CZ" dirty="0"/>
              <a:t>Co z toho můžeme ovlivnit vzdělávací politikou? Jak?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Dotazník v </a:t>
            </a:r>
            <a:r>
              <a:rPr lang="cs-CZ" dirty="0" err="1"/>
              <a:t>Moodle</a:t>
            </a:r>
            <a:r>
              <a:rPr lang="cs-CZ" dirty="0"/>
              <a:t> (zatím jen první 3 otázky) nebo papírově</a:t>
            </a:r>
          </a:p>
          <a:p>
            <a:r>
              <a:rPr lang="cs-CZ" dirty="0"/>
              <a:t>7 minut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84659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3EA5CD-145D-4610-89EA-FE6C37B98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8472"/>
            <a:ext cx="10515600" cy="1325563"/>
          </a:xfrm>
        </p:spPr>
        <p:txBody>
          <a:bodyPr>
            <a:normAutofit/>
          </a:bodyPr>
          <a:lstStyle/>
          <a:p>
            <a:r>
              <a:rPr lang="cs-CZ" sz="4400" dirty="0"/>
              <a:t>Jak může vzdělávací politika ovlivnit učitele?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2F858F1B-7266-4AA3-87CC-E8A6924F9B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8973" y="1922463"/>
            <a:ext cx="9605779" cy="4022725"/>
          </a:xfrm>
        </p:spPr>
      </p:pic>
    </p:spTree>
    <p:extLst>
      <p:ext uri="{BB962C8B-B14F-4D97-AF65-F5344CB8AC3E}">
        <p14:creationId xmlns:p14="http://schemas.microsoft.com/office/powerpoint/2010/main" val="2208696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948303-5E30-4965-8A23-19794B723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Jak</a:t>
            </a:r>
            <a:r>
              <a:rPr lang="cs-CZ" sz="4400" dirty="0"/>
              <a:t> může vzdělávací politika ovlivnit učitele?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357EBE7-3602-49D3-84D2-9F09D44C82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9217975" cy="4023360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Výběr učitelů</a:t>
            </a:r>
          </a:p>
          <a:p>
            <a:r>
              <a:rPr lang="cs-CZ" dirty="0"/>
              <a:t>Příprava učitelů</a:t>
            </a:r>
          </a:p>
          <a:p>
            <a:r>
              <a:rPr lang="cs-CZ" dirty="0"/>
              <a:t>Další vzdělávání učitelů</a:t>
            </a:r>
          </a:p>
          <a:p>
            <a:r>
              <a:rPr lang="cs-CZ" dirty="0"/>
              <a:t>Standardy</a:t>
            </a:r>
          </a:p>
          <a:p>
            <a:r>
              <a:rPr lang="cs-CZ" dirty="0"/>
              <a:t>Podpora</a:t>
            </a:r>
          </a:p>
          <a:p>
            <a:r>
              <a:rPr lang="cs-CZ" dirty="0"/>
              <a:t>Motivace </a:t>
            </a:r>
          </a:p>
          <a:p>
            <a:r>
              <a:rPr lang="cs-CZ" dirty="0"/>
              <a:t>Hodnocení učitelů</a:t>
            </a:r>
          </a:p>
          <a:p>
            <a:r>
              <a:rPr lang="cs-CZ" dirty="0"/>
              <a:t>Kariérní řád</a:t>
            </a:r>
          </a:p>
          <a:p>
            <a:r>
              <a:rPr lang="cs-CZ" dirty="0"/>
              <a:t>Zákon o pedagogických pracovnících (</a:t>
            </a:r>
            <a:r>
              <a:rPr lang="cs-CZ" dirty="0">
                <a:hlinkClick r:id="rId2"/>
              </a:rPr>
              <a:t>563/2004 </a:t>
            </a:r>
            <a:r>
              <a:rPr lang="cs-CZ" dirty="0" err="1">
                <a:hlinkClick r:id="rId2"/>
              </a:rPr>
              <a:t>Sb</a:t>
            </a:r>
            <a:r>
              <a:rPr lang="cs-CZ" dirty="0"/>
              <a:t>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43778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E52533-0DE1-3CED-0BA8-929E09D30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Platy pedagogů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8DEEA1C-67B5-007B-BE06-BB867DAC57C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Jak jsou velké?</a:t>
            </a:r>
          </a:p>
          <a:p>
            <a:pPr lvl="1"/>
            <a:r>
              <a:rPr lang="cs-CZ" dirty="0"/>
              <a:t>Absolutně:</a:t>
            </a:r>
          </a:p>
          <a:p>
            <a:pPr lvl="2"/>
            <a:r>
              <a:rPr lang="cs-CZ" dirty="0"/>
              <a:t>průměr 2025 byl 53 385 Kč</a:t>
            </a:r>
          </a:p>
          <a:p>
            <a:pPr lvl="2"/>
            <a:r>
              <a:rPr lang="cs-CZ" dirty="0"/>
              <a:t>odměny, vedení škol</a:t>
            </a:r>
          </a:p>
          <a:p>
            <a:pPr lvl="1"/>
            <a:r>
              <a:rPr lang="cs-CZ" dirty="0"/>
              <a:t>Relativně</a:t>
            </a:r>
          </a:p>
          <a:p>
            <a:pPr lvl="2"/>
            <a:r>
              <a:rPr lang="cs-CZ" dirty="0"/>
              <a:t>108 % průměrného platu</a:t>
            </a:r>
          </a:p>
          <a:p>
            <a:pPr lvl="2"/>
            <a:r>
              <a:rPr lang="cs-CZ" dirty="0"/>
              <a:t>cca 70 % průměrného platu vysokoškoláka</a:t>
            </a:r>
          </a:p>
          <a:p>
            <a:r>
              <a:rPr lang="cs-CZ" dirty="0"/>
              <a:t>Relativně homogenní napříč regiony</a:t>
            </a:r>
          </a:p>
          <a:p>
            <a:r>
              <a:rPr lang="cs-CZ" dirty="0"/>
              <a:t>Stabilita</a:t>
            </a:r>
          </a:p>
          <a:p>
            <a:pPr marL="914400" lvl="2" indent="0">
              <a:buNone/>
            </a:pPr>
            <a:endParaRPr lang="cs-CZ" dirty="0"/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0A1B906-0776-354D-4236-DA1486EA9D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58" b="19512"/>
          <a:stretch>
            <a:fillRect/>
          </a:stretch>
        </p:blipFill>
        <p:spPr>
          <a:xfrm>
            <a:off x="6452839" y="1593811"/>
            <a:ext cx="5486400" cy="4583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8982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9C9BE9FF-319E-6BDE-5DF3-FE2A51F7927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597" t="6452" r="8386" b="25519"/>
          <a:stretch/>
        </p:blipFill>
        <p:spPr>
          <a:xfrm>
            <a:off x="459772" y="555161"/>
            <a:ext cx="10893172" cy="620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0889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>
            <a:extLst>
              <a:ext uri="{FF2B5EF4-FFF2-40B4-BE49-F238E27FC236}">
                <a16:creationId xmlns:a16="http://schemas.microsoft.com/office/drawing/2014/main" id="{1D47B99B-E433-DA77-1107-09D83CCC8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Mzdy pedagogů – tarifní tabulka 2025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6785797D-2C6B-9B22-08E1-80101FD1C82B}"/>
              </a:ext>
            </a:extLst>
          </p:cNvPr>
          <p:cNvSpPr txBox="1"/>
          <p:nvPr/>
        </p:nvSpPr>
        <p:spPr>
          <a:xfrm>
            <a:off x="9938458" y="504012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n w="0"/>
                <a:solidFill>
                  <a:schemeClr val="accent1"/>
                </a:solidFill>
              </a:rPr>
              <a:t>Učitel ZŠ a SŠ</a:t>
            </a:r>
          </a:p>
        </p:txBody>
      </p:sp>
      <p:sp>
        <p:nvSpPr>
          <p:cNvPr id="13" name="Šipka: obousměrná vodorovná 12">
            <a:extLst>
              <a:ext uri="{FF2B5EF4-FFF2-40B4-BE49-F238E27FC236}">
                <a16:creationId xmlns:a16="http://schemas.microsoft.com/office/drawing/2014/main" id="{B975E3A7-5F99-97AC-C556-DF3E6DD0976B}"/>
              </a:ext>
            </a:extLst>
          </p:cNvPr>
          <p:cNvSpPr/>
          <p:nvPr/>
        </p:nvSpPr>
        <p:spPr>
          <a:xfrm>
            <a:off x="5999817" y="5131491"/>
            <a:ext cx="3697852" cy="216590"/>
          </a:xfrm>
          <a:prstGeom prst="left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Šipka: nahoru 13">
            <a:extLst>
              <a:ext uri="{FF2B5EF4-FFF2-40B4-BE49-F238E27FC236}">
                <a16:creationId xmlns:a16="http://schemas.microsoft.com/office/drawing/2014/main" id="{CC21DB8D-C3D8-A13C-0515-7673323121C7}"/>
              </a:ext>
            </a:extLst>
          </p:cNvPr>
          <p:cNvSpPr/>
          <p:nvPr/>
        </p:nvSpPr>
        <p:spPr>
          <a:xfrm>
            <a:off x="8105104" y="4936013"/>
            <a:ext cx="140414" cy="304605"/>
          </a:xfrm>
          <a:prstGeom prst="up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Šipka: obousměrná vodorovná 14">
            <a:extLst>
              <a:ext uri="{FF2B5EF4-FFF2-40B4-BE49-F238E27FC236}">
                <a16:creationId xmlns:a16="http://schemas.microsoft.com/office/drawing/2014/main" id="{F936A221-C754-4EA0-07B0-0DC4A666657F}"/>
              </a:ext>
            </a:extLst>
          </p:cNvPr>
          <p:cNvSpPr/>
          <p:nvPr/>
        </p:nvSpPr>
        <p:spPr>
          <a:xfrm>
            <a:off x="8105104" y="5424937"/>
            <a:ext cx="1592566" cy="198293"/>
          </a:xfrm>
          <a:prstGeom prst="left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Šipka: nahoru 15">
            <a:extLst>
              <a:ext uri="{FF2B5EF4-FFF2-40B4-BE49-F238E27FC236}">
                <a16:creationId xmlns:a16="http://schemas.microsoft.com/office/drawing/2014/main" id="{8730D0E9-B3F3-04AA-E0B6-AB9708AEC957}"/>
              </a:ext>
            </a:extLst>
          </p:cNvPr>
          <p:cNvSpPr/>
          <p:nvPr/>
        </p:nvSpPr>
        <p:spPr>
          <a:xfrm>
            <a:off x="8838169" y="4936014"/>
            <a:ext cx="140414" cy="555905"/>
          </a:xfrm>
          <a:prstGeom prst="up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3A51B6BA-FFAB-ED9F-64A0-B9FD3B21FCE9}"/>
              </a:ext>
            </a:extLst>
          </p:cNvPr>
          <p:cNvSpPr txBox="1"/>
          <p:nvPr/>
        </p:nvSpPr>
        <p:spPr>
          <a:xfrm>
            <a:off x="9938458" y="5348081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n w="0"/>
                <a:solidFill>
                  <a:srgbClr val="FFC000"/>
                </a:solidFill>
              </a:rPr>
              <a:t>Ředitel ZŠ a SŠ</a:t>
            </a:r>
          </a:p>
        </p:txBody>
      </p:sp>
      <p:sp>
        <p:nvSpPr>
          <p:cNvPr id="18" name="Šipka: obousměrná vodorovná 17">
            <a:extLst>
              <a:ext uri="{FF2B5EF4-FFF2-40B4-BE49-F238E27FC236}">
                <a16:creationId xmlns:a16="http://schemas.microsoft.com/office/drawing/2014/main" id="{75846D08-7209-FF6E-073A-4E43A2F4A2F8}"/>
              </a:ext>
            </a:extLst>
          </p:cNvPr>
          <p:cNvSpPr/>
          <p:nvPr/>
        </p:nvSpPr>
        <p:spPr>
          <a:xfrm>
            <a:off x="2804155" y="5389177"/>
            <a:ext cx="3718107" cy="216590"/>
          </a:xfrm>
          <a:prstGeom prst="leftRight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Šipka: nahoru 18">
            <a:extLst>
              <a:ext uri="{FF2B5EF4-FFF2-40B4-BE49-F238E27FC236}">
                <a16:creationId xmlns:a16="http://schemas.microsoft.com/office/drawing/2014/main" id="{7FE6F9C3-7CCF-5D71-95C0-CF4DC27C617B}"/>
              </a:ext>
            </a:extLst>
          </p:cNvPr>
          <p:cNvSpPr/>
          <p:nvPr/>
        </p:nvSpPr>
        <p:spPr>
          <a:xfrm>
            <a:off x="5529326" y="4956294"/>
            <a:ext cx="140414" cy="535625"/>
          </a:xfrm>
          <a:prstGeom prst="up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24F86A8A-154D-E4EB-5607-0826C9DC7E28}"/>
              </a:ext>
            </a:extLst>
          </p:cNvPr>
          <p:cNvSpPr txBox="1"/>
          <p:nvPr/>
        </p:nvSpPr>
        <p:spPr>
          <a:xfrm>
            <a:off x="641784" y="5302398"/>
            <a:ext cx="19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n w="0"/>
                <a:solidFill>
                  <a:srgbClr val="92D050"/>
                </a:solidFill>
              </a:rPr>
              <a:t>Asistent pedagoga</a:t>
            </a:r>
          </a:p>
        </p:txBody>
      </p:sp>
      <p:sp>
        <p:nvSpPr>
          <p:cNvPr id="21" name="Šipka: obousměrná vodorovná 20">
            <a:extLst>
              <a:ext uri="{FF2B5EF4-FFF2-40B4-BE49-F238E27FC236}">
                <a16:creationId xmlns:a16="http://schemas.microsoft.com/office/drawing/2014/main" id="{AF814629-BDBE-5D7F-FB32-5A821B2AA50B}"/>
              </a:ext>
            </a:extLst>
          </p:cNvPr>
          <p:cNvSpPr/>
          <p:nvPr/>
        </p:nvSpPr>
        <p:spPr>
          <a:xfrm>
            <a:off x="5529326" y="5652686"/>
            <a:ext cx="3553029" cy="198293"/>
          </a:xfrm>
          <a:prstGeom prst="leftRight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Šipka: nahoru 21">
            <a:extLst>
              <a:ext uri="{FF2B5EF4-FFF2-40B4-BE49-F238E27FC236}">
                <a16:creationId xmlns:a16="http://schemas.microsoft.com/office/drawing/2014/main" id="{F112E6D9-6C5E-EA95-9FDE-EFE572BD913B}"/>
              </a:ext>
            </a:extLst>
          </p:cNvPr>
          <p:cNvSpPr/>
          <p:nvPr/>
        </p:nvSpPr>
        <p:spPr>
          <a:xfrm>
            <a:off x="6192184" y="4977110"/>
            <a:ext cx="140414" cy="740304"/>
          </a:xfrm>
          <a:prstGeom prst="up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EDCEEC57-93FD-71EA-FC1F-56E2E821A3A2}"/>
              </a:ext>
            </a:extLst>
          </p:cNvPr>
          <p:cNvSpPr txBox="1"/>
          <p:nvPr/>
        </p:nvSpPr>
        <p:spPr>
          <a:xfrm>
            <a:off x="9938458" y="5623231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n w="0"/>
                <a:solidFill>
                  <a:srgbClr val="00B0F0"/>
                </a:solidFill>
              </a:rPr>
              <a:t>Učitel MŠ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3D84313A-50AA-D10C-E943-9F4EABD49C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68" y="1970486"/>
            <a:ext cx="10985697" cy="2878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8127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 animBg="1"/>
      <p:bldP spid="14" grpId="0" animBg="1"/>
      <p:bldP spid="15" grpId="0" animBg="1"/>
      <p:bldP spid="16" grpId="0" animBg="1"/>
      <p:bldP spid="17" grpId="0"/>
      <p:bldP spid="18" grpId="0" animBg="1"/>
      <p:bldP spid="19" grpId="0" animBg="1"/>
      <p:bldP spid="20" grpId="0"/>
      <p:bldP spid="21" grpId="0" animBg="1"/>
      <p:bldP spid="22" grpId="0" animBg="1"/>
      <p:bldP spid="2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FE795E71-51CC-48DA-8DD4-1BB67FB7A5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545"/>
            <a:ext cx="12192000" cy="6834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5865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4A6BB2-54AB-4CC8-94CE-EB8C2AA98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63527"/>
            <a:ext cx="10058400" cy="1450757"/>
          </a:xfrm>
        </p:spPr>
        <p:txBody>
          <a:bodyPr>
            <a:normAutofit/>
          </a:bodyPr>
          <a:lstStyle/>
          <a:p>
            <a:r>
              <a:rPr lang="cs-CZ" sz="4400" dirty="0"/>
              <a:t>Video </a:t>
            </a:r>
            <a:r>
              <a:rPr lang="cs-CZ" sz="4400" dirty="0" err="1"/>
              <a:t>Global</a:t>
            </a:r>
            <a:r>
              <a:rPr lang="cs-CZ" sz="4400" dirty="0"/>
              <a:t> </a:t>
            </a:r>
            <a:r>
              <a:rPr lang="cs-CZ" sz="4400" dirty="0" err="1"/>
              <a:t>Teacher</a:t>
            </a:r>
            <a:r>
              <a:rPr lang="cs-CZ" sz="4400" dirty="0"/>
              <a:t> </a:t>
            </a:r>
            <a:r>
              <a:rPr lang="cs-CZ" sz="4400" dirty="0" err="1"/>
              <a:t>Prize</a:t>
            </a:r>
            <a:r>
              <a:rPr lang="cs-CZ" sz="4400" dirty="0"/>
              <a:t> Czech Republic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78F198-2041-47A9-B918-3D211E220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Díky moc za reflexe. Co bylo oceňováno</a:t>
            </a:r>
          </a:p>
          <a:p>
            <a:pPr lvl="1"/>
            <a:r>
              <a:rPr lang="cs-CZ" dirty="0"/>
              <a:t>Řízení třídy, práce se skupinami, dynamikou kolektivu </a:t>
            </a:r>
          </a:p>
          <a:p>
            <a:pPr lvl="1"/>
            <a:r>
              <a:rPr lang="cs-CZ" dirty="0"/>
              <a:t>Zaměření na děti, vztahy</a:t>
            </a:r>
          </a:p>
          <a:p>
            <a:pPr lvl="1"/>
            <a:r>
              <a:rPr lang="cs-CZ" dirty="0"/>
              <a:t>Práce s hodnocením, role sebehodnocení </a:t>
            </a:r>
          </a:p>
          <a:p>
            <a:pPr lvl="1"/>
            <a:r>
              <a:rPr lang="cs-CZ" dirty="0"/>
              <a:t>Inovativní metody, formy vzdělávání </a:t>
            </a:r>
          </a:p>
          <a:p>
            <a:pPr lvl="1"/>
            <a:r>
              <a:rPr lang="cs-CZ" dirty="0"/>
              <a:t>Hodnoty, osobnost učitele, vztah k předmětu, zapálenost</a:t>
            </a:r>
          </a:p>
          <a:p>
            <a:pPr marL="457200" lvl="1" indent="0">
              <a:buNone/>
            </a:pPr>
            <a:endParaRPr lang="cs-CZ" dirty="0"/>
          </a:p>
          <a:p>
            <a:pPr marL="457200" lvl="1" indent="0">
              <a:buNone/>
            </a:pPr>
            <a:r>
              <a:rPr lang="cs-CZ" dirty="0"/>
              <a:t>Můžeme případně sdílet Vaši - anonymní - zpětnou vazbu s učiteli a učitelkami?</a:t>
            </a:r>
          </a:p>
        </p:txBody>
      </p:sp>
    </p:spTree>
    <p:extLst>
      <p:ext uri="{BB962C8B-B14F-4D97-AF65-F5344CB8AC3E}">
        <p14:creationId xmlns:p14="http://schemas.microsoft.com/office/powerpoint/2010/main" val="2883643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5D8E97-D43A-44FF-956C-6945076CF5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Aktéři pregraduální přípravy učitelů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59E24D4-9EF5-442C-A24B-37B4BCABAFF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9 pedagogických fakult </a:t>
            </a:r>
          </a:p>
          <a:p>
            <a:r>
              <a:rPr lang="cs-CZ" dirty="0"/>
              <a:t>29 fakult připravujících učitele </a:t>
            </a:r>
          </a:p>
          <a:p>
            <a:r>
              <a:rPr lang="cs-CZ" dirty="0"/>
              <a:t>1 ministerstvo (MŠMT) </a:t>
            </a:r>
          </a:p>
          <a:p>
            <a:r>
              <a:rPr lang="cs-CZ" dirty="0"/>
              <a:t>1 akreditační úřad (NAÚ) 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1104E3B-D203-41B6-8AC2-8E87EBF521E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cs-CZ" dirty="0"/>
              <a:t>mnoho neziskových organizací a profesních asociací: </a:t>
            </a:r>
          </a:p>
          <a:p>
            <a:r>
              <a:rPr lang="cs-CZ" dirty="0"/>
              <a:t>Učitel naživo </a:t>
            </a:r>
          </a:p>
          <a:p>
            <a:r>
              <a:rPr lang="cs-CZ" dirty="0"/>
              <a:t>Otevřeno </a:t>
            </a:r>
          </a:p>
          <a:p>
            <a:r>
              <a:rPr lang="cs-CZ" dirty="0"/>
              <a:t>Začni učit / Výluka</a:t>
            </a:r>
          </a:p>
          <a:p>
            <a:r>
              <a:rPr lang="cs-CZ" dirty="0"/>
              <a:t>Učitelské organizace (Učitelská platforma, Pedagogická komora, odbory, učitelské a školské asociace)</a:t>
            </a:r>
          </a:p>
        </p:txBody>
      </p:sp>
    </p:spTree>
    <p:extLst>
      <p:ext uri="{BB962C8B-B14F-4D97-AF65-F5344CB8AC3E}">
        <p14:creationId xmlns:p14="http://schemas.microsoft.com/office/powerpoint/2010/main" val="31499141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91C055-CEED-4518-886A-F5CE36507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Standard dobrého učitele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F2FB613-8D8C-4BB1-AA50-B7AE7D6EB7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Již 20 let diskuse</a:t>
            </a:r>
          </a:p>
          <a:p>
            <a:endParaRPr lang="cs-CZ" dirty="0"/>
          </a:p>
          <a:p>
            <a:r>
              <a:rPr lang="cs-CZ" dirty="0">
                <a:hlinkClick r:id="rId2"/>
              </a:rPr>
              <a:t>Rámec profesních kvalit učitele z roku 2012</a:t>
            </a:r>
            <a:endParaRPr lang="cs-CZ" dirty="0"/>
          </a:p>
          <a:p>
            <a:r>
              <a:rPr lang="cs-CZ" dirty="0">
                <a:hlinkClick r:id="rId3"/>
              </a:rPr>
              <a:t>Standard učitele jako výstup projektu </a:t>
            </a:r>
            <a:r>
              <a:rPr lang="cs-CZ" dirty="0" err="1">
                <a:hlinkClick r:id="rId3"/>
              </a:rPr>
              <a:t>IPn</a:t>
            </a:r>
            <a:r>
              <a:rPr lang="cs-CZ" dirty="0">
                <a:hlinkClick r:id="rId3"/>
              </a:rPr>
              <a:t> Kariérní systém z roku 2015 </a:t>
            </a:r>
            <a:endParaRPr lang="cs-CZ" dirty="0"/>
          </a:p>
          <a:p>
            <a:r>
              <a:rPr lang="cs-CZ" dirty="0">
                <a:hlinkClick r:id="rId4"/>
              </a:rPr>
              <a:t>Rámec profesních kvalit učitele cizího jazyka z roku 2019</a:t>
            </a:r>
            <a:endParaRPr lang="cs-CZ" dirty="0"/>
          </a:p>
          <a:p>
            <a:r>
              <a:rPr lang="cs-CZ" dirty="0">
                <a:hlinkClick r:id="rId5"/>
              </a:rPr>
              <a:t>Rámec digitálních kompetencí učitele 2020</a:t>
            </a:r>
            <a:endParaRPr lang="cs-CZ" dirty="0"/>
          </a:p>
          <a:p>
            <a:r>
              <a:rPr lang="cs-CZ" b="1" dirty="0">
                <a:hlinkClick r:id="rId6"/>
              </a:rPr>
              <a:t>Kompetenční rámec absolventa učitelství 2023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0567504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E7668C6A-DF92-99B1-04C9-525F4C0B6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951647"/>
          </a:xfrm>
        </p:spPr>
        <p:txBody>
          <a:bodyPr/>
          <a:lstStyle/>
          <a:p>
            <a:r>
              <a:rPr lang="cs-CZ" dirty="0"/>
              <a:t>Kompetenční rámec absolventa učitelství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27D4DAB-9D1E-750E-4F1E-5941FCAEBA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B9CD39E1-0FA9-24B8-632C-A95334A5F27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1416"/>
          <a:stretch/>
        </p:blipFill>
        <p:spPr>
          <a:xfrm>
            <a:off x="191957" y="1491342"/>
            <a:ext cx="11869046" cy="5207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5313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006309E8-A22F-B4BD-AFDF-04A07A77F8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6180" y="899698"/>
            <a:ext cx="11410556" cy="1897931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sz="2400" b="0" i="0" dirty="0">
                <a:solidFill>
                  <a:srgbClr val="1D2125"/>
                </a:solidFill>
                <a:effectLst/>
                <a:latin typeface="-apple-system"/>
              </a:rPr>
              <a:t>Jak moc vaše odpovědi korespondují s kompetenčním rámcem absolventa učitelství? Pod které z uvedených kompetencí vaše požadavky patří?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400" b="0" i="0" dirty="0">
                <a:solidFill>
                  <a:srgbClr val="1D2125"/>
                </a:solidFill>
                <a:effectLst/>
                <a:latin typeface="-apple-system"/>
              </a:rPr>
              <a:t>Zhodnoťte kompetenční rámec jako celek? Co vás v něm překvapilo? Máte nějaké pochyby, nejasnosti, něco vám chybí? 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400" b="0" i="0" dirty="0">
                <a:solidFill>
                  <a:srgbClr val="1D2125"/>
                </a:solidFill>
                <a:effectLst/>
                <a:latin typeface="-apple-system"/>
              </a:rPr>
              <a:t>Vyberte si jednu kartu a prostudujte. Co vás na ní zaujalo?</a:t>
            </a:r>
            <a:endParaRPr lang="cs-CZ" sz="2400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E7668C6A-DF92-99B1-04C9-525F4C0B6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34573"/>
          </a:xfrm>
        </p:spPr>
        <p:txBody>
          <a:bodyPr>
            <a:normAutofit fontScale="90000"/>
          </a:bodyPr>
          <a:lstStyle/>
          <a:p>
            <a:r>
              <a:rPr lang="cs-CZ" dirty="0"/>
              <a:t>Skupinová práce – pokračování 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C76B6000-15B0-16E5-25B3-93023CC9ACE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1416"/>
          <a:stretch/>
        </p:blipFill>
        <p:spPr>
          <a:xfrm>
            <a:off x="2564296" y="2684248"/>
            <a:ext cx="9512182" cy="4173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9300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1C4984-47AF-DF0E-E3AA-C5CF3956A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63528"/>
            <a:ext cx="10058400" cy="1033428"/>
          </a:xfrm>
        </p:spPr>
        <p:txBody>
          <a:bodyPr>
            <a:normAutofit fontScale="90000"/>
          </a:bodyPr>
          <a:lstStyle/>
          <a:p>
            <a:r>
              <a:rPr lang="cs-CZ" sz="4400" dirty="0"/>
              <a:t>Novela Zákona o pedagogických pracovnících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FFB731C-B2FE-50F7-8462-98AE7F10B5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7087"/>
            <a:ext cx="10515600" cy="4351338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Před měsícem prošla druhým čtením</a:t>
            </a:r>
          </a:p>
          <a:p>
            <a:r>
              <a:rPr lang="cs-CZ" dirty="0"/>
              <a:t>Stanovisko odborné veřejnosti: </a:t>
            </a:r>
            <a:r>
              <a:rPr lang="cs-CZ" dirty="0" err="1">
                <a:hlinkClick r:id="rId2"/>
              </a:rPr>
              <a:t>EDUin</a:t>
            </a:r>
            <a:r>
              <a:rPr lang="cs-CZ" dirty="0"/>
              <a:t>, </a:t>
            </a:r>
            <a:r>
              <a:rPr lang="cs-CZ" dirty="0">
                <a:hlinkClick r:id="rId3"/>
              </a:rPr>
              <a:t>Pedagogické fakulty a vybrané učitelské asociace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457200" indent="-457200">
              <a:buAutoNum type="alphaUcPeriod"/>
            </a:pPr>
            <a:r>
              <a:rPr lang="cs-CZ" dirty="0"/>
              <a:t>Uznání odborné kvalifikace (ředitel může „dávat výjimku“ po dobu 3 let)</a:t>
            </a:r>
          </a:p>
          <a:p>
            <a:pPr marL="457200" indent="-457200">
              <a:buAutoNum type="alphaUcPeriod"/>
            </a:pPr>
            <a:r>
              <a:rPr lang="cs-CZ" dirty="0"/>
              <a:t>Omezení okruhu programů dalšího vzdělávání k akreditaci MŠMT </a:t>
            </a:r>
          </a:p>
          <a:p>
            <a:pPr marL="457200" indent="-457200">
              <a:buAutoNum type="alphaUcPeriod"/>
            </a:pPr>
            <a:r>
              <a:rPr lang="cs-CZ" dirty="0"/>
              <a:t>Ukotvení pozice “provázejícího učitele” (vedení praxe studentů učitelství)</a:t>
            </a:r>
          </a:p>
          <a:p>
            <a:pPr marL="457200" indent="-457200">
              <a:buAutoNum type="alphaUcPeriod"/>
            </a:pPr>
            <a:r>
              <a:rPr lang="cs-CZ" dirty="0"/>
              <a:t>Zakotvení adaptačního období začínajících učitelů a pozice “uvádějícího učitele”, (podpora v adaptačním období) </a:t>
            </a:r>
          </a:p>
          <a:p>
            <a:pPr marL="457200" indent="-457200">
              <a:buAutoNum type="alphaUcPeriod"/>
            </a:pPr>
            <a:r>
              <a:rPr lang="cs-CZ" dirty="0"/>
              <a:t>Ukotvení pozice “školského logopeda” </a:t>
            </a:r>
          </a:p>
          <a:p>
            <a:pPr marL="457200" indent="-457200">
              <a:buAutoNum type="alphaUcPeriod"/>
            </a:pPr>
            <a:r>
              <a:rPr lang="cs-CZ" dirty="0"/>
              <a:t>Fixování průměrného platu pedagogických pracovníků k průměrné mzdě v národním hospodářství.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12249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89ED02-E412-413A-8BC3-E7AB1EDD2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5D4C258-4692-4BC0-9DB5-056867AAC1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J. </a:t>
            </a:r>
            <a:r>
              <a:rPr lang="cs-CZ" dirty="0" err="1"/>
              <a:t>Hattie</a:t>
            </a:r>
            <a:r>
              <a:rPr lang="cs-CZ" dirty="0"/>
              <a:t> (2021): http://www.visiblelearningmetax.com/Influences </a:t>
            </a:r>
          </a:p>
          <a:p>
            <a:r>
              <a:rPr lang="cs-CZ" dirty="0"/>
              <a:t>ČSÚ (2021): https://www.czso.cz/csu/czso/den-ucitelu </a:t>
            </a:r>
          </a:p>
          <a:p>
            <a:r>
              <a:rPr lang="cs-CZ" dirty="0"/>
              <a:t>MŠMT (2023): https://www.msmt.cz/file/59463_1_1/</a:t>
            </a:r>
          </a:p>
          <a:p>
            <a:r>
              <a:rPr lang="cs-CZ" dirty="0"/>
              <a:t>Učitel naživo (2021): https://www.ucitelnazivo.cz/blog/ceske-skolstvi-prichazi-kazdy-rok-o-ti sice-</a:t>
            </a:r>
            <a:r>
              <a:rPr lang="cs-CZ" dirty="0" err="1"/>
              <a:t>potencialnich</a:t>
            </a:r>
            <a:r>
              <a:rPr lang="cs-CZ" dirty="0"/>
              <a:t>-</a:t>
            </a:r>
            <a:r>
              <a:rPr lang="cs-CZ" dirty="0" err="1"/>
              <a:t>ucitelu</a:t>
            </a:r>
            <a:r>
              <a:rPr lang="cs-CZ" dirty="0"/>
              <a:t> </a:t>
            </a:r>
          </a:p>
          <a:p>
            <a:r>
              <a:rPr lang="cs-CZ" dirty="0"/>
              <a:t>Koucký (2021): https://pages.pedf.cuni.cz/nedostatekucitelu/platy-ucitelu-zdolavaji-rekordy/</a:t>
            </a:r>
          </a:p>
          <a:p>
            <a:r>
              <a:rPr lang="cs-CZ" dirty="0"/>
              <a:t>Mouralová (2019): Učitelé jako aktéři vzdělávací politiky. Dizertační práce.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71491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ACBEC8-484D-0187-4C2D-1ECBCB283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489587"/>
          </a:xfrm>
        </p:spPr>
        <p:txBody>
          <a:bodyPr>
            <a:normAutofit/>
          </a:bodyPr>
          <a:lstStyle/>
          <a:p>
            <a:r>
              <a:rPr lang="cs-CZ" dirty="0"/>
              <a:t>Co už víte o učitelích a ředitelích?</a:t>
            </a:r>
            <a:br>
              <a:rPr lang="cs-CZ" dirty="0"/>
            </a:br>
            <a:r>
              <a:rPr lang="cs-CZ" dirty="0"/>
              <a:t>A co se chcete dozvědět?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A1F26DB-D355-1295-7168-3531E3A80F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43921"/>
            <a:ext cx="10515600" cy="3233041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3 minuty skupinové </a:t>
            </a:r>
            <a:r>
              <a:rPr lang="en-US" dirty="0" err="1"/>
              <a:t>diskuse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63369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427AF5F-9A0E-42B7-A252-FD64C9885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50FAA52-06CF-686D-84E1-A66F8A3E8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5" y="519182"/>
            <a:ext cx="10515600" cy="1306443"/>
          </a:xfrm>
        </p:spPr>
        <p:txBody>
          <a:bodyPr>
            <a:normAutofit fontScale="90000"/>
          </a:bodyPr>
          <a:lstStyle/>
          <a:p>
            <a:r>
              <a:rPr lang="cs-CZ" sz="4000" dirty="0"/>
              <a:t>Co už víte o učitelích a ředitelích z předchozích hodin </a:t>
            </a:r>
            <a:br>
              <a:rPr lang="cs-CZ" sz="4000" dirty="0"/>
            </a:br>
            <a:endParaRPr lang="cs-CZ" sz="40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277BB1A-2CD8-0E43-F8CC-7A87A02154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763126" cy="43034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/>
              <a:t>Učitelé</a:t>
            </a:r>
          </a:p>
          <a:p>
            <a:r>
              <a:rPr lang="cs-CZ" sz="2400" dirty="0"/>
              <a:t>kvalita učitelů vysvětluje 30 % variance vzdělávacích výsledků (</a:t>
            </a:r>
            <a:r>
              <a:rPr lang="cs-CZ" sz="2400" dirty="0" err="1"/>
              <a:t>Hattie</a:t>
            </a:r>
            <a:r>
              <a:rPr lang="cs-CZ" sz="2400" dirty="0"/>
              <a:t> 2003)</a:t>
            </a:r>
          </a:p>
          <a:p>
            <a:r>
              <a:rPr lang="cs-CZ" sz="2400" dirty="0"/>
              <a:t>cca 150 tisíc lidí</a:t>
            </a:r>
          </a:p>
          <a:p>
            <a:r>
              <a:rPr lang="cs-CZ" sz="2400" dirty="0"/>
              <a:t>Zákon o pedagogických pracovnících</a:t>
            </a:r>
          </a:p>
          <a:p>
            <a:pPr marL="0" indent="0">
              <a:buNone/>
            </a:pPr>
            <a:r>
              <a:rPr lang="cs-CZ" sz="2400" b="1" dirty="0"/>
              <a:t>Ředitelé</a:t>
            </a:r>
          </a:p>
          <a:p>
            <a:r>
              <a:rPr lang="cs-CZ" sz="2400" dirty="0"/>
              <a:t>jmenováni zřizovatelem</a:t>
            </a:r>
          </a:p>
          <a:p>
            <a:r>
              <a:rPr lang="cs-CZ" sz="2400" dirty="0"/>
              <a:t>velké pravomoci a odpovědnosti</a:t>
            </a:r>
          </a:p>
          <a:p>
            <a:r>
              <a:rPr lang="cs-CZ" sz="2400" dirty="0"/>
              <a:t>administrativní zatížení, pedagogický lídr vs. správce školy</a:t>
            </a:r>
          </a:p>
        </p:txBody>
      </p:sp>
    </p:spTree>
    <p:extLst>
      <p:ext uri="{BB962C8B-B14F-4D97-AF65-F5344CB8AC3E}">
        <p14:creationId xmlns:p14="http://schemas.microsoft.com/office/powerpoint/2010/main" val="236486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6EF3D-55F9-50FC-5B9F-D5251C980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Učitelé</a:t>
            </a:r>
            <a:r>
              <a:rPr lang="en-US" dirty="0"/>
              <a:t> a </a:t>
            </a:r>
            <a:r>
              <a:rPr lang="en-US" dirty="0" err="1"/>
              <a:t>vzdělávací</a:t>
            </a:r>
            <a:r>
              <a:rPr lang="en-US" dirty="0"/>
              <a:t> </a:t>
            </a:r>
            <a:r>
              <a:rPr lang="en-US" dirty="0" err="1"/>
              <a:t>politika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1EE3D0-8D00-481E-2FAC-ED4D1957D8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Implementátoři</a:t>
            </a:r>
            <a:r>
              <a:rPr lang="en-US" dirty="0"/>
              <a:t> </a:t>
            </a:r>
            <a:r>
              <a:rPr lang="en-US" dirty="0" err="1"/>
              <a:t>vzdělávacích</a:t>
            </a:r>
            <a:r>
              <a:rPr lang="en-US" dirty="0"/>
              <a:t> </a:t>
            </a:r>
            <a:r>
              <a:rPr lang="en-US" dirty="0" err="1"/>
              <a:t>politik</a:t>
            </a:r>
            <a:endParaRPr lang="en-US" dirty="0"/>
          </a:p>
          <a:p>
            <a:pPr lvl="1"/>
            <a:r>
              <a:rPr lang="en-US" dirty="0"/>
              <a:t>Street-level </a:t>
            </a:r>
            <a:r>
              <a:rPr lang="en-US" dirty="0" err="1"/>
              <a:t>byrokraté</a:t>
            </a:r>
            <a:r>
              <a:rPr lang="en-US" dirty="0"/>
              <a:t>, </a:t>
            </a:r>
            <a:r>
              <a:rPr lang="en-US" dirty="0" err="1"/>
              <a:t>linioví</a:t>
            </a:r>
            <a:r>
              <a:rPr lang="en-US" dirty="0"/>
              <a:t> </a:t>
            </a:r>
            <a:r>
              <a:rPr lang="en-US" dirty="0" err="1"/>
              <a:t>pracovníci</a:t>
            </a:r>
            <a:r>
              <a:rPr lang="en-US" dirty="0"/>
              <a:t> (Lipsky 1980)</a:t>
            </a:r>
          </a:p>
          <a:p>
            <a:pPr lvl="1"/>
            <a:r>
              <a:rPr lang="en-US" dirty="0" err="1"/>
              <a:t>Akontabilita</a:t>
            </a:r>
            <a:r>
              <a:rPr lang="en-US" dirty="0"/>
              <a:t>, </a:t>
            </a:r>
            <a:r>
              <a:rPr lang="en-US" dirty="0" err="1"/>
              <a:t>skládání</a:t>
            </a:r>
            <a:r>
              <a:rPr lang="en-US" dirty="0"/>
              <a:t> </a:t>
            </a:r>
            <a:r>
              <a:rPr lang="en-US" dirty="0" err="1"/>
              <a:t>účtů</a:t>
            </a:r>
            <a:endParaRPr lang="en-US" dirty="0"/>
          </a:p>
          <a:p>
            <a:r>
              <a:rPr lang="en-US" dirty="0" err="1"/>
              <a:t>Příjemci</a:t>
            </a:r>
            <a:r>
              <a:rPr lang="en-US" dirty="0"/>
              <a:t> </a:t>
            </a:r>
            <a:r>
              <a:rPr lang="en-US" dirty="0" err="1"/>
              <a:t>politik</a:t>
            </a:r>
            <a:r>
              <a:rPr lang="en-US" dirty="0"/>
              <a:t>, </a:t>
            </a:r>
            <a:r>
              <a:rPr lang="en-US" dirty="0" err="1"/>
              <a:t>dotčení</a:t>
            </a:r>
            <a:endParaRPr lang="en-US" dirty="0"/>
          </a:p>
          <a:p>
            <a:r>
              <a:rPr lang="en-US" dirty="0" err="1"/>
              <a:t>Tvůrci</a:t>
            </a:r>
            <a:r>
              <a:rPr lang="en-US" dirty="0"/>
              <a:t> </a:t>
            </a:r>
            <a:r>
              <a:rPr lang="en-US" dirty="0" err="1"/>
              <a:t>politik</a:t>
            </a:r>
            <a:r>
              <a:rPr lang="en-US" dirty="0"/>
              <a:t>?</a:t>
            </a:r>
          </a:p>
          <a:p>
            <a:r>
              <a:rPr lang="en-US" dirty="0" err="1"/>
              <a:t>Faktor</a:t>
            </a:r>
            <a:r>
              <a:rPr lang="en-US" dirty="0"/>
              <a:t> </a:t>
            </a:r>
            <a:r>
              <a:rPr lang="en-US" dirty="0" err="1"/>
              <a:t>ovlivňujíci</a:t>
            </a:r>
            <a:r>
              <a:rPr lang="en-US" dirty="0"/>
              <a:t> </a:t>
            </a:r>
            <a:r>
              <a:rPr lang="en-US" dirty="0" err="1"/>
              <a:t>politiku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260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9414BA2B-0315-4338-BE99-492562C8F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213723"/>
          </a:xfrm>
        </p:spPr>
        <p:txBody>
          <a:bodyPr>
            <a:normAutofit/>
          </a:bodyPr>
          <a:lstStyle/>
          <a:p>
            <a:r>
              <a:rPr lang="cs-CZ" sz="3600" dirty="0"/>
              <a:t>Výzkumný pohled na učitele</a:t>
            </a:r>
          </a:p>
        </p:txBody>
      </p:sp>
      <p:sp>
        <p:nvSpPr>
          <p:cNvPr id="10" name="Zástupný obsah 9">
            <a:extLst>
              <a:ext uri="{FF2B5EF4-FFF2-40B4-BE49-F238E27FC236}">
                <a16:creationId xmlns:a16="http://schemas.microsoft.com/office/drawing/2014/main" id="{3C6B806B-A7A4-4B53-942B-8B37EE0BC8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778E05DB-7D80-4D94-B83D-2A63C3DBA9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429680"/>
            <a:ext cx="9802172" cy="4684018"/>
          </a:xfrm>
          <a:prstGeom prst="rect">
            <a:avLst/>
          </a:prstGeom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CA61C46B-1AA7-40CE-8BFE-90D2A68CB307}"/>
              </a:ext>
            </a:extLst>
          </p:cNvPr>
          <p:cNvSpPr txBox="1"/>
          <p:nvPr/>
        </p:nvSpPr>
        <p:spPr>
          <a:xfrm>
            <a:off x="9382126" y="6060613"/>
            <a:ext cx="1905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Zdroj: Mouralová 2019</a:t>
            </a:r>
          </a:p>
        </p:txBody>
      </p:sp>
    </p:spTree>
    <p:extLst>
      <p:ext uri="{BB962C8B-B14F-4D97-AF65-F5344CB8AC3E}">
        <p14:creationId xmlns:p14="http://schemas.microsoft.com/office/powerpoint/2010/main" val="2450688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9414BA2B-0315-4338-BE99-492562C8F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213723"/>
          </a:xfrm>
        </p:spPr>
        <p:txBody>
          <a:bodyPr>
            <a:normAutofit/>
          </a:bodyPr>
          <a:lstStyle/>
          <a:p>
            <a:r>
              <a:rPr lang="cs-CZ" sz="3600" dirty="0"/>
              <a:t>Výzkumný pohled na učitele</a:t>
            </a:r>
            <a:br>
              <a:rPr lang="cs-CZ" sz="3600" dirty="0"/>
            </a:br>
            <a:r>
              <a:rPr lang="cs-CZ" sz="3600" dirty="0"/>
              <a:t>Učitelé jako aktéři vzdělávací politiky</a:t>
            </a:r>
          </a:p>
        </p:txBody>
      </p:sp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0A6CB789-0998-46CE-B7CA-3C74FB0019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6445" y="1321499"/>
            <a:ext cx="11331853" cy="5249898"/>
          </a:xfr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86AF112A-C239-43F2-B61B-CE0CB9A42DC2}"/>
              </a:ext>
            </a:extLst>
          </p:cNvPr>
          <p:cNvSpPr txBox="1"/>
          <p:nvPr/>
        </p:nvSpPr>
        <p:spPr>
          <a:xfrm>
            <a:off x="9988301" y="6417508"/>
            <a:ext cx="1905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Zdroj: Mouralová 2019</a:t>
            </a:r>
          </a:p>
        </p:txBody>
      </p:sp>
    </p:spTree>
    <p:extLst>
      <p:ext uri="{BB962C8B-B14F-4D97-AF65-F5344CB8AC3E}">
        <p14:creationId xmlns:p14="http://schemas.microsoft.com/office/powerpoint/2010/main" val="31205548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428E44-0A19-EE0C-C750-9EAB9729F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Tipovačka</a:t>
            </a:r>
            <a:endParaRPr lang="cs-CZ" dirty="0"/>
          </a:p>
        </p:txBody>
      </p:sp>
      <p:graphicFrame>
        <p:nvGraphicFramePr>
          <p:cNvPr id="6" name="Zástupný symbol pro obsah 3">
            <a:extLst>
              <a:ext uri="{FF2B5EF4-FFF2-40B4-BE49-F238E27FC236}">
                <a16:creationId xmlns:a16="http://schemas.microsoft.com/office/drawing/2014/main" id="{2FA97EEF-9DF7-1A80-373A-0B07D1423D2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826061"/>
              </p:ext>
            </p:extLst>
          </p:nvPr>
        </p:nvGraphicFramePr>
        <p:xfrm>
          <a:off x="838200" y="2326336"/>
          <a:ext cx="4800600" cy="30502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Zástupný symbol pro obsah 3">
            <a:extLst>
              <a:ext uri="{FF2B5EF4-FFF2-40B4-BE49-F238E27FC236}">
                <a16:creationId xmlns:a16="http://schemas.microsoft.com/office/drawing/2014/main" id="{9A74F041-5763-522B-D1D1-DC57E1FC86A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6018912"/>
              </p:ext>
            </p:extLst>
          </p:nvPr>
        </p:nvGraphicFramePr>
        <p:xfrm>
          <a:off x="6553202" y="2159068"/>
          <a:ext cx="4449008" cy="30502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266763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B482B02F-11D1-7041-B6FE-AC72ABB94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Čeští učitelé v mezinárodním srovnání – TALIS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9F685B35-9571-4C74-4CF0-1B7340053B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Poslední zpráva zveřejněna na podzim 2025</a:t>
            </a:r>
          </a:p>
          <a:p>
            <a:r>
              <a:rPr lang="cs-CZ" dirty="0"/>
              <a:t>V </a:t>
            </a:r>
            <a:r>
              <a:rPr lang="cs-CZ" dirty="0" err="1"/>
              <a:t>Moodle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3300544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946</TotalTime>
  <Words>866</Words>
  <Application>Microsoft Office PowerPoint</Application>
  <PresentationFormat>Widescreen</PresentationFormat>
  <Paragraphs>124</Paragraphs>
  <Slides>25</Slides>
  <Notes>1</Notes>
  <HiddenSlides>2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-apple-system</vt:lpstr>
      <vt:lpstr>Aptos</vt:lpstr>
      <vt:lpstr>Arial</vt:lpstr>
      <vt:lpstr>Calibri</vt:lpstr>
      <vt:lpstr>Calibri Light</vt:lpstr>
      <vt:lpstr>Nunito</vt:lpstr>
      <vt:lpstr>Motiv Office</vt:lpstr>
      <vt:lpstr>Učitelé a učitelky</vt:lpstr>
      <vt:lpstr>Video Global Teacher Prize Czech Republic</vt:lpstr>
      <vt:lpstr>Co už víte o učitelích a ředitelích? A co se chcete dozvědět?</vt:lpstr>
      <vt:lpstr>Co už víte o učitelích a ředitelích z předchozích hodin  </vt:lpstr>
      <vt:lpstr>Učitelé a vzdělávací politika</vt:lpstr>
      <vt:lpstr>Výzkumný pohled na učitele</vt:lpstr>
      <vt:lpstr>Výzkumný pohled na učitele Učitelé jako aktéři vzdělávací politiky</vt:lpstr>
      <vt:lpstr>Tipovačka</vt:lpstr>
      <vt:lpstr>Čeští učitelé v mezinárodním srovnání – TALIS</vt:lpstr>
      <vt:lpstr>PowerPoint Presentation</vt:lpstr>
      <vt:lpstr>PowerPoint Presentation</vt:lpstr>
      <vt:lpstr>PowerPoint Presentation</vt:lpstr>
      <vt:lpstr>Jaký má být dobrý učitel? (skupinová práce)</vt:lpstr>
      <vt:lpstr>Jak může vzdělávací politika ovlivnit učitele?</vt:lpstr>
      <vt:lpstr>Jak může vzdělávací politika ovlivnit učitele?</vt:lpstr>
      <vt:lpstr>Platy pedagogů</vt:lpstr>
      <vt:lpstr>PowerPoint Presentation</vt:lpstr>
      <vt:lpstr>Mzdy pedagogů – tarifní tabulka 2025</vt:lpstr>
      <vt:lpstr>PowerPoint Presentation</vt:lpstr>
      <vt:lpstr>Aktéři pregraduální přípravy učitelů</vt:lpstr>
      <vt:lpstr>Standard dobrého učitele</vt:lpstr>
      <vt:lpstr>Kompetenční rámec absolventa učitelství</vt:lpstr>
      <vt:lpstr>Skupinová práce – pokračování </vt:lpstr>
      <vt:lpstr>Novela Zákona o pedagogických pracovnících </vt:lpstr>
      <vt:lpstr>Zdroje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Učitelé a učitelky</dc:title>
  <dc:creator>Magdalena Mouralová</dc:creator>
  <cp:lastModifiedBy>Magdalena Mouralová</cp:lastModifiedBy>
  <cp:revision>8</cp:revision>
  <dcterms:created xsi:type="dcterms:W3CDTF">2022-03-30T07:26:11Z</dcterms:created>
  <dcterms:modified xsi:type="dcterms:W3CDTF">2026-04-09T08:51:07Z</dcterms:modified>
</cp:coreProperties>
</file>