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61" r:id="rId5"/>
    <p:sldId id="262" r:id="rId6"/>
    <p:sldId id="265" r:id="rId7"/>
    <p:sldId id="263" r:id="rId8"/>
    <p:sldId id="264" r:id="rId9"/>
    <p:sldId id="266" r:id="rId10"/>
    <p:sldId id="268" r:id="rId11"/>
    <p:sldId id="267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6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60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82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71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9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10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56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74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00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1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30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AF0CC-D095-4BEA-AD66-F6BAD16EEBE7}" type="datetimeFigureOut">
              <a:rPr lang="cs-CZ" smtClean="0"/>
              <a:t>23. 11. 2017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10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Společnost a ekonomika</a:t>
            </a:r>
            <a:br>
              <a:rPr lang="cs-CZ" dirty="0" smtClean="0"/>
            </a:br>
            <a:r>
              <a:rPr lang="cs-CZ" dirty="0" smtClean="0"/>
              <a:t>JMM279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Seminář k německým a rakouským dějinám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41441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Ordoliberalismus</a:t>
            </a:r>
            <a:r>
              <a:rPr lang="cs-CZ" dirty="0" smtClean="0"/>
              <a:t> -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Přesné vymezení role státu</a:t>
            </a:r>
          </a:p>
          <a:p>
            <a:r>
              <a:rPr lang="cs-CZ" dirty="0" smtClean="0"/>
              <a:t>Hlavním úkolem státu je přesné vytvoření a udržování řádu, který je právně vymahatelný</a:t>
            </a:r>
          </a:p>
          <a:p>
            <a:r>
              <a:rPr lang="cs-CZ" dirty="0" smtClean="0"/>
              <a:t>Stát NIKDY nezasahuje do tržním procesů (alespoň v teorii ne)</a:t>
            </a:r>
          </a:p>
          <a:p>
            <a:r>
              <a:rPr lang="cs-CZ" dirty="0" smtClean="0"/>
              <a:t>Stát chrání právní řád zvenku i zvenčí – je garantem pořádku</a:t>
            </a:r>
          </a:p>
          <a:p>
            <a:r>
              <a:rPr lang="cs-CZ" dirty="0" smtClean="0"/>
              <a:t>Stát pouze vytváří vhodné podmínky, ale nemá hospodařit</a:t>
            </a:r>
          </a:p>
          <a:p>
            <a:r>
              <a:rPr lang="cs-CZ" dirty="0" smtClean="0"/>
              <a:t>Stát vytvoří takové podmínky, které zabezpečí sociální jistoty jeho obyvatelům, ale ne jako systém sociálního přerozdělování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160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Freiburská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Ekonomická teorie </a:t>
            </a:r>
            <a:r>
              <a:rPr lang="cs-CZ" dirty="0" err="1" smtClean="0"/>
              <a:t>ordoliberalismu</a:t>
            </a:r>
            <a:endParaRPr lang="cs-CZ" dirty="0" smtClean="0"/>
          </a:p>
          <a:p>
            <a:r>
              <a:rPr lang="cs-CZ" dirty="0" smtClean="0"/>
              <a:t>Vzniká v Německu ve 30. letech okolo </a:t>
            </a:r>
            <a:r>
              <a:rPr lang="cs-CZ" dirty="0"/>
              <a:t>Waltera </a:t>
            </a:r>
            <a:r>
              <a:rPr lang="cs-CZ" dirty="0" err="1"/>
              <a:t>Euckena</a:t>
            </a:r>
            <a:r>
              <a:rPr lang="cs-CZ" dirty="0"/>
              <a:t> a Franze </a:t>
            </a:r>
            <a:r>
              <a:rPr lang="cs-CZ" dirty="0" smtClean="0"/>
              <a:t>Böhma</a:t>
            </a:r>
            <a:endParaRPr lang="cs-CZ" dirty="0"/>
          </a:p>
          <a:p>
            <a:r>
              <a:rPr lang="cs-CZ" dirty="0" smtClean="0"/>
              <a:t>Stanovuje teoretický rámec mezi </a:t>
            </a:r>
            <a:r>
              <a:rPr lang="cs-CZ" dirty="0" err="1" smtClean="0"/>
              <a:t>státem-ekononomikou-společností</a:t>
            </a:r>
            <a:endParaRPr lang="cs-CZ" dirty="0" smtClean="0"/>
          </a:p>
          <a:p>
            <a:r>
              <a:rPr lang="cs-CZ" dirty="0" smtClean="0"/>
              <a:t>Pojem </a:t>
            </a:r>
            <a:r>
              <a:rPr lang="cs-CZ" dirty="0" err="1" smtClean="0"/>
              <a:t>Ordnungspolitik</a:t>
            </a:r>
            <a:endParaRPr lang="cs-CZ" dirty="0" smtClean="0"/>
          </a:p>
          <a:p>
            <a:r>
              <a:rPr lang="cs-CZ" dirty="0" smtClean="0"/>
              <a:t>Je to pravicová teorie – tedy i s nástupem A. H. mohli ve 30. letech zůstat a nadále rozvíjet své teorie (na rozdíl od levicových intelektuálů)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076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Problémy </a:t>
            </a:r>
            <a:r>
              <a:rPr lang="cs-CZ" dirty="0" err="1" smtClean="0"/>
              <a:t>ordoliberalismu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Víra/snaha naplánovat vývoj ekonomický, sociální</a:t>
            </a:r>
          </a:p>
          <a:p>
            <a:r>
              <a:rPr lang="cs-CZ" dirty="0" smtClean="0"/>
              <a:t>Ne všechny skutečnosti lze předvídat</a:t>
            </a:r>
          </a:p>
          <a:p>
            <a:r>
              <a:rPr lang="cs-CZ" dirty="0" smtClean="0"/>
              <a:t>1. ropná krize jako zánik první fáze plánování západního stylu</a:t>
            </a:r>
          </a:p>
          <a:p>
            <a:r>
              <a:rPr lang="cs-CZ" dirty="0" err="1" smtClean="0"/>
              <a:t>Phillipsova</a:t>
            </a:r>
            <a:r>
              <a:rPr lang="cs-CZ" dirty="0" smtClean="0"/>
              <a:t> křivka v </a:t>
            </a:r>
            <a:r>
              <a:rPr lang="cs-CZ" dirty="0" err="1" smtClean="0"/>
              <a:t>kr.</a:t>
            </a:r>
            <a:r>
              <a:rPr lang="cs-CZ" dirty="0" smtClean="0"/>
              <a:t> období – snížení inflace vede k růstu nezaměstnanosti</a:t>
            </a:r>
          </a:p>
          <a:p>
            <a:r>
              <a:rPr lang="cs-CZ" dirty="0" smtClean="0"/>
              <a:t>Konec expertního plánování Brandtovy éry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97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Ekonomické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Tržní kapitalismus</a:t>
            </a:r>
          </a:p>
          <a:p>
            <a:pPr marL="0" indent="0" algn="ctr">
              <a:buNone/>
            </a:pPr>
            <a:r>
              <a:rPr lang="cs-CZ" dirty="0" smtClean="0"/>
              <a:t>  XXX</a:t>
            </a:r>
          </a:p>
          <a:p>
            <a:pPr marL="0" indent="0" algn="ctr">
              <a:buNone/>
            </a:pPr>
            <a:r>
              <a:rPr lang="cs-CZ" dirty="0" smtClean="0"/>
              <a:t>Centrálně řízené hospodářství</a:t>
            </a:r>
          </a:p>
          <a:p>
            <a:pPr marL="0" indent="0" algn="ctr">
              <a:buNone/>
            </a:pPr>
            <a:r>
              <a:rPr lang="cs-CZ" dirty="0" smtClean="0"/>
              <a:t>+</a:t>
            </a:r>
          </a:p>
          <a:p>
            <a:pPr marL="0" indent="0" algn="ctr">
              <a:buNone/>
            </a:pPr>
            <a:r>
              <a:rPr lang="cs-CZ" dirty="0" smtClean="0"/>
              <a:t>Centrálně řízení hospodářství s prvky tržního kapitalismu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2464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Centrálně řízené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Komunismus</a:t>
            </a:r>
          </a:p>
          <a:p>
            <a:r>
              <a:rPr lang="cs-CZ" dirty="0" smtClean="0"/>
              <a:t>Fašismus </a:t>
            </a:r>
          </a:p>
          <a:p>
            <a:r>
              <a:rPr lang="cs-CZ" dirty="0" smtClean="0"/>
              <a:t>Nacismus</a:t>
            </a:r>
          </a:p>
          <a:p>
            <a:endParaRPr lang="cs-CZ" dirty="0"/>
          </a:p>
          <a:p>
            <a:r>
              <a:rPr lang="cs-CZ" dirty="0" smtClean="0"/>
              <a:t>Znaky v ekonomice: autarkie, společná měna, omezená konkurence (pokud vůbec existuje), ceny se nevytváří na trhu, černý trh, společné vlastnictví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5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Jako základ ekonomické vědní teorie současnosti</a:t>
            </a:r>
          </a:p>
          <a:p>
            <a:r>
              <a:rPr lang="cs-CZ" dirty="0" smtClean="0"/>
              <a:t>Jedná se o filosofický, politický i ekonomický směr</a:t>
            </a:r>
          </a:p>
          <a:p>
            <a:r>
              <a:rPr lang="cs-CZ" dirty="0" smtClean="0"/>
              <a:t>SVOBODA jako hlavní hodnota</a:t>
            </a:r>
          </a:p>
          <a:p>
            <a:r>
              <a:rPr lang="cs-CZ" dirty="0" smtClean="0"/>
              <a:t>Původ v 17. století v Anglii (důvodem příhodné podmínky – viz ohrazování polí a pozemků)</a:t>
            </a:r>
          </a:p>
          <a:p>
            <a:r>
              <a:rPr lang="cs-CZ" dirty="0" smtClean="0"/>
              <a:t>Vymezení vůči totalitarismu</a:t>
            </a:r>
          </a:p>
          <a:p>
            <a:r>
              <a:rPr lang="cs-CZ" dirty="0" smtClean="0"/>
              <a:t>Na rozdíl od anarchismu předpokládá, že svobodu zajišťuje stát/panovník/systém →ctít zákony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45918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Klasický 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Navazuje na osvícenství a liberalismus v 18. a 19. st. (v praxi prakticky ztotožňováno s pojmem liberalismus)</a:t>
            </a:r>
          </a:p>
          <a:p>
            <a:r>
              <a:rPr lang="cs-CZ" dirty="0" smtClean="0"/>
              <a:t>Označení </a:t>
            </a:r>
            <a:r>
              <a:rPr lang="cs-CZ" dirty="0" err="1" smtClean="0"/>
              <a:t>laissez</a:t>
            </a:r>
            <a:r>
              <a:rPr lang="cs-CZ" dirty="0" smtClean="0"/>
              <a:t> </a:t>
            </a:r>
            <a:r>
              <a:rPr lang="cs-CZ" dirty="0" err="1" smtClean="0"/>
              <a:t>faire</a:t>
            </a:r>
            <a:r>
              <a:rPr lang="cs-CZ" dirty="0" smtClean="0"/>
              <a:t> podle Bohatství národů A. Smithe (1776)</a:t>
            </a:r>
          </a:p>
          <a:p>
            <a:r>
              <a:rPr lang="cs-CZ" dirty="0" smtClean="0"/>
              <a:t>Ekonomický/politický systém reprezentovaný klasickou tržní ekonomikou bez veškerých přívlastků a obměn</a:t>
            </a:r>
          </a:p>
          <a:p>
            <a:r>
              <a:rPr lang="cs-CZ" dirty="0" smtClean="0"/>
              <a:t>Ve společnosti vládne pravice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40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A. Smith: Bohatství národů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„Není </a:t>
            </a:r>
            <a:r>
              <a:rPr lang="cs-CZ" i="1" dirty="0"/>
              <a:t>to laskavost řezníka, sládka nebo pekaře, které vděčíme za svůj oběd, ale je to jejich ohled na jejich vlastní zájem. Nespoléháme se na jejich lidskost, ale na jejich sebelásku a nikdy jim nezdůrazňujeme naše potřeby, ale jejich </a:t>
            </a:r>
            <a:r>
              <a:rPr lang="cs-CZ" i="1" dirty="0" smtClean="0"/>
              <a:t>výhody.“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97311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Neoliberalismus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pojem klasického liberalismu cca od 80. let 20. století a začátku 21. století</a:t>
            </a:r>
          </a:p>
          <a:p>
            <a:r>
              <a:rPr lang="cs-CZ" dirty="0" smtClean="0"/>
              <a:t>Jako reakce na ropné šoky a zklamání z keynesiánství (tedy plánování v západním stylu)</a:t>
            </a:r>
          </a:p>
          <a:p>
            <a:r>
              <a:rPr lang="cs-CZ" dirty="0" smtClean="0"/>
              <a:t>Zaměřuje se na svobodný trh – tedy podnikatelské svobody a tržní systém</a:t>
            </a:r>
          </a:p>
          <a:p>
            <a:r>
              <a:rPr lang="cs-CZ" dirty="0" smtClean="0"/>
              <a:t>To, co se dnes vyučuje a co např. reprezentují Svobodní (resp. spíše reprezentovali)</a:t>
            </a:r>
          </a:p>
          <a:p>
            <a:r>
              <a:rPr lang="cs-CZ" dirty="0" smtClean="0"/>
              <a:t>Hayek, </a:t>
            </a:r>
            <a:r>
              <a:rPr lang="cs-CZ" dirty="0" err="1" smtClean="0"/>
              <a:t>Friedman</a:t>
            </a:r>
            <a:r>
              <a:rPr lang="cs-CZ" dirty="0" smtClean="0"/>
              <a:t>, Ševčík, Ježek, Klaus (???)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221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Ordoliberalismus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Spojený s poválečným formováním SRN v 50. letech</a:t>
            </a:r>
          </a:p>
          <a:p>
            <a:r>
              <a:rPr lang="cs-CZ" dirty="0" smtClean="0"/>
              <a:t>Nejedná se o klasické </a:t>
            </a:r>
            <a:r>
              <a:rPr lang="cs-CZ" dirty="0" err="1" smtClean="0"/>
              <a:t>laissez-faire</a:t>
            </a:r>
            <a:endParaRPr lang="cs-CZ" dirty="0" smtClean="0"/>
          </a:p>
          <a:p>
            <a:r>
              <a:rPr lang="cs-CZ" dirty="0" smtClean="0"/>
              <a:t>Často spojován se sociálním liberalismem</a:t>
            </a:r>
          </a:p>
          <a:p>
            <a:r>
              <a:rPr lang="cs-CZ" dirty="0" smtClean="0"/>
              <a:t>Vznik ve 20. letech, až do VHK, kdy je viníkem za krizi kapitalismus a teorie liberalismu</a:t>
            </a:r>
          </a:p>
          <a:p>
            <a:r>
              <a:rPr lang="cs-CZ" dirty="0" err="1" smtClean="0"/>
              <a:t>Ordoliberalismus</a:t>
            </a:r>
            <a:r>
              <a:rPr lang="cs-CZ" dirty="0" smtClean="0"/>
              <a:t> jako reakce na to, že VHK nemusí být nutně totálním zklamání z liberalismu, že lze vhodnými zásahy zabezpečit i sociální jistoty</a:t>
            </a:r>
          </a:p>
          <a:p>
            <a:r>
              <a:rPr lang="cs-CZ" dirty="0" smtClean="0"/>
              <a:t>Silné postavení státu a jeho zásahy</a:t>
            </a:r>
          </a:p>
        </p:txBody>
      </p:sp>
    </p:spTree>
    <p:extLst>
      <p:ext uri="{BB962C8B-B14F-4D97-AF65-F5344CB8AC3E}">
        <p14:creationId xmlns:p14="http://schemas.microsoft.com/office/powerpoint/2010/main" val="2915502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Ordoliberalismus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 klasického liberalismu se vyčleňují </a:t>
            </a:r>
            <a:r>
              <a:rPr lang="cs-CZ" dirty="0" smtClean="0"/>
              <a:t>dva </a:t>
            </a:r>
            <a:r>
              <a:rPr lang="cs-CZ" dirty="0"/>
              <a:t>hlavní současné proudy: neoliberalismus a </a:t>
            </a:r>
            <a:r>
              <a:rPr lang="cs-CZ" dirty="0" err="1" smtClean="0"/>
              <a:t>ordoliberalismus</a:t>
            </a:r>
            <a:endParaRPr lang="cs-CZ" dirty="0" smtClean="0"/>
          </a:p>
          <a:p>
            <a:r>
              <a:rPr lang="cs-CZ" dirty="0" smtClean="0"/>
              <a:t>Zatímco </a:t>
            </a:r>
            <a:r>
              <a:rPr lang="cs-CZ" dirty="0"/>
              <a:t>neoliberalismus se uplatňuje hl. v </a:t>
            </a:r>
            <a:r>
              <a:rPr lang="cs-CZ" dirty="0" err="1"/>
              <a:t>anglo</a:t>
            </a:r>
            <a:r>
              <a:rPr lang="cs-CZ" dirty="0"/>
              <a:t>-saském prostředí, </a:t>
            </a:r>
            <a:r>
              <a:rPr lang="cs-CZ" dirty="0" err="1"/>
              <a:t>ordoliberalismus</a:t>
            </a:r>
            <a:r>
              <a:rPr lang="cs-CZ" dirty="0"/>
              <a:t> se uplatňuje v Z. Německu</a:t>
            </a:r>
          </a:p>
          <a:p>
            <a:r>
              <a:rPr lang="cs-CZ" dirty="0"/>
              <a:t>Hlavní rozdíl je v úloze státu/systému</a:t>
            </a:r>
          </a:p>
          <a:p>
            <a:pPr marL="514350" indent="-514350">
              <a:buAutoNum type="alphaUcPeriod"/>
            </a:pPr>
            <a:r>
              <a:rPr lang="cs-CZ" dirty="0"/>
              <a:t>V neoliberalismu jako pasivní dohlížitel</a:t>
            </a:r>
          </a:p>
          <a:p>
            <a:pPr marL="514350" indent="-514350">
              <a:buAutoNum type="alphaUcPeriod"/>
            </a:pPr>
            <a:r>
              <a:rPr lang="cs-CZ" dirty="0"/>
              <a:t>V </a:t>
            </a:r>
            <a:r>
              <a:rPr lang="cs-CZ" dirty="0" err="1"/>
              <a:t>ordoliberalismu</a:t>
            </a:r>
            <a:r>
              <a:rPr lang="cs-CZ" dirty="0"/>
              <a:t> pravomoci při zřizování politického rámce pro vznik spontánního tržního pořádku, a vnímá ho jako spíše aktivního iniciátora hospodářské soutěže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93379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</TotalTime>
  <Words>593</Words>
  <Application>Microsoft Office PowerPoint</Application>
  <PresentationFormat>Širokoúhlá obrazovka</PresentationFormat>
  <Paragraphs>66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Společnost a ekonomika JMM279</vt:lpstr>
      <vt:lpstr>Ekonomické systémy</vt:lpstr>
      <vt:lpstr>Centrálně řízené hospodářství</vt:lpstr>
      <vt:lpstr>Liberalismus</vt:lpstr>
      <vt:lpstr>Klasický liberalismus</vt:lpstr>
      <vt:lpstr>A. Smith: Bohatství národů</vt:lpstr>
      <vt:lpstr>Neoliberalismus</vt:lpstr>
      <vt:lpstr>Ordoliberalismus</vt:lpstr>
      <vt:lpstr>Ordoliberalismus</vt:lpstr>
      <vt:lpstr>Ordoliberalismus - principy</vt:lpstr>
      <vt:lpstr>Freiburská škola</vt:lpstr>
      <vt:lpstr>Problémy ordoliberalismu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Společnost a ekonomika JMM279</dc:title>
  <dc:creator>Pavla Kačmarová</dc:creator>
  <cp:lastModifiedBy>Pavla Kačmárová</cp:lastModifiedBy>
  <cp:revision>24</cp:revision>
  <dcterms:created xsi:type="dcterms:W3CDTF">2016-10-10T08:57:15Z</dcterms:created>
  <dcterms:modified xsi:type="dcterms:W3CDTF">2017-11-23T10:17:07Z</dcterms:modified>
</cp:coreProperties>
</file>