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58" r:id="rId17"/>
    <p:sldId id="25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56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1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4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3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9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2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45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8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B424-A400-494C-8EBD-3D365EE2EDAF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C67F-C510-4801-901E-E2503779D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pojmy:word" TargetMode="External"/><Relationship Id="rId2" Type="http://schemas.openxmlformats.org/officeDocument/2006/relationships/hyperlink" Target="https://wiki.korpus.cz/doku.php/pojmy:le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pojmy:dotazovaci_jazy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kurz:zacina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korpus.cz/doku.php/pojmy:regularni_vyrazy" TargetMode="External"/><Relationship Id="rId3" Type="http://schemas.openxmlformats.org/officeDocument/2006/relationships/hyperlink" Target="https://kontext.korpus.cz/" TargetMode="External"/><Relationship Id="rId7" Type="http://schemas.openxmlformats.org/officeDocument/2006/relationships/hyperlink" Target="https://wiki.korpus.cz/doku.php/pojmy:korpusovy_manazer" TargetMode="External"/><Relationship Id="rId2" Type="http://schemas.openxmlformats.org/officeDocument/2006/relationships/hyperlink" Target="https://www.korpus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.korpus.cz/doku.php/manualy:kontext:index" TargetMode="External"/><Relationship Id="rId5" Type="http://schemas.openxmlformats.org/officeDocument/2006/relationships/hyperlink" Target="https://wiki.korpus.cz/doku.php/cnk:citace" TargetMode="External"/><Relationship Id="rId4" Type="http://schemas.openxmlformats.org/officeDocument/2006/relationships/hyperlink" Target="https://wiki.korpus.cz/doku.php/manualy:kontext:novy_dotaz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pojmy:pozice" TargetMode="External"/><Relationship Id="rId2" Type="http://schemas.openxmlformats.org/officeDocument/2006/relationships/hyperlink" Target="https://wiki.korpus.cz/doku.php/cnk:syn2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pojmy:frekvenc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pojmy:mluveny#ceske_korpusy_mluveneho_jazyk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kurz:prvni_dotaz#fn__2" TargetMode="External"/><Relationship Id="rId2" Type="http://schemas.openxmlformats.org/officeDocument/2006/relationships/hyperlink" Target="https://wiki.korpus.cz/doku.php/kurz:prvni_dotaz#fn__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Aplikace </a:t>
            </a:r>
            <a:r>
              <a:rPr lang="cs-CZ" dirty="0" err="1" smtClean="0"/>
              <a:t>KonText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51290"/>
          </a:xfrm>
        </p:spPr>
        <p:txBody>
          <a:bodyPr/>
          <a:lstStyle/>
          <a:p>
            <a:r>
              <a:rPr lang="cs-CZ" dirty="0" smtClean="0"/>
              <a:t>Svatava Škodová </a:t>
            </a:r>
          </a:p>
          <a:p>
            <a:r>
              <a:rPr lang="cs-CZ" dirty="0" smtClean="0"/>
              <a:t>Podklady čerpány z https://www.korpus.cz/</a:t>
            </a:r>
          </a:p>
          <a:p>
            <a:endParaRPr lang="cs-CZ" b="1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4816" t="22105" r="68650" b="64726"/>
          <a:stretch/>
        </p:blipFill>
        <p:spPr bwMode="auto">
          <a:xfrm>
            <a:off x="4435814" y="4367719"/>
            <a:ext cx="3852152" cy="1371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60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dotazu: </a:t>
            </a:r>
            <a:r>
              <a:rPr lang="cs-CZ" b="1" dirty="0" smtClean="0"/>
              <a:t>Základní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pro základní vyhledávání</a:t>
            </a:r>
          </a:p>
          <a:p>
            <a:r>
              <a:rPr lang="cs-CZ" dirty="0" smtClean="0"/>
              <a:t>Nevyžaduje přesnost</a:t>
            </a:r>
          </a:p>
          <a:p>
            <a:r>
              <a:rPr lang="cs-CZ" dirty="0" smtClean="0"/>
              <a:t>Je podobné jako Google</a:t>
            </a:r>
          </a:p>
          <a:p>
            <a:r>
              <a:rPr lang="cs-CZ" dirty="0" smtClean="0"/>
              <a:t>Je-li zadán slovníkový tvar, vyhledá se lemma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83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 dotazu: Fráze</a:t>
            </a:r>
            <a:br>
              <a:rPr lang="cs-CZ" dirty="0" smtClean="0"/>
            </a:br>
            <a:r>
              <a:rPr lang="cs-CZ" sz="3100" dirty="0" smtClean="0"/>
              <a:t>Hledá víceslovné výrazy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41501"/>
              </p:ext>
            </p:extLst>
          </p:nvPr>
        </p:nvGraphicFramePr>
        <p:xfrm>
          <a:off x="838200" y="1825624"/>
          <a:ext cx="10515600" cy="238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849128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170238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03012728"/>
                    </a:ext>
                  </a:extLst>
                </a:gridCol>
              </a:tblGrid>
              <a:tr h="638915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 err="1">
                          <a:effectLst/>
                        </a:rPr>
                        <a:t>yp</a:t>
                      </a:r>
                      <a:r>
                        <a:rPr lang="cs-CZ" b="1" dirty="0">
                          <a:effectLst/>
                        </a:rPr>
                        <a:t> dotazu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>
                          <a:effectLst/>
                        </a:rPr>
                        <a:t>černý 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>
                          <a:effectLst/>
                        </a:rPr>
                        <a:t>prašivý 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49376"/>
                  </a:ext>
                </a:extLst>
              </a:tr>
              <a:tr h="1102785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Základní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najde celé paradigma (</a:t>
                      </a:r>
                      <a:r>
                        <a:rPr lang="cs-CZ" i="1" dirty="0">
                          <a:effectLst/>
                        </a:rPr>
                        <a:t>černá kočka, černé kočky</a:t>
                      </a:r>
                      <a:r>
                        <a:rPr lang="cs-CZ" dirty="0">
                          <a:effectLst/>
                        </a:rPr>
                        <a:t> atd.)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najde celé paradigma (</a:t>
                      </a:r>
                      <a:r>
                        <a:rPr lang="cs-CZ" i="1">
                          <a:effectLst/>
                        </a:rPr>
                        <a:t>prašivý pes, prašivého psa</a:t>
                      </a:r>
                      <a:r>
                        <a:rPr lang="cs-CZ">
                          <a:effectLst/>
                        </a:rPr>
                        <a:t> atd.)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103323"/>
                  </a:ext>
                </a:extLst>
              </a:tr>
              <a:tr h="638915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Fráze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– (nenajde 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najde sekvenci přesně těchto tvarů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99903"/>
                  </a:ext>
                </a:extLst>
              </a:tr>
            </a:tbl>
          </a:graphicData>
        </a:graphic>
      </p:graphicFrame>
      <p:pic>
        <p:nvPicPr>
          <p:cNvPr id="5" name="Obrázek 4"/>
          <p:cNvPicPr/>
          <p:nvPr/>
        </p:nvPicPr>
        <p:blipFill rotWithShape="1">
          <a:blip r:embed="rId2"/>
          <a:srcRect l="14566" t="43872" r="51364" b="49066"/>
          <a:stretch/>
        </p:blipFill>
        <p:spPr bwMode="auto">
          <a:xfrm>
            <a:off x="1815737" y="4493623"/>
            <a:ext cx="8543109" cy="1489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85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dotazu: Část </a:t>
            </a:r>
            <a:r>
              <a:rPr lang="cs-CZ" b="1" dirty="0" smtClean="0"/>
              <a:t>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potřebujeme vyhledat všechna slova, která obsahují nějaký řetězec znaků (např. kořen, předponu, příponu…)</a:t>
            </a:r>
          </a:p>
          <a:p>
            <a:r>
              <a:rPr lang="cs-CZ" dirty="0" smtClean="0"/>
              <a:t>S pomocí tohoto dotazu najdeme všechna slova, která obsahují zadanou sekvenci</a:t>
            </a:r>
          </a:p>
          <a:p>
            <a:r>
              <a:rPr lang="cs-CZ" dirty="0" smtClean="0"/>
              <a:t>Např. zadáme </a:t>
            </a:r>
            <a:r>
              <a:rPr lang="cs-CZ" i="1" dirty="0" smtClean="0"/>
              <a:t>pes</a:t>
            </a:r>
            <a:r>
              <a:rPr lang="cs-CZ" dirty="0" smtClean="0"/>
              <a:t> aplikace najde také výrazy jako </a:t>
            </a:r>
            <a:r>
              <a:rPr lang="cs-CZ" i="1" dirty="0" smtClean="0"/>
              <a:t>kapesní, pestré, herpes</a:t>
            </a:r>
          </a:p>
          <a:p>
            <a:endParaRPr lang="cs-CZ" i="1" dirty="0" smtClean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3890" t="36920" r="59391" b="56731"/>
          <a:stretch/>
        </p:blipFill>
        <p:spPr bwMode="auto">
          <a:xfrm>
            <a:off x="2479675" y="4845230"/>
            <a:ext cx="7108462" cy="1466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6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dotazu: </a:t>
            </a:r>
            <a:r>
              <a:rPr lang="cs-CZ" b="1" dirty="0" smtClean="0"/>
              <a:t>CQL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Dotazovací jazyk CQL</a:t>
            </a:r>
          </a:p>
          <a:p>
            <a:r>
              <a:rPr lang="cs-CZ" dirty="0" smtClean="0"/>
              <a:t>Vyžaduje zvládnutí formálních aspektů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45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222957"/>
              </p:ext>
            </p:extLst>
          </p:nvPr>
        </p:nvGraphicFramePr>
        <p:xfrm>
          <a:off x="838200" y="1097281"/>
          <a:ext cx="10515600" cy="533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">
                  <a:extLst>
                    <a:ext uri="{9D8B030D-6E8A-4147-A177-3AD203B41FA5}">
                      <a16:colId xmlns:a16="http://schemas.microsoft.com/office/drawing/2014/main" val="3650305817"/>
                    </a:ext>
                  </a:extLst>
                </a:gridCol>
                <a:gridCol w="2429692">
                  <a:extLst>
                    <a:ext uri="{9D8B030D-6E8A-4147-A177-3AD203B41FA5}">
                      <a16:colId xmlns:a16="http://schemas.microsoft.com/office/drawing/2014/main" val="3075475848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743532511"/>
                    </a:ext>
                  </a:extLst>
                </a:gridCol>
                <a:gridCol w="3385457">
                  <a:extLst>
                    <a:ext uri="{9D8B030D-6E8A-4147-A177-3AD203B41FA5}">
                      <a16:colId xmlns:a16="http://schemas.microsoft.com/office/drawing/2014/main" val="2524296270"/>
                    </a:ext>
                  </a:extLst>
                </a:gridCol>
              </a:tblGrid>
              <a:tr h="538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 dotazu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Nač je vhodný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funguje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Příklady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621452974"/>
                  </a:ext>
                </a:extLst>
              </a:tr>
              <a:tr h="80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orientační a rychlé hledání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Vyhledá vložený výraz jako slovní tvar bez ohledu na velikost písmen; jde-li zároveň o základní slovníkový tvar (lemma), vyhledají se také všechny jeho tvary.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černý kočka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černá kočka, černou kočku, černých koček…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černá kočka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černá kočka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2197655964"/>
                  </a:ext>
                </a:extLst>
              </a:tr>
              <a:tr h="582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analýzu celého paradigmatu/lexému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Vyhledá všechny tvary přiřazené k danému </a:t>
                      </a:r>
                      <a:r>
                        <a:rPr lang="cs-CZ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pojmy:lemma"/>
                        </a:rPr>
                        <a:t>lemmatu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černý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černý, černému, černá, černé, černými…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kočka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kočka, kočku, koček, kočkám…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2575048988"/>
                  </a:ext>
                </a:extLst>
              </a:tr>
              <a:tr h="80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Fráze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posloupnost několika slovních tvarů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Vyhledá zadanou frázi složenou z konkrétních slovních tvarů.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černý pes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černý pes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český pes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český pes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černého psa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černého psa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2028541366"/>
                  </a:ext>
                </a:extLst>
              </a:tr>
              <a:tr h="80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Slovní tvar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analýzu jednoho konkrétního tvaru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Vyhledá zadaný slovní tvar (</a:t>
                      </a:r>
                      <a:r>
                        <a:rPr lang="cs-CZ" sz="1200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pojmy:word"/>
                        </a:rPr>
                        <a:t>word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jakkoliv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jakkoliv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jakkoli.*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jakkoli, jakkoliv, Jakkoli, JAKKOLIV…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385910852"/>
                  </a:ext>
                </a:extLst>
              </a:tr>
              <a:tr h="582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Část slova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vyhledání řetězce znaků kdekoli ve slově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Vyhledá po sobě následující znaky v rámci jednoho slova.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praděda, praxe, doprava, lepra…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křá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pookřát, křáp, </a:t>
                      </a:r>
                      <a:r>
                        <a:rPr lang="cs-CZ" sz="1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Jiskřákovi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3467261363"/>
                  </a:ext>
                </a:extLst>
              </a:tr>
              <a:tr h="1032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CQL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vyhledání všeho, co lze pomocí korpusového manažeru vyhledat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CQL je </a:t>
                      </a:r>
                      <a:r>
                        <a:rPr lang="cs-CZ" sz="12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pojmy:dotazovaci_jazyk"/>
                        </a:rPr>
                        <a:t>Corpus Query Language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korpusový dotazovací jazyk (do něhož si rozhraní KonText samo interně převádí všechny předchozí typy dotazů).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[lemma="kočka"]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kočka, kočku, koček, kočkám…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="černá"]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černá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[lemma="číst"][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tag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="N.*"]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→ 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číst levity, četli článek, nečtete noviny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42435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2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PORADNA </a:t>
            </a:r>
            <a:r>
              <a:rPr lang="cs-CZ" sz="3100" dirty="0" smtClean="0"/>
              <a:t>https://podpora.korpus.cz/projects/poradna/boards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4464" t="57854" r="13211" b="15801"/>
          <a:stretch/>
        </p:blipFill>
        <p:spPr bwMode="auto">
          <a:xfrm>
            <a:off x="1110980" y="1579315"/>
            <a:ext cx="9312613" cy="1644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7275" t="3997" r="12037" b="33922"/>
          <a:stretch/>
        </p:blipFill>
        <p:spPr bwMode="auto">
          <a:xfrm>
            <a:off x="1371600" y="2723745"/>
            <a:ext cx="8443609" cy="3715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918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PORADNA 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8943" t="7621" r="10321" b="38792"/>
          <a:stretch/>
        </p:blipFill>
        <p:spPr bwMode="auto">
          <a:xfrm>
            <a:off x="583660" y="1896894"/>
            <a:ext cx="10770140" cy="406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95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PORADNA 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0317" t="7761" r="11640" b="12052"/>
          <a:stretch/>
        </p:blipFill>
        <p:spPr bwMode="auto">
          <a:xfrm>
            <a:off x="1222608" y="1271147"/>
            <a:ext cx="7483647" cy="5372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33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</a:t>
            </a:r>
            <a:r>
              <a:rPr lang="cs-CZ" dirty="0" err="1" smtClean="0"/>
              <a:t>KonText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t="3762" b="46855"/>
          <a:stretch/>
        </p:blipFill>
        <p:spPr bwMode="auto">
          <a:xfrm>
            <a:off x="583660" y="1984443"/>
            <a:ext cx="10770140" cy="3477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 flipV="1">
            <a:off x="2052536" y="2597285"/>
            <a:ext cx="6595353" cy="1381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6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užívání všech korpusů v </a:t>
            </a:r>
            <a:r>
              <a:rPr lang="cs-CZ" dirty="0" err="1" smtClean="0"/>
              <a:t>KonTextu</a:t>
            </a:r>
            <a:r>
              <a:rPr lang="cs-CZ" dirty="0" smtClean="0"/>
              <a:t> se musíte přihlásit do ČNK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započetím práce s korpusy ČNK je nutná </a:t>
            </a:r>
            <a:r>
              <a:rPr lang="cs-CZ" b="1" dirty="0"/>
              <a:t>registrace</a:t>
            </a:r>
            <a:r>
              <a:rPr lang="cs-CZ" dirty="0"/>
              <a:t>. S ní vám pomůže sekce </a:t>
            </a:r>
            <a:r>
              <a:rPr lang="cs-CZ" dirty="0">
                <a:hlinkClick r:id="rId2" tooltip="kurz:zaciname"/>
              </a:rPr>
              <a:t>Jak začít </a:t>
            </a:r>
            <a:r>
              <a:rPr lang="cs-CZ" dirty="0" smtClean="0">
                <a:hlinkClick r:id="rId2" tooltip="kurz:zaciname"/>
              </a:rPr>
              <a:t>pracovat </a:t>
            </a:r>
            <a:r>
              <a:rPr lang="cs-CZ" dirty="0">
                <a:hlinkClick r:id="rId2" tooltip="kurz:zaciname"/>
              </a:rPr>
              <a:t>s Českým národním korpusem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10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Rozhraní </a:t>
            </a:r>
            <a:r>
              <a:rPr lang="cs-CZ" sz="2800" b="1" dirty="0" err="1"/>
              <a:t>KonText</a:t>
            </a:r>
            <a:r>
              <a:rPr lang="cs-CZ" sz="2800" dirty="0"/>
              <a:t> spustíte odkazem na horní liště portálu </a:t>
            </a:r>
            <a:r>
              <a:rPr lang="cs-CZ" sz="2800" dirty="0">
                <a:hlinkClick r:id="rId2" tooltip="https://www.korpus.cz"/>
              </a:rPr>
              <a:t>www.korpus.cz</a:t>
            </a:r>
            <a:r>
              <a:rPr lang="cs-CZ" sz="2800" dirty="0"/>
              <a:t> </a:t>
            </a:r>
            <a:br>
              <a:rPr lang="cs-CZ" sz="2800" dirty="0"/>
            </a:br>
            <a:r>
              <a:rPr lang="cs-CZ" sz="2800" dirty="0"/>
              <a:t>nebo na </a:t>
            </a:r>
            <a:r>
              <a:rPr lang="cs-CZ" sz="2800" dirty="0">
                <a:hlinkClick r:id="rId3" tooltip="https://kontext.korpus.cz"/>
              </a:rPr>
              <a:t>https://kontext.korpus.cz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Hledání je ve </a:t>
            </a:r>
            <a:r>
              <a:rPr lang="cs-CZ" dirty="0" smtClean="0">
                <a:hlinkClick r:id="rId4" tooltip="manualy:kontext:novy_dotaz"/>
              </a:rPr>
              <a:t>formuláři pro zadávání nového dotazu</a:t>
            </a:r>
            <a:r>
              <a:rPr lang="cs-CZ" dirty="0" smtClean="0"/>
              <a:t> automaticky přednastaveno na nejnovější referenční vyvážený korpus a jako výchozí (defaultní) je nastaven typ dotazu zvaný </a:t>
            </a:r>
            <a:r>
              <a:rPr lang="cs-CZ" i="1" dirty="0" smtClean="0"/>
              <a:t>základní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Korpus, s kterým pracujete, je vždy uveden v levém horním rohu pod logem rozhraní, kde se nachází tzv. </a:t>
            </a:r>
            <a:r>
              <a:rPr lang="cs-CZ" i="1" dirty="0" smtClean="0"/>
              <a:t>drobečková navigace</a:t>
            </a:r>
            <a:r>
              <a:rPr lang="cs-CZ" dirty="0" smtClean="0"/>
              <a:t>, zaznamenávající průběh manipulace s dotazem; pokud kliknete na název korpusu, dostanete se k podrobnějším informacím o něm včetně toho, jak zvolený korpus </a:t>
            </a:r>
            <a:r>
              <a:rPr lang="cs-CZ" dirty="0" smtClean="0">
                <a:hlinkClick r:id="rId5" tooltip="cnk:citace"/>
              </a:rPr>
              <a:t>citovat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 dotazovacího řádku v </a:t>
            </a:r>
            <a:r>
              <a:rPr lang="cs-CZ" dirty="0" smtClean="0">
                <a:hlinkClick r:id="rId6" tooltip="manualy:kontext:index"/>
              </a:rPr>
              <a:t>rozhraní </a:t>
            </a:r>
            <a:r>
              <a:rPr lang="cs-CZ" dirty="0" err="1" smtClean="0">
                <a:hlinkClick r:id="rId6" tooltip="manualy:kontext:index"/>
              </a:rPr>
              <a:t>KonText</a:t>
            </a:r>
            <a:r>
              <a:rPr lang="cs-CZ" dirty="0" smtClean="0"/>
              <a:t> můžete napsat jakékoli slovo či kombinaci slov a sledovat, kolikrát se v daném korpusu vyskytuje. </a:t>
            </a:r>
          </a:p>
          <a:p>
            <a:r>
              <a:rPr lang="cs-CZ" dirty="0" smtClean="0"/>
              <a:t>POZOR! pro </a:t>
            </a:r>
            <a:r>
              <a:rPr lang="cs-CZ" dirty="0" smtClean="0">
                <a:hlinkClick r:id="rId7" tooltip="pojmy:korpusovy_manazer"/>
              </a:rPr>
              <a:t>korpusový manažer</a:t>
            </a:r>
            <a:r>
              <a:rPr lang="cs-CZ" dirty="0" smtClean="0"/>
              <a:t> je slovo pouhým řetězcem alfabetických znaků a umí vyhledávat i znaky jiné povahy, např. číslice či tzv. </a:t>
            </a:r>
            <a:r>
              <a:rPr lang="cs-CZ" dirty="0" smtClean="0">
                <a:hlinkClick r:id="rId8" tooltip="pojmy:regularni_vyrazy"/>
              </a:rPr>
              <a:t>regulární výrazy</a:t>
            </a:r>
            <a:r>
              <a:rPr lang="cs-CZ" dirty="0" smtClean="0"/>
              <a:t>.)</a:t>
            </a:r>
          </a:p>
        </p:txBody>
      </p:sp>
      <p:pic>
        <p:nvPicPr>
          <p:cNvPr id="5" name="Picture 2" descr="zakladnidotaz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8" y="1825625"/>
            <a:ext cx="47989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3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dotazu ZÁKLADNÍ: </a:t>
            </a:r>
            <a:r>
              <a:rPr lang="cs-CZ" sz="2800" dirty="0" smtClean="0"/>
              <a:t>Vyhledávání lemmatu KURIOZITA</a:t>
            </a:r>
            <a:endParaRPr lang="cs-CZ" sz="2800" dirty="0"/>
          </a:p>
        </p:txBody>
      </p:sp>
      <p:pic>
        <p:nvPicPr>
          <p:cNvPr id="4" name="Picture 2" descr="kuriozita_kontex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8" y="1825625"/>
            <a:ext cx="9560465" cy="48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7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Relativní frekvence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Relativní frekvence je důležitá při srovnávání výsledků z různě velkých korpusů (10 výskytů ve stomilionovém korpusu neznamená stejnou četnost jako 10 výskytů v korpusu miliardovém).</a:t>
            </a:r>
          </a:p>
          <a:p>
            <a:endParaRPr lang="cs-CZ" dirty="0" smtClean="0"/>
          </a:p>
          <a:p>
            <a:r>
              <a:rPr lang="cs-CZ" dirty="0" smtClean="0"/>
              <a:t>korpus</a:t>
            </a:r>
            <a:r>
              <a:rPr lang="cs-CZ" dirty="0"/>
              <a:t> </a:t>
            </a:r>
            <a:r>
              <a:rPr lang="cs-CZ" dirty="0">
                <a:hlinkClick r:id="rId2" tooltip="cnk:syn2015"/>
              </a:rPr>
              <a:t>SYN2015</a:t>
            </a:r>
            <a:r>
              <a:rPr lang="cs-CZ" dirty="0"/>
              <a:t>, </a:t>
            </a:r>
            <a:r>
              <a:rPr lang="cs-CZ" dirty="0" smtClean="0"/>
              <a:t>obsahuje cca </a:t>
            </a:r>
            <a:r>
              <a:rPr lang="cs-CZ" dirty="0"/>
              <a:t>sto milionů </a:t>
            </a:r>
            <a:r>
              <a:rPr lang="cs-CZ" dirty="0" smtClean="0">
                <a:hlinkClick r:id="rId3" tooltip="pojmy:pozice"/>
              </a:rPr>
              <a:t>pozic</a:t>
            </a:r>
            <a:endParaRPr lang="cs-CZ" dirty="0" smtClean="0"/>
          </a:p>
          <a:p>
            <a:r>
              <a:rPr lang="cs-CZ" dirty="0" err="1" smtClean="0"/>
              <a:t>Tj.jeden</a:t>
            </a:r>
            <a:r>
              <a:rPr lang="cs-CZ" dirty="0" smtClean="0"/>
              <a:t> </a:t>
            </a:r>
            <a:r>
              <a:rPr lang="cs-CZ" dirty="0"/>
              <a:t>výskyt určitého výrazu (např. kombinace </a:t>
            </a:r>
            <a:r>
              <a:rPr lang="cs-CZ" i="1" dirty="0" err="1"/>
              <a:t>eklovat</a:t>
            </a:r>
            <a:r>
              <a:rPr lang="cs-CZ" i="1" dirty="0"/>
              <a:t> se</a:t>
            </a:r>
            <a:r>
              <a:rPr lang="cs-CZ" dirty="0"/>
              <a:t>) </a:t>
            </a:r>
            <a:r>
              <a:rPr lang="cs-CZ" dirty="0" smtClean="0"/>
              <a:t>má relativní</a:t>
            </a:r>
            <a:r>
              <a:rPr lang="cs-CZ" dirty="0"/>
              <a:t> </a:t>
            </a:r>
            <a:r>
              <a:rPr lang="cs-CZ" dirty="0">
                <a:hlinkClick r:id="rId4" tooltip="pojmy:frekvence"/>
              </a:rPr>
              <a:t>frekvenci</a:t>
            </a:r>
            <a:r>
              <a:rPr lang="cs-CZ" dirty="0"/>
              <a:t> 0,01 výskytů na </a:t>
            </a:r>
            <a:r>
              <a:rPr lang="cs-CZ" dirty="0" smtClean="0"/>
              <a:t>milion</a:t>
            </a:r>
            <a:r>
              <a:rPr lang="cs-CZ" dirty="0"/>
              <a:t> </a:t>
            </a:r>
            <a:r>
              <a:rPr lang="cs-CZ" dirty="0" smtClean="0"/>
              <a:t>pozic.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4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</a:t>
            </a:r>
            <a:r>
              <a:rPr lang="cs-CZ" b="1" dirty="0" smtClean="0"/>
              <a:t>dotazů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Celkem je v rozhraní </a:t>
            </a:r>
            <a:r>
              <a:rPr lang="cs-CZ" dirty="0" err="1"/>
              <a:t>KonText</a:t>
            </a:r>
            <a:r>
              <a:rPr lang="cs-CZ" dirty="0"/>
              <a:t> k dispozici 6 typů </a:t>
            </a:r>
            <a:r>
              <a:rPr lang="cs-CZ" dirty="0" smtClean="0"/>
              <a:t>dotazů: </a:t>
            </a:r>
          </a:p>
          <a:p>
            <a:r>
              <a:rPr lang="cs-CZ" dirty="0" smtClean="0"/>
              <a:t>Základní</a:t>
            </a:r>
          </a:p>
          <a:p>
            <a:r>
              <a:rPr lang="cs-CZ" dirty="0" smtClean="0"/>
              <a:t>Lemma</a:t>
            </a:r>
          </a:p>
          <a:p>
            <a:r>
              <a:rPr lang="cs-CZ" dirty="0" smtClean="0"/>
              <a:t>Fráze</a:t>
            </a:r>
          </a:p>
          <a:p>
            <a:r>
              <a:rPr lang="cs-CZ" dirty="0" smtClean="0"/>
              <a:t>Slovní tvar</a:t>
            </a:r>
          </a:p>
          <a:p>
            <a:r>
              <a:rPr lang="cs-CZ" dirty="0" smtClean="0"/>
              <a:t>Část slova</a:t>
            </a:r>
          </a:p>
          <a:p>
            <a:r>
              <a:rPr lang="cs-CZ" dirty="0" smtClean="0"/>
              <a:t>CLQ</a:t>
            </a:r>
          </a:p>
          <a:p>
            <a:r>
              <a:rPr lang="cs-CZ" dirty="0"/>
              <a:t>každý z nich je vhodný na jiný typ zkoumání. </a:t>
            </a:r>
            <a:endParaRPr lang="cs-CZ" dirty="0" smtClean="0"/>
          </a:p>
          <a:p>
            <a:r>
              <a:rPr lang="cs-CZ" dirty="0" smtClean="0"/>
              <a:t>ne </a:t>
            </a:r>
            <a:r>
              <a:rPr lang="cs-CZ" dirty="0"/>
              <a:t>ve všech korpusech můžeme hledat pomocí všech typů dotazů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např. v některém </a:t>
            </a:r>
            <a:r>
              <a:rPr lang="cs-CZ" dirty="0" err="1"/>
              <a:t>nelemmatizovaném</a:t>
            </a:r>
            <a:r>
              <a:rPr lang="cs-CZ" dirty="0"/>
              <a:t> korpusu </a:t>
            </a:r>
            <a:r>
              <a:rPr lang="cs-CZ" dirty="0">
                <a:hlinkClick r:id="rId2" tooltip="pojmy:mluveny"/>
              </a:rPr>
              <a:t>z řady ORAL</a:t>
            </a:r>
            <a:r>
              <a:rPr lang="cs-CZ" dirty="0"/>
              <a:t> chybí </a:t>
            </a:r>
            <a:r>
              <a:rPr lang="cs-CZ" dirty="0" smtClean="0"/>
              <a:t>typ </a:t>
            </a:r>
            <a:r>
              <a:rPr lang="cs-CZ" dirty="0"/>
              <a:t>dotazu </a:t>
            </a:r>
            <a:r>
              <a:rPr lang="cs-CZ" i="1" dirty="0"/>
              <a:t>lemma</a:t>
            </a:r>
            <a:r>
              <a:rPr lang="cs-CZ" dirty="0"/>
              <a:t>).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06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dotazu: Slovní tvar (</a:t>
            </a:r>
            <a:r>
              <a:rPr lang="cs-CZ" b="1" dirty="0" err="1"/>
              <a:t>word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Nejjednodušší typ dotazu</a:t>
            </a:r>
          </a:p>
          <a:p>
            <a:pPr>
              <a:buFontTx/>
              <a:buChar char="-"/>
            </a:pPr>
            <a:r>
              <a:rPr lang="cs-CZ" dirty="0" smtClean="0"/>
              <a:t>S jeho pomocí nacházíme v korpusu přesnou shodu:</a:t>
            </a:r>
          </a:p>
          <a:p>
            <a:pPr>
              <a:buFontTx/>
              <a:buChar char="-"/>
            </a:pPr>
            <a:r>
              <a:rPr lang="cs-CZ" dirty="0" smtClean="0"/>
              <a:t>Tj. daný tvar v podobě, v jaké byl zadán. </a:t>
            </a:r>
          </a:p>
          <a:p>
            <a:pPr>
              <a:buFontTx/>
              <a:buChar char="-"/>
            </a:pPr>
            <a:r>
              <a:rPr lang="cs-CZ" dirty="0" smtClean="0"/>
              <a:t>Dotazu na slovní tvar </a:t>
            </a:r>
            <a:r>
              <a:rPr lang="cs-CZ" i="1" dirty="0" smtClean="0"/>
              <a:t>psa </a:t>
            </a:r>
            <a:r>
              <a:rPr lang="cs-CZ" dirty="0" smtClean="0"/>
              <a:t>odpovídá pouze tvar </a:t>
            </a:r>
            <a:r>
              <a:rPr lang="cs-CZ" i="1" dirty="0" smtClean="0"/>
              <a:t>psa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5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dotazu: </a:t>
            </a:r>
            <a:r>
              <a:rPr lang="cs-CZ" b="1" dirty="0" smtClean="0"/>
              <a:t>Lemma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737383"/>
              </p:ext>
            </p:extLst>
          </p:nvPr>
        </p:nvGraphicFramePr>
        <p:xfrm>
          <a:off x="838200" y="1825625"/>
          <a:ext cx="10515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25171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686415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597533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906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lovní druh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>
                          <a:effectLst/>
                        </a:rPr>
                        <a:t>základní tvar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>
                          <a:effectLst/>
                        </a:rPr>
                        <a:t>lemma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příklady slovních tvarů pod ně spadajících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substantiva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nom. sg.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les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lesům, lesy, lesích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adjektiva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nom. sg. mask., nestupňovaný tvar (pozitiv) </a:t>
                      </a:r>
                      <a:r>
                        <a:rPr lang="cs-CZ" u="none" strike="noStrike" baseline="30000">
                          <a:solidFill>
                            <a:srgbClr val="436976"/>
                          </a:solidFill>
                          <a:effectLst/>
                          <a:hlinkClick r:id="rId2"/>
                        </a:rPr>
                        <a:t>1)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chytrý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chytrého, nejchytřejším, chytrejma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4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verba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infinitiv, bez negace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chodit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chodil, chodíš, nechodíme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4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adverbia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nestupňovaný tvar (pozitiv)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černě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černěji, nejčerněji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13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zájmena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nom. sg. mask. </a:t>
                      </a:r>
                      <a:r>
                        <a:rPr lang="cs-CZ" u="none" strike="noStrike" baseline="30000">
                          <a:solidFill>
                            <a:srgbClr val="436976"/>
                          </a:solidFill>
                          <a:effectLst/>
                          <a:hlinkClick r:id="rId3"/>
                        </a:rPr>
                        <a:t>2)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ten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to, ta, ti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5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číslovky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nom. sg. mask.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osmý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>
                          <a:effectLst/>
                        </a:rPr>
                        <a:t>osmá, osmou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ostatní slovní druhy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>
                          <a:effectLst/>
                        </a:rPr>
                        <a:t>lemma = tvar (malými písmeny)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i="1">
                          <a:effectLst/>
                        </a:rPr>
                        <a:t>ať</a:t>
                      </a:r>
                      <a:endParaRPr lang="cs-CZ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i="1" dirty="0">
                          <a:effectLst/>
                        </a:rPr>
                        <a:t>ať</a:t>
                      </a:r>
                      <a:r>
                        <a:rPr lang="cs-CZ" dirty="0">
                          <a:effectLst/>
                        </a:rPr>
                        <a:t>, </a:t>
                      </a:r>
                      <a:r>
                        <a:rPr lang="cs-CZ" i="1" dirty="0">
                          <a:effectLst/>
                        </a:rPr>
                        <a:t>Ať</a:t>
                      </a:r>
                      <a:r>
                        <a:rPr lang="cs-CZ" dirty="0">
                          <a:effectLst/>
                        </a:rPr>
                        <a:t>, </a:t>
                      </a:r>
                      <a:r>
                        <a:rPr lang="cs-CZ" i="1" dirty="0">
                          <a:effectLst/>
                        </a:rPr>
                        <a:t>AŤ</a:t>
                      </a:r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0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08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523</Words>
  <Application>Microsoft Office PowerPoint</Application>
  <PresentationFormat>Širokoúhlá obrazovka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Motiv Office</vt:lpstr>
      <vt:lpstr>Aplikace KonText</vt:lpstr>
      <vt:lpstr>Kde hledat KonText</vt:lpstr>
      <vt:lpstr>Pro užívání všech korpusů v KonTextu se musíte přihlásit do ČNK</vt:lpstr>
      <vt:lpstr>Rozhraní KonText spustíte odkazem na horní liště portálu www.korpus.cz  nebo na https://kontext.korpus.cz</vt:lpstr>
      <vt:lpstr>Typ dotazu ZÁKLADNÍ: Vyhledávání lemmatu KURIOZITA</vt:lpstr>
      <vt:lpstr>Relativní frekvence</vt:lpstr>
      <vt:lpstr>Typy dotazů</vt:lpstr>
      <vt:lpstr>Typ dotazu: Slovní tvar (word)</vt:lpstr>
      <vt:lpstr>Typ dotazu: Lemma</vt:lpstr>
      <vt:lpstr>Typ dotazu: Základní</vt:lpstr>
      <vt:lpstr>Typ dotazu: Fráze Hledá víceslovné výrazy </vt:lpstr>
      <vt:lpstr>Typ dotazu: Část slova</vt:lpstr>
      <vt:lpstr>Typ dotazu: CQL</vt:lpstr>
      <vt:lpstr>shrnutí</vt:lpstr>
      <vt:lpstr>PORADNA https://podpora.korpus.cz/projects/poradna/boards</vt:lpstr>
      <vt:lpstr>PORADNA PŘÍKLAD</vt:lpstr>
      <vt:lpstr>PORADNA PŘÍKLAD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KonText</dc:title>
  <dc:creator>FFUK</dc:creator>
  <cp:lastModifiedBy>FFUK</cp:lastModifiedBy>
  <cp:revision>9</cp:revision>
  <dcterms:created xsi:type="dcterms:W3CDTF">2020-11-17T21:04:30Z</dcterms:created>
  <dcterms:modified xsi:type="dcterms:W3CDTF">2020-11-18T09:09:42Z</dcterms:modified>
</cp:coreProperties>
</file>