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sldIdLst>
    <p:sldId id="296" r:id="rId3"/>
    <p:sldId id="303" r:id="rId4"/>
    <p:sldId id="309" r:id="rId5"/>
    <p:sldId id="306" r:id="rId6"/>
    <p:sldId id="307" r:id="rId7"/>
    <p:sldId id="259" r:id="rId8"/>
    <p:sldId id="299" r:id="rId9"/>
    <p:sldId id="260" r:id="rId10"/>
    <p:sldId id="271" r:id="rId11"/>
    <p:sldId id="272" r:id="rId12"/>
    <p:sldId id="298" r:id="rId13"/>
    <p:sldId id="301" r:id="rId14"/>
    <p:sldId id="320" r:id="rId15"/>
    <p:sldId id="305" r:id="rId16"/>
    <p:sldId id="319" r:id="rId17"/>
    <p:sldId id="328" r:id="rId18"/>
    <p:sldId id="315" r:id="rId19"/>
    <p:sldId id="321" r:id="rId20"/>
    <p:sldId id="316" r:id="rId21"/>
    <p:sldId id="317" r:id="rId22"/>
    <p:sldId id="323" r:id="rId23"/>
    <p:sldId id="324" r:id="rId24"/>
    <p:sldId id="264" r:id="rId25"/>
    <p:sldId id="308" r:id="rId26"/>
    <p:sldId id="311" r:id="rId27"/>
    <p:sldId id="312" r:id="rId28"/>
    <p:sldId id="313" r:id="rId29"/>
    <p:sldId id="297" r:id="rId30"/>
    <p:sldId id="291" r:id="rId31"/>
    <p:sldId id="292" r:id="rId32"/>
    <p:sldId id="293" r:id="rId33"/>
    <p:sldId id="294" r:id="rId34"/>
    <p:sldId id="28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Hárok1!$E$5:$E$10</c:f>
              <c:numCache>
                <c:formatCode>General</c:formatCode>
                <c:ptCount val="6"/>
                <c:pt idx="0">
                  <c:v>1990</c:v>
                </c:pt>
                <c:pt idx="1">
                  <c:v>1994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</c:numCache>
            </c:numRef>
          </c:cat>
          <c:val>
            <c:numRef>
              <c:f>Hárok1!$F$5:$F$10</c:f>
              <c:numCache>
                <c:formatCode>General</c:formatCode>
                <c:ptCount val="6"/>
                <c:pt idx="0">
                  <c:v>62</c:v>
                </c:pt>
                <c:pt idx="1">
                  <c:v>147</c:v>
                </c:pt>
                <c:pt idx="2">
                  <c:v>192</c:v>
                </c:pt>
                <c:pt idx="3">
                  <c:v>193</c:v>
                </c:pt>
                <c:pt idx="4">
                  <c:v>210</c:v>
                </c:pt>
                <c:pt idx="5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D-465A-85B5-15734B126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3035279"/>
        <c:axId val="1793046095"/>
      </c:barChart>
      <c:catAx>
        <c:axId val="179303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793046095"/>
        <c:crosses val="autoZero"/>
        <c:auto val="1"/>
        <c:lblAlgn val="ctr"/>
        <c:lblOffset val="100"/>
        <c:noMultiLvlLbl val="0"/>
      </c:catAx>
      <c:valAx>
        <c:axId val="179304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793035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6. 3. 2025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679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6. 3. 2025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04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6. 3. 2025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3554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6. 3. 2025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1407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6. 3. 2025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046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6. 3. 2025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1586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6. 3. 2025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2886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6. 3. 2025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3191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6. 3. 2025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751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6. 3. 2025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9040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6. 3. 2025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75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D453A-B15E-41A2-9D2E-78D8644AA88E}" type="datetimeFigureOut">
              <a:rPr lang="sk-SK" smtClean="0"/>
              <a:t>6. 3. 2025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302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77511"/>
          </a:xfrm>
        </p:spPr>
        <p:txBody>
          <a:bodyPr>
            <a:normAutofit/>
          </a:bodyPr>
          <a:lstStyle/>
          <a:p>
            <a:r>
              <a:rPr lang="en-US" b="1" dirty="0"/>
              <a:t>Local</a:t>
            </a:r>
            <a:r>
              <a:rPr lang="sk-SK" b="1" dirty="0"/>
              <a:t> </a:t>
            </a:r>
            <a:r>
              <a:rPr lang="sk-SK" b="1" dirty="0" err="1"/>
              <a:t>Government</a:t>
            </a:r>
            <a:r>
              <a:rPr lang="en-US" b="1" dirty="0"/>
              <a:t> </a:t>
            </a:r>
            <a:r>
              <a:rPr lang="sk-SK" b="1" dirty="0"/>
              <a:t>in </a:t>
            </a:r>
            <a:r>
              <a:rPr lang="sk-SK" b="1" dirty="0" err="1"/>
              <a:t>Slovenia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964225"/>
            <a:ext cx="12192000" cy="3893775"/>
          </a:xfrm>
        </p:spPr>
        <p:txBody>
          <a:bodyPr>
            <a:normAutofit lnSpcReduction="10000"/>
          </a:bodyPr>
          <a:lstStyle/>
          <a:p>
            <a:r>
              <a:rPr lang="en-US" sz="2600" i="1" dirty="0"/>
              <a:t>Lecture for the students of the </a:t>
            </a:r>
            <a:r>
              <a:rPr lang="sk-SK" sz="2600" i="1" dirty="0" err="1"/>
              <a:t>Institute</a:t>
            </a:r>
            <a:r>
              <a:rPr lang="sk-SK" sz="2600" i="1" dirty="0"/>
              <a:t> of </a:t>
            </a:r>
            <a:r>
              <a:rPr lang="sk-SK" sz="2600" i="1" dirty="0" err="1"/>
              <a:t>Political</a:t>
            </a:r>
            <a:r>
              <a:rPr lang="sk-SK" sz="2600" i="1" dirty="0"/>
              <a:t> </a:t>
            </a:r>
            <a:r>
              <a:rPr lang="sk-SK" sz="2600" i="1" dirty="0" err="1"/>
              <a:t>Studies</a:t>
            </a:r>
            <a:r>
              <a:rPr lang="sk-SK" sz="2600" i="1" dirty="0"/>
              <a:t>,</a:t>
            </a:r>
          </a:p>
          <a:p>
            <a:r>
              <a:rPr lang="en-US" sz="2600" i="1" dirty="0"/>
              <a:t>Faculty of Social Sciences, Charles University in Prague</a:t>
            </a:r>
          </a:p>
          <a:p>
            <a:endParaRPr lang="sk-SK" dirty="0"/>
          </a:p>
          <a:p>
            <a:r>
              <a:rPr lang="en-US" sz="2800" b="1" dirty="0"/>
              <a:t>Daniel Klimovský</a:t>
            </a:r>
            <a:r>
              <a:rPr lang="en-US" sz="2800" dirty="0"/>
              <a:t> </a:t>
            </a:r>
            <a:r>
              <a:rPr lang="sk-SK" sz="2800" dirty="0"/>
              <a:t>(</a:t>
            </a:r>
            <a:r>
              <a:rPr lang="en-US" sz="2800" dirty="0"/>
              <a:t>Comenius University </a:t>
            </a:r>
            <a:r>
              <a:rPr lang="sk-SK" sz="2800" dirty="0"/>
              <a:t>in Bratislava)</a:t>
            </a:r>
          </a:p>
          <a:p>
            <a:endParaRPr lang="sk-SK" dirty="0"/>
          </a:p>
          <a:p>
            <a:r>
              <a:rPr lang="sk-SK" sz="2000" dirty="0"/>
              <a:t>30 </a:t>
            </a:r>
            <a:r>
              <a:rPr lang="en-US" sz="2000" dirty="0"/>
              <a:t>March </a:t>
            </a:r>
            <a:r>
              <a:rPr lang="sk-SK" sz="2000" dirty="0"/>
              <a:t>2023, </a:t>
            </a:r>
            <a:r>
              <a:rPr lang="sk-SK" sz="2000" dirty="0" err="1"/>
              <a:t>Prague</a:t>
            </a:r>
            <a:endParaRPr lang="sk-SK" sz="2000" dirty="0"/>
          </a:p>
          <a:p>
            <a:endParaRPr lang="sk-SK" sz="2000" dirty="0"/>
          </a:p>
          <a:p>
            <a:pPr algn="l"/>
            <a:r>
              <a:rPr lang="sk-SK" sz="2000" dirty="0"/>
              <a:t>	E-mail:  		daniel.klimovsky@uniba.sk</a:t>
            </a:r>
          </a:p>
          <a:p>
            <a:pPr algn="l"/>
            <a:r>
              <a:rPr lang="sk-SK" sz="2000" dirty="0"/>
              <a:t>	</a:t>
            </a:r>
            <a:r>
              <a:rPr lang="sk-SK" sz="2000" dirty="0" err="1"/>
              <a:t>Instagram</a:t>
            </a:r>
            <a:r>
              <a:rPr lang="sk-SK" sz="2000" dirty="0"/>
              <a:t>: 	</a:t>
            </a:r>
            <a:r>
              <a:rPr lang="sk-SK" sz="2000" dirty="0" err="1"/>
              <a:t>daniel.klimovsky</a:t>
            </a:r>
            <a:endParaRPr lang="sk-SK" sz="2000" dirty="0"/>
          </a:p>
          <a:p>
            <a:pPr algn="r"/>
            <a:endParaRPr lang="sk-SK" sz="16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62" y="352696"/>
            <a:ext cx="2808588" cy="112950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0" y="349035"/>
            <a:ext cx="2918555" cy="11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6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609600"/>
            <a:ext cx="9601196" cy="1676399"/>
          </a:xfrm>
        </p:spPr>
        <p:txBody>
          <a:bodyPr>
            <a:normAutofit/>
          </a:bodyPr>
          <a:lstStyle/>
          <a:p>
            <a:r>
              <a:rPr lang="sk-SK" dirty="0" err="1"/>
              <a:t>Additional</a:t>
            </a:r>
            <a:r>
              <a:rPr lang="sk-SK" dirty="0"/>
              <a:t> </a:t>
            </a:r>
            <a:r>
              <a:rPr lang="sk-SK" dirty="0" err="1"/>
              <a:t>tasks</a:t>
            </a:r>
            <a:r>
              <a:rPr lang="sk-SK" dirty="0"/>
              <a:t> of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governments</a:t>
            </a:r>
            <a:br>
              <a:rPr lang="sk-SK" dirty="0"/>
            </a:br>
            <a:r>
              <a:rPr lang="sk-SK" dirty="0"/>
              <a:t>in city/</a:t>
            </a:r>
            <a:r>
              <a:rPr lang="sk-SK" dirty="0" err="1"/>
              <a:t>urban</a:t>
            </a:r>
            <a:r>
              <a:rPr lang="sk-SK" dirty="0"/>
              <a:t> </a:t>
            </a:r>
            <a:r>
              <a:rPr lang="sk-SK" dirty="0" err="1"/>
              <a:t>municipalities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0" y="2556931"/>
            <a:ext cx="9305441" cy="3564899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governments</a:t>
            </a:r>
            <a:r>
              <a:rPr lang="sk-SK" dirty="0"/>
              <a:t> in city/u</a:t>
            </a:r>
            <a:r>
              <a:rPr lang="en-US" dirty="0" err="1"/>
              <a:t>rban</a:t>
            </a:r>
            <a:r>
              <a:rPr lang="en-US" dirty="0"/>
              <a:t> municipalities are allowed by law to have wider responsibilities than ordinary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government</a:t>
            </a:r>
            <a:r>
              <a:rPr lang="en-US" dirty="0"/>
              <a:t>s</a:t>
            </a:r>
            <a:r>
              <a:rPr lang="sk-SK" dirty="0"/>
              <a:t>:</a:t>
            </a:r>
          </a:p>
          <a:p>
            <a:pPr marL="0" indent="0">
              <a:buNone/>
            </a:pPr>
            <a:r>
              <a:rPr lang="sk-SK" dirty="0"/>
              <a:t>U</a:t>
            </a:r>
            <a:r>
              <a:rPr lang="en-US" dirty="0" err="1"/>
              <a:t>rban</a:t>
            </a:r>
            <a:r>
              <a:rPr lang="en-US" dirty="0"/>
              <a:t> transport</a:t>
            </a:r>
            <a:r>
              <a:rPr lang="sk-SK" dirty="0"/>
              <a:t>			H</a:t>
            </a:r>
            <a:r>
              <a:rPr lang="en-US" dirty="0" err="1"/>
              <a:t>ospitals</a:t>
            </a:r>
            <a:r>
              <a:rPr lang="sk-SK" dirty="0"/>
              <a:t>				P</a:t>
            </a:r>
            <a:r>
              <a:rPr lang="en-US" dirty="0" err="1"/>
              <a:t>ublic</a:t>
            </a:r>
            <a:r>
              <a:rPr lang="en-US" dirty="0"/>
              <a:t> services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C</a:t>
            </a:r>
            <a:r>
              <a:rPr lang="en-US" dirty="0" err="1"/>
              <a:t>ulture</a:t>
            </a:r>
            <a:r>
              <a:rPr lang="en-US" dirty="0"/>
              <a:t>, radio, television</a:t>
            </a:r>
            <a:r>
              <a:rPr lang="sk-SK" dirty="0"/>
              <a:t>	P</a:t>
            </a:r>
            <a:r>
              <a:rPr lang="en-US" dirty="0" err="1"/>
              <a:t>ress</a:t>
            </a:r>
            <a:r>
              <a:rPr lang="sk-SK" dirty="0"/>
              <a:t>					S</a:t>
            </a:r>
            <a:r>
              <a:rPr lang="en-US" dirty="0"/>
              <a:t>ports and recreation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851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City </a:t>
            </a:r>
            <a:r>
              <a:rPr lang="sk-SK" dirty="0" err="1"/>
              <a:t>municipalities</a:t>
            </a:r>
            <a:r>
              <a:rPr lang="sk-SK" dirty="0"/>
              <a:t> (11)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10206788" cy="3318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dirty="0" err="1"/>
              <a:t>Ljubljana</a:t>
            </a:r>
            <a:r>
              <a:rPr lang="sk-SK" dirty="0"/>
              <a:t> (more </a:t>
            </a:r>
            <a:r>
              <a:rPr lang="sk-SK" dirty="0" err="1"/>
              <a:t>than</a:t>
            </a:r>
            <a:r>
              <a:rPr lang="sk-SK" dirty="0"/>
              <a:t> 280,000 </a:t>
            </a:r>
            <a:r>
              <a:rPr lang="sk-SK" dirty="0" err="1"/>
              <a:t>inhabitants</a:t>
            </a:r>
            <a:r>
              <a:rPr lang="sk-SK" dirty="0"/>
              <a:t>)		</a:t>
            </a:r>
            <a:r>
              <a:rPr lang="sk-SK" dirty="0" err="1"/>
              <a:t>Maribor</a:t>
            </a:r>
            <a:r>
              <a:rPr lang="sk-SK" dirty="0"/>
              <a:t> (more </a:t>
            </a:r>
            <a:r>
              <a:rPr lang="sk-SK" dirty="0" err="1"/>
              <a:t>than</a:t>
            </a:r>
            <a:r>
              <a:rPr lang="sk-SK" dirty="0"/>
              <a:t> 110,000 </a:t>
            </a:r>
            <a:r>
              <a:rPr lang="sk-SK" dirty="0" err="1"/>
              <a:t>inhabitants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 err="1"/>
              <a:t>Kranj</a:t>
            </a:r>
            <a:r>
              <a:rPr lang="sk-SK" dirty="0"/>
              <a:t> (more </a:t>
            </a:r>
            <a:r>
              <a:rPr lang="sk-SK" dirty="0" err="1"/>
              <a:t>than</a:t>
            </a:r>
            <a:r>
              <a:rPr lang="sk-SK" dirty="0"/>
              <a:t> 50,000 </a:t>
            </a:r>
            <a:r>
              <a:rPr lang="sk-SK" dirty="0" err="1"/>
              <a:t>inhabitatns</a:t>
            </a:r>
            <a:r>
              <a:rPr lang="sk-SK" dirty="0"/>
              <a:t>)			</a:t>
            </a:r>
            <a:r>
              <a:rPr lang="sk-SK" dirty="0" err="1"/>
              <a:t>Koper</a:t>
            </a:r>
            <a:r>
              <a:rPr lang="sk-SK" dirty="0"/>
              <a:t> (more </a:t>
            </a:r>
            <a:r>
              <a:rPr lang="sk-SK" dirty="0" err="1"/>
              <a:t>than</a:t>
            </a:r>
            <a:r>
              <a:rPr lang="sk-SK" dirty="0"/>
              <a:t> 50,000 </a:t>
            </a:r>
            <a:r>
              <a:rPr lang="sk-SK" dirty="0" err="1"/>
              <a:t>inhabitants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 err="1"/>
              <a:t>Celje</a:t>
            </a:r>
            <a:r>
              <a:rPr lang="sk-SK" dirty="0"/>
              <a:t> (more </a:t>
            </a:r>
            <a:r>
              <a:rPr lang="sk-SK" dirty="0" err="1"/>
              <a:t>than</a:t>
            </a:r>
            <a:r>
              <a:rPr lang="sk-SK" dirty="0"/>
              <a:t> 40,000 </a:t>
            </a:r>
            <a:r>
              <a:rPr lang="sk-SK" dirty="0" err="1"/>
              <a:t>inhabitants</a:t>
            </a:r>
            <a:r>
              <a:rPr lang="sk-SK" dirty="0"/>
              <a:t>)			Novo Mesto (more </a:t>
            </a:r>
            <a:r>
              <a:rPr lang="sk-SK" dirty="0" err="1"/>
              <a:t>than</a:t>
            </a:r>
            <a:r>
              <a:rPr lang="sk-SK" dirty="0"/>
              <a:t> 30,000 </a:t>
            </a:r>
            <a:r>
              <a:rPr lang="sk-SK" dirty="0" err="1"/>
              <a:t>inhabitants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 err="1"/>
              <a:t>Velenje</a:t>
            </a:r>
            <a:r>
              <a:rPr lang="sk-SK" dirty="0"/>
              <a:t> (more </a:t>
            </a:r>
            <a:r>
              <a:rPr lang="sk-SK" dirty="0" err="1"/>
              <a:t>than</a:t>
            </a:r>
            <a:r>
              <a:rPr lang="sk-SK" dirty="0"/>
              <a:t> 30,000 </a:t>
            </a:r>
            <a:r>
              <a:rPr lang="sk-SK" dirty="0" err="1"/>
              <a:t>inhabitants</a:t>
            </a:r>
            <a:r>
              <a:rPr lang="sk-SK" dirty="0"/>
              <a:t>)		Nova Gorica (more </a:t>
            </a:r>
            <a:r>
              <a:rPr lang="sk-SK" dirty="0" err="1"/>
              <a:t>than</a:t>
            </a:r>
            <a:r>
              <a:rPr lang="sk-SK" dirty="0"/>
              <a:t> 30,000 </a:t>
            </a:r>
            <a:r>
              <a:rPr lang="sk-SK" dirty="0" err="1"/>
              <a:t>inhabitants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 err="1"/>
              <a:t>Ptuj</a:t>
            </a:r>
            <a:r>
              <a:rPr lang="sk-SK" dirty="0"/>
              <a:t> (more </a:t>
            </a:r>
            <a:r>
              <a:rPr lang="sk-SK" dirty="0" err="1"/>
              <a:t>than</a:t>
            </a:r>
            <a:r>
              <a:rPr lang="sk-SK" dirty="0"/>
              <a:t> 20,000 </a:t>
            </a:r>
            <a:r>
              <a:rPr lang="sk-SK" dirty="0" err="1"/>
              <a:t>inhabitants</a:t>
            </a:r>
            <a:r>
              <a:rPr lang="sk-SK" dirty="0"/>
              <a:t>)			</a:t>
            </a:r>
            <a:r>
              <a:rPr lang="sk-SK" dirty="0" err="1"/>
              <a:t>Murska</a:t>
            </a:r>
            <a:r>
              <a:rPr lang="sk-SK" dirty="0"/>
              <a:t> Sobota (</a:t>
            </a:r>
            <a:r>
              <a:rPr lang="sk-SK" dirty="0" err="1"/>
              <a:t>less</a:t>
            </a:r>
            <a:r>
              <a:rPr lang="sk-SK" dirty="0"/>
              <a:t> </a:t>
            </a:r>
            <a:r>
              <a:rPr lang="sk-SK" dirty="0" err="1"/>
              <a:t>than</a:t>
            </a:r>
            <a:r>
              <a:rPr lang="sk-SK" dirty="0"/>
              <a:t> 20,000 </a:t>
            </a:r>
            <a:r>
              <a:rPr lang="sk-SK" dirty="0" err="1"/>
              <a:t>inhabitants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 err="1"/>
              <a:t>Slovenj</a:t>
            </a:r>
            <a:r>
              <a:rPr lang="sk-SK" dirty="0"/>
              <a:t> </a:t>
            </a:r>
            <a:r>
              <a:rPr lang="sk-SK" dirty="0" err="1"/>
              <a:t>Gradec</a:t>
            </a:r>
            <a:r>
              <a:rPr lang="sk-SK" dirty="0"/>
              <a:t> (</a:t>
            </a:r>
            <a:r>
              <a:rPr lang="sk-SK" dirty="0" err="1"/>
              <a:t>less</a:t>
            </a:r>
            <a:r>
              <a:rPr lang="sk-SK" dirty="0"/>
              <a:t> </a:t>
            </a:r>
            <a:r>
              <a:rPr lang="sk-SK" dirty="0" err="1"/>
              <a:t>than</a:t>
            </a:r>
            <a:r>
              <a:rPr lang="sk-SK" dirty="0"/>
              <a:t> 20,000 </a:t>
            </a:r>
            <a:r>
              <a:rPr lang="sk-SK" dirty="0" err="1"/>
              <a:t>inhabitants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357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 </a:t>
            </a:r>
            <a:r>
              <a:rPr lang="sk-SK" dirty="0" err="1"/>
              <a:t>few</a:t>
            </a:r>
            <a:r>
              <a:rPr lang="sk-SK" dirty="0"/>
              <a:t> </a:t>
            </a:r>
            <a:r>
              <a:rPr lang="sk-SK" dirty="0" err="1"/>
              <a:t>interesting</a:t>
            </a:r>
            <a:r>
              <a:rPr lang="sk-SK" dirty="0"/>
              <a:t> </a:t>
            </a:r>
            <a:r>
              <a:rPr lang="sk-SK" dirty="0" err="1"/>
              <a:t>information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1"/>
            <a:ext cx="10094494" cy="379574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sk-SK" dirty="0" err="1"/>
              <a:t>largest</a:t>
            </a:r>
            <a:r>
              <a:rPr lang="sk-SK" dirty="0"/>
              <a:t> </a:t>
            </a:r>
            <a:r>
              <a:rPr lang="en-US" dirty="0"/>
              <a:t>municipality</a:t>
            </a:r>
            <a:r>
              <a:rPr lang="sk-SK" dirty="0"/>
              <a:t> in </a:t>
            </a:r>
            <a:r>
              <a:rPr lang="sk-SK" dirty="0" err="1"/>
              <a:t>terms</a:t>
            </a:r>
            <a:r>
              <a:rPr lang="sk-SK" dirty="0"/>
              <a:t> of </a:t>
            </a:r>
            <a:r>
              <a:rPr lang="sk-SK" dirty="0" err="1"/>
              <a:t>area</a:t>
            </a:r>
            <a:r>
              <a:rPr lang="sk-SK" dirty="0"/>
              <a:t> </a:t>
            </a:r>
            <a:r>
              <a:rPr lang="sk-SK" dirty="0" err="1"/>
              <a:t>size</a:t>
            </a:r>
            <a:r>
              <a:rPr lang="sk-SK" dirty="0"/>
              <a:t>: </a:t>
            </a:r>
            <a:r>
              <a:rPr lang="en-US" dirty="0" err="1"/>
              <a:t>Kočevje</a:t>
            </a:r>
            <a:r>
              <a:rPr lang="sk-SK" dirty="0"/>
              <a:t> (</a:t>
            </a:r>
            <a:r>
              <a:rPr lang="sk-SK" dirty="0" err="1"/>
              <a:t>ca</a:t>
            </a:r>
            <a:r>
              <a:rPr lang="sk-SK" dirty="0"/>
              <a:t> 3% of </a:t>
            </a:r>
            <a:r>
              <a:rPr lang="sk-SK" dirty="0" err="1"/>
              <a:t>the</a:t>
            </a:r>
            <a:r>
              <a:rPr lang="sk-SK" dirty="0"/>
              <a:t> country</a:t>
            </a:r>
            <a:r>
              <a:rPr lang="en-US" dirty="0"/>
              <a:t> territory</a:t>
            </a:r>
            <a:r>
              <a:rPr lang="sk-SK" dirty="0"/>
              <a:t>)</a:t>
            </a:r>
            <a:endParaRPr lang="en-US" dirty="0"/>
          </a:p>
          <a:p>
            <a:r>
              <a:rPr lang="en-US" dirty="0"/>
              <a:t>21</a:t>
            </a:r>
            <a:r>
              <a:rPr lang="sk-SK" dirty="0"/>
              <a:t>2</a:t>
            </a:r>
            <a:r>
              <a:rPr lang="en-US" dirty="0"/>
              <a:t> municipalities</a:t>
            </a:r>
            <a:r>
              <a:rPr lang="sk-SK" dirty="0"/>
              <a:t> </a:t>
            </a:r>
            <a:r>
              <a:rPr lang="sk-SK" dirty="0" err="1"/>
              <a:t>consist</a:t>
            </a:r>
            <a:r>
              <a:rPr lang="sk-SK" dirty="0"/>
              <a:t> of more </a:t>
            </a:r>
            <a:r>
              <a:rPr lang="sk-SK" dirty="0" err="1"/>
              <a:t>than</a:t>
            </a:r>
            <a:r>
              <a:rPr lang="sk-SK" dirty="0"/>
              <a:t> 6</a:t>
            </a:r>
            <a:r>
              <a:rPr lang="en-US" dirty="0"/>
              <a:t>,0</a:t>
            </a:r>
            <a:r>
              <a:rPr lang="sk-SK" dirty="0"/>
              <a:t>00 </a:t>
            </a:r>
            <a:r>
              <a:rPr lang="en-US" dirty="0"/>
              <a:t>settlements</a:t>
            </a:r>
          </a:p>
          <a:p>
            <a:pPr lvl="1"/>
            <a:r>
              <a:rPr lang="en-US" dirty="0"/>
              <a:t>By the number of settlements the largest municipality is </a:t>
            </a:r>
            <a:r>
              <a:rPr lang="en-US" dirty="0" err="1"/>
              <a:t>Krško</a:t>
            </a:r>
            <a:r>
              <a:rPr lang="sk-SK" dirty="0"/>
              <a:t> (1</a:t>
            </a:r>
            <a:r>
              <a:rPr lang="en-US" dirty="0"/>
              <a:t>58 settlements</a:t>
            </a:r>
            <a:r>
              <a:rPr lang="sk-SK" dirty="0"/>
              <a:t>)</a:t>
            </a:r>
          </a:p>
          <a:p>
            <a:pPr lvl="1"/>
            <a:r>
              <a:rPr lang="sk-SK" dirty="0" err="1"/>
              <a:t>There</a:t>
            </a:r>
            <a:r>
              <a:rPr lang="sk-SK" dirty="0"/>
              <a:t> are a </a:t>
            </a:r>
            <a:r>
              <a:rPr lang="sk-SK" dirty="0" err="1"/>
              <a:t>few</a:t>
            </a:r>
            <a:r>
              <a:rPr lang="sk-SK" dirty="0"/>
              <a:t> </a:t>
            </a:r>
            <a:r>
              <a:rPr lang="sk-SK" dirty="0" err="1"/>
              <a:t>municipalities</a:t>
            </a:r>
            <a:r>
              <a:rPr lang="sk-SK" dirty="0"/>
              <a:t> w</a:t>
            </a:r>
            <a:r>
              <a:rPr lang="en-US" dirty="0" err="1"/>
              <a:t>hich</a:t>
            </a:r>
            <a:r>
              <a:rPr lang="en-US" dirty="0"/>
              <a:t> have only one settlement</a:t>
            </a:r>
            <a:r>
              <a:rPr lang="sk-SK" dirty="0"/>
              <a:t> </a:t>
            </a:r>
            <a:r>
              <a:rPr lang="sk-SK" dirty="0" err="1"/>
              <a:t>each</a:t>
            </a:r>
            <a:endParaRPr lang="en-US" dirty="0"/>
          </a:p>
          <a:p>
            <a:endParaRPr lang="sk-SK" dirty="0"/>
          </a:p>
          <a:p>
            <a:r>
              <a:rPr lang="en-US" dirty="0"/>
              <a:t>In Ljubljana, the capital of Slovenia, there are </a:t>
            </a:r>
            <a:r>
              <a:rPr lang="sk-SK" dirty="0" err="1"/>
              <a:t>ca</a:t>
            </a:r>
            <a:r>
              <a:rPr lang="sk-SK" dirty="0"/>
              <a:t> </a:t>
            </a:r>
            <a:r>
              <a:rPr lang="en-US" dirty="0"/>
              <a:t>15</a:t>
            </a:r>
            <a:r>
              <a:rPr lang="sk-SK" dirty="0"/>
              <a:t>% of</a:t>
            </a:r>
            <a:r>
              <a:rPr lang="en-US" dirty="0"/>
              <a:t> all Slovenian streets</a:t>
            </a:r>
            <a:endParaRPr lang="sk-SK" dirty="0"/>
          </a:p>
          <a:p>
            <a:r>
              <a:rPr lang="en-US" dirty="0"/>
              <a:t>Maribor ranks second with a bit less than</a:t>
            </a:r>
            <a:r>
              <a:rPr lang="sk-SK" dirty="0"/>
              <a:t> 9% </a:t>
            </a:r>
            <a:r>
              <a:rPr lang="en-US" dirty="0"/>
              <a:t>of all streets in the country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999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Size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very</a:t>
            </a:r>
            <a:r>
              <a:rPr lang="sk-SK" dirty="0"/>
              <a:t> </a:t>
            </a:r>
            <a:r>
              <a:rPr lang="sk-SK" dirty="0" err="1"/>
              <a:t>relative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1295401" y="2589016"/>
            <a:ext cx="9601196" cy="3318936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  <a:p>
            <a:r>
              <a:rPr lang="sk-SK" dirty="0" err="1"/>
              <a:t>Territory</a:t>
            </a:r>
            <a:r>
              <a:rPr lang="sk-SK" dirty="0"/>
              <a:t> of </a:t>
            </a:r>
            <a:r>
              <a:rPr lang="sk-SK" dirty="0" err="1"/>
              <a:t>Slovenia</a:t>
            </a:r>
            <a:r>
              <a:rPr lang="sk-SK" dirty="0"/>
              <a:t>: 20,271 </a:t>
            </a:r>
            <a:r>
              <a:rPr lang="sk-SK" dirty="0" err="1"/>
              <a:t>square</a:t>
            </a:r>
            <a:r>
              <a:rPr lang="sk-SK" dirty="0"/>
              <a:t> </a:t>
            </a:r>
            <a:r>
              <a:rPr lang="sk-SK" dirty="0" err="1"/>
              <a:t>kilometres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Territory</a:t>
            </a:r>
            <a:r>
              <a:rPr lang="sk-SK" dirty="0"/>
              <a:t> of </a:t>
            </a:r>
            <a:r>
              <a:rPr lang="sk-SK" dirty="0" err="1"/>
              <a:t>Kiruna</a:t>
            </a:r>
            <a:r>
              <a:rPr lang="sk-SK" dirty="0"/>
              <a:t> </a:t>
            </a:r>
            <a:r>
              <a:rPr lang="sk-SK" dirty="0" err="1"/>
              <a:t>Municipality</a:t>
            </a:r>
            <a:r>
              <a:rPr lang="sk-SK" dirty="0"/>
              <a:t> (in </a:t>
            </a:r>
            <a:r>
              <a:rPr lang="sk-SK" dirty="0" err="1"/>
              <a:t>Sweden</a:t>
            </a:r>
            <a:r>
              <a:rPr lang="sk-SK" dirty="0"/>
              <a:t>): 20,551 </a:t>
            </a:r>
            <a:r>
              <a:rPr lang="sk-SK" dirty="0" err="1"/>
              <a:t>square</a:t>
            </a:r>
            <a:r>
              <a:rPr lang="sk-SK" dirty="0"/>
              <a:t> </a:t>
            </a:r>
            <a:r>
              <a:rPr lang="sk-SK" dirty="0" err="1"/>
              <a:t>kilometres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6" y="199983"/>
            <a:ext cx="2208797" cy="267264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228" y="199983"/>
            <a:ext cx="2882064" cy="28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2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Gradual</a:t>
            </a:r>
            <a:r>
              <a:rPr lang="sk-SK" dirty="0"/>
              <a:t> </a:t>
            </a:r>
            <a:r>
              <a:rPr lang="sk-SK" dirty="0" err="1"/>
              <a:t>increase</a:t>
            </a:r>
            <a:r>
              <a:rPr lang="sk-SK" dirty="0"/>
              <a:t> of </a:t>
            </a:r>
            <a:r>
              <a:rPr lang="sk-SK" dirty="0" err="1"/>
              <a:t>municipal</a:t>
            </a:r>
            <a:r>
              <a:rPr lang="sk-SK" dirty="0"/>
              <a:t> </a:t>
            </a:r>
            <a:r>
              <a:rPr lang="sk-SK" dirty="0" err="1"/>
              <a:t>splits</a:t>
            </a:r>
            <a:endParaRPr lang="sk-SK" dirty="0"/>
          </a:p>
        </p:txBody>
      </p:sp>
      <p:graphicFrame>
        <p:nvGraphicFramePr>
          <p:cNvPr id="6" name="Zástupný objekt pre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346452"/>
              </p:ext>
            </p:extLst>
          </p:nvPr>
        </p:nvGraphicFramePr>
        <p:xfrm>
          <a:off x="897355" y="1973178"/>
          <a:ext cx="10397290" cy="429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3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Main</a:t>
            </a:r>
            <a:r>
              <a:rPr lang="sk-SK" dirty="0"/>
              <a:t> </a:t>
            </a:r>
            <a:r>
              <a:rPr lang="sk-SK" dirty="0" err="1"/>
              <a:t>bodies</a:t>
            </a:r>
            <a:r>
              <a:rPr lang="sk-SK" dirty="0"/>
              <a:t> of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governments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10158662" cy="3843868"/>
          </a:xfrm>
        </p:spPr>
        <p:txBody>
          <a:bodyPr>
            <a:normAutofit/>
          </a:bodyPr>
          <a:lstStyle/>
          <a:p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residents</a:t>
            </a:r>
            <a:r>
              <a:rPr lang="en-US" dirty="0"/>
              <a:t> exercise their right to local self-government in municipalities</a:t>
            </a:r>
            <a:endParaRPr lang="sk-SK" dirty="0"/>
          </a:p>
          <a:p>
            <a:r>
              <a:rPr lang="sk-SK" dirty="0" err="1"/>
              <a:t>Each</a:t>
            </a:r>
            <a:r>
              <a:rPr lang="sk-SK" dirty="0"/>
              <a:t> m</a:t>
            </a:r>
            <a:r>
              <a:rPr lang="en-US" dirty="0" err="1"/>
              <a:t>unicipalit</a:t>
            </a:r>
            <a:r>
              <a:rPr lang="sk-SK" dirty="0"/>
              <a:t>y </a:t>
            </a:r>
            <a:r>
              <a:rPr lang="sk-SK" dirty="0" err="1"/>
              <a:t>is</a:t>
            </a:r>
            <a:r>
              <a:rPr lang="en-US" dirty="0"/>
              <a:t> managed by three independent bodies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M</a:t>
            </a:r>
            <a:r>
              <a:rPr lang="en-US" dirty="0" err="1"/>
              <a:t>ayor</a:t>
            </a:r>
            <a:endParaRPr lang="sk-SK" dirty="0"/>
          </a:p>
          <a:p>
            <a:pPr lvl="1"/>
            <a:r>
              <a:rPr lang="sk-SK" dirty="0" err="1"/>
              <a:t>Municipal</a:t>
            </a:r>
            <a:r>
              <a:rPr lang="en-US" dirty="0"/>
              <a:t> council</a:t>
            </a:r>
            <a:endParaRPr lang="sk-SK" dirty="0"/>
          </a:p>
          <a:p>
            <a:pPr lvl="1"/>
            <a:r>
              <a:rPr lang="sk-SK" dirty="0"/>
              <a:t>M</a:t>
            </a:r>
            <a:r>
              <a:rPr lang="en-US" dirty="0" err="1"/>
              <a:t>onitoring</a:t>
            </a:r>
            <a:r>
              <a:rPr lang="en-US" dirty="0"/>
              <a:t> committee</a:t>
            </a:r>
            <a:endParaRPr lang="sk-SK" dirty="0"/>
          </a:p>
          <a:p>
            <a:r>
              <a:rPr lang="sk-SK" dirty="0"/>
              <a:t>M</a:t>
            </a:r>
            <a:r>
              <a:rPr lang="en-US" dirty="0" err="1"/>
              <a:t>ayor</a:t>
            </a:r>
            <a:r>
              <a:rPr lang="sk-SK" dirty="0"/>
              <a:t>s </a:t>
            </a:r>
            <a:r>
              <a:rPr lang="en-US" dirty="0"/>
              <a:t>and </a:t>
            </a:r>
            <a:r>
              <a:rPr lang="sk-SK" dirty="0" err="1"/>
              <a:t>members</a:t>
            </a:r>
            <a:r>
              <a:rPr lang="sk-SK" dirty="0"/>
              <a:t> of </a:t>
            </a:r>
            <a:r>
              <a:rPr lang="sk-SK" dirty="0" err="1"/>
              <a:t>municipal</a:t>
            </a:r>
            <a:r>
              <a:rPr lang="sk-SK" dirty="0"/>
              <a:t> </a:t>
            </a:r>
            <a:r>
              <a:rPr lang="en-US" dirty="0"/>
              <a:t>council</a:t>
            </a:r>
            <a:r>
              <a:rPr lang="sk-SK" dirty="0"/>
              <a:t>s </a:t>
            </a:r>
            <a:r>
              <a:rPr lang="sk-SK" dirty="0" err="1"/>
              <a:t>ar</a:t>
            </a:r>
            <a:r>
              <a:rPr lang="en-US" dirty="0"/>
              <a:t>e elected </a:t>
            </a:r>
            <a:r>
              <a:rPr lang="sk-SK" dirty="0" err="1"/>
              <a:t>directly</a:t>
            </a:r>
            <a:r>
              <a:rPr lang="sk-SK" dirty="0"/>
              <a:t> </a:t>
            </a:r>
            <a:r>
              <a:rPr lang="en-US" dirty="0"/>
              <a:t>in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elections</a:t>
            </a:r>
            <a:r>
              <a:rPr lang="sk-SK" dirty="0"/>
              <a:t> e</a:t>
            </a:r>
            <a:r>
              <a:rPr lang="en-US" dirty="0"/>
              <a:t>very four years</a:t>
            </a:r>
            <a:endParaRPr lang="sk-SK" dirty="0"/>
          </a:p>
          <a:p>
            <a:r>
              <a:rPr lang="sk-SK" dirty="0"/>
              <a:t>M</a:t>
            </a:r>
            <a:r>
              <a:rPr lang="en-US" dirty="0" err="1"/>
              <a:t>onitoring</a:t>
            </a:r>
            <a:r>
              <a:rPr lang="en-US" dirty="0"/>
              <a:t> committee</a:t>
            </a:r>
            <a:r>
              <a:rPr lang="sk-SK" dirty="0"/>
              <a:t> </a:t>
            </a:r>
            <a:r>
              <a:rPr lang="sk-SK" dirty="0" err="1"/>
              <a:t>members</a:t>
            </a:r>
            <a:r>
              <a:rPr lang="sk-SK" dirty="0"/>
              <a:t> are </a:t>
            </a:r>
            <a:r>
              <a:rPr lang="en-US" dirty="0"/>
              <a:t>appointed by</a:t>
            </a:r>
            <a:r>
              <a:rPr lang="sk-SK" dirty="0"/>
              <a:t> a </a:t>
            </a:r>
            <a:r>
              <a:rPr lang="sk-SK" dirty="0" err="1"/>
              <a:t>relevant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en-US" dirty="0" err="1"/>
              <a:t>coun</a:t>
            </a:r>
            <a:r>
              <a:rPr lang="sk-SK" dirty="0" err="1"/>
              <a:t>cil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790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Communities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Slovenian municipalities are divided into local, village or </a:t>
            </a:r>
            <a:r>
              <a:rPr lang="en-US" dirty="0" err="1"/>
              <a:t>neighbourhood</a:t>
            </a:r>
            <a:r>
              <a:rPr lang="en-US" dirty="0"/>
              <a:t> communities</a:t>
            </a:r>
            <a:endParaRPr lang="sk-SK" dirty="0"/>
          </a:p>
          <a:p>
            <a:r>
              <a:rPr lang="sk-SK" dirty="0"/>
              <a:t>E</a:t>
            </a:r>
            <a:r>
              <a:rPr lang="en-US" dirty="0"/>
              <a:t>ach</a:t>
            </a:r>
            <a:r>
              <a:rPr lang="sk-SK" dirty="0"/>
              <a:t> </a:t>
            </a:r>
            <a:r>
              <a:rPr lang="sk-SK" dirty="0" err="1"/>
              <a:t>community</a:t>
            </a:r>
            <a:r>
              <a:rPr lang="en-US" dirty="0"/>
              <a:t> has a council whose members are elected by direct universal suffrage</a:t>
            </a:r>
            <a:endParaRPr lang="sk-SK" dirty="0"/>
          </a:p>
          <a:p>
            <a:r>
              <a:rPr lang="en-US" dirty="0"/>
              <a:t>These councils have the power to enact the municipal council decisions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450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Right</a:t>
            </a:r>
            <a:r>
              <a:rPr lang="sk-SK" dirty="0"/>
              <a:t> to </a:t>
            </a:r>
            <a:r>
              <a:rPr lang="sk-SK" dirty="0" err="1"/>
              <a:t>vote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908036"/>
          </a:xfrm>
        </p:spPr>
        <p:txBody>
          <a:bodyPr/>
          <a:lstStyle/>
          <a:p>
            <a:r>
              <a:rPr lang="sk-SK" dirty="0" err="1"/>
              <a:t>Right</a:t>
            </a:r>
            <a:r>
              <a:rPr lang="sk-SK" dirty="0"/>
              <a:t> to </a:t>
            </a:r>
            <a:r>
              <a:rPr lang="sk-SK" dirty="0" err="1"/>
              <a:t>vote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In local elections each person has the right to vote only in </a:t>
            </a:r>
            <a:r>
              <a:rPr lang="sk-SK" dirty="0" err="1"/>
              <a:t>his</a:t>
            </a:r>
            <a:r>
              <a:rPr lang="sk-SK" dirty="0"/>
              <a:t>/</a:t>
            </a:r>
            <a:r>
              <a:rPr lang="sk-SK" dirty="0" err="1"/>
              <a:t>her</a:t>
            </a:r>
            <a:r>
              <a:rPr lang="en-US" dirty="0"/>
              <a:t> own municipality</a:t>
            </a:r>
            <a:endParaRPr lang="sk-SK" dirty="0"/>
          </a:p>
          <a:p>
            <a:pPr lvl="1"/>
            <a:endParaRPr lang="sk-SK" dirty="0"/>
          </a:p>
          <a:p>
            <a:pPr lvl="1"/>
            <a:r>
              <a:rPr lang="sk-SK" dirty="0"/>
              <a:t>T</a:t>
            </a:r>
            <a:r>
              <a:rPr lang="en-US" dirty="0"/>
              <a:t>he voting right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en-US" dirty="0"/>
              <a:t>tied to </a:t>
            </a:r>
            <a:r>
              <a:rPr lang="sk-SK" dirty="0"/>
              <a:t>a </a:t>
            </a:r>
            <a:r>
              <a:rPr lang="en-US" dirty="0"/>
              <a:t>resident of </a:t>
            </a:r>
            <a:r>
              <a:rPr lang="sk-SK" dirty="0"/>
              <a:t>a </a:t>
            </a:r>
            <a:r>
              <a:rPr lang="en-US" dirty="0"/>
              <a:t>local community</a:t>
            </a:r>
            <a:r>
              <a:rPr lang="sk-SK" dirty="0"/>
              <a:t> in </a:t>
            </a:r>
            <a:r>
              <a:rPr lang="sk-SK" dirty="0" err="1"/>
              <a:t>Slovenia</a:t>
            </a:r>
            <a:endParaRPr lang="sk-SK" dirty="0"/>
          </a:p>
          <a:p>
            <a:pPr lvl="1"/>
            <a:endParaRPr lang="sk-SK" dirty="0"/>
          </a:p>
          <a:p>
            <a:pPr lvl="1"/>
            <a:r>
              <a:rPr lang="sk-SK" dirty="0" err="1"/>
              <a:t>Foreigners</a:t>
            </a:r>
            <a:r>
              <a:rPr lang="en-US" dirty="0"/>
              <a:t> with permanent residence in the municipality may also vote</a:t>
            </a:r>
            <a:endParaRPr lang="sk-SK" dirty="0"/>
          </a:p>
          <a:p>
            <a:pPr lvl="1"/>
            <a:endParaRPr lang="sk-SK" dirty="0"/>
          </a:p>
          <a:p>
            <a:pPr lvl="1"/>
            <a:r>
              <a:rPr lang="sk-SK" dirty="0" err="1"/>
              <a:t>These</a:t>
            </a:r>
            <a:r>
              <a:rPr lang="sk-SK" dirty="0"/>
              <a:t> </a:t>
            </a:r>
            <a:r>
              <a:rPr lang="sk-SK" dirty="0" err="1"/>
              <a:t>foreigners</a:t>
            </a:r>
            <a:r>
              <a:rPr lang="en-US" dirty="0"/>
              <a:t> cannot </a:t>
            </a:r>
            <a:r>
              <a:rPr lang="sk-SK" dirty="0"/>
              <a:t>run </a:t>
            </a:r>
            <a:r>
              <a:rPr lang="sk-SK" dirty="0" err="1"/>
              <a:t>for</a:t>
            </a:r>
            <a:r>
              <a:rPr lang="sk-SK" dirty="0"/>
              <a:t> a </a:t>
            </a:r>
            <a:r>
              <a:rPr lang="sk-SK" dirty="0" err="1"/>
              <a:t>position</a:t>
            </a:r>
            <a:r>
              <a:rPr lang="sk-SK" dirty="0"/>
              <a:t> of m</a:t>
            </a:r>
            <a:r>
              <a:rPr lang="en-US" dirty="0" err="1"/>
              <a:t>ayor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133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Elections</a:t>
            </a:r>
            <a:r>
              <a:rPr lang="sk-SK" dirty="0"/>
              <a:t> of </a:t>
            </a:r>
            <a:r>
              <a:rPr lang="sk-SK" dirty="0" err="1"/>
              <a:t>mayors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T</a:t>
            </a:r>
            <a:r>
              <a:rPr lang="en-US" dirty="0"/>
              <a:t>wo-round absolute electoral system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used</a:t>
            </a:r>
            <a:endParaRPr lang="sk-SK" dirty="0"/>
          </a:p>
          <a:p>
            <a:r>
              <a:rPr lang="sk-SK" dirty="0"/>
              <a:t>M</a:t>
            </a:r>
            <a:r>
              <a:rPr lang="en-US" dirty="0" err="1"/>
              <a:t>ayoral</a:t>
            </a:r>
            <a:r>
              <a:rPr lang="en-US" dirty="0"/>
              <a:t> candidates can be put forward either by registered political parties or by groups of voters</a:t>
            </a:r>
            <a:endParaRPr lang="sk-SK" dirty="0"/>
          </a:p>
          <a:p>
            <a:r>
              <a:rPr lang="en-US" dirty="0"/>
              <a:t>Independent candidates can only run with the support of the </a:t>
            </a:r>
            <a:r>
              <a:rPr lang="sk-SK" dirty="0" err="1"/>
              <a:t>group</a:t>
            </a:r>
            <a:r>
              <a:rPr lang="sk-SK" dirty="0"/>
              <a:t> of </a:t>
            </a:r>
            <a:r>
              <a:rPr lang="sk-SK" dirty="0" err="1"/>
              <a:t>voters</a:t>
            </a:r>
            <a:endParaRPr lang="sk-SK" dirty="0"/>
          </a:p>
          <a:p>
            <a:r>
              <a:rPr lang="sk-SK" dirty="0" err="1"/>
              <a:t>The</a:t>
            </a:r>
            <a:r>
              <a:rPr lang="en-US" dirty="0"/>
              <a:t> size of the groups depends upon the size of the municipality in which the candidature is lodged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2696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Elections</a:t>
            </a:r>
            <a:r>
              <a:rPr lang="sk-SK" dirty="0"/>
              <a:t> of </a:t>
            </a:r>
            <a:r>
              <a:rPr lang="sk-SK" dirty="0" err="1"/>
              <a:t>municipal</a:t>
            </a:r>
            <a:r>
              <a:rPr lang="sk-SK" dirty="0"/>
              <a:t> </a:t>
            </a:r>
            <a:r>
              <a:rPr lang="sk-SK" dirty="0" err="1"/>
              <a:t>councils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495006"/>
            <a:ext cx="10278290" cy="3986005"/>
          </a:xfrm>
        </p:spPr>
        <p:txBody>
          <a:bodyPr>
            <a:normAutofit/>
          </a:bodyPr>
          <a:lstStyle/>
          <a:p>
            <a:r>
              <a:rPr lang="en-US" dirty="0"/>
              <a:t>For those municipalities with a small number of </a:t>
            </a:r>
            <a:r>
              <a:rPr lang="sk-SK" dirty="0" err="1"/>
              <a:t>municipal</a:t>
            </a:r>
            <a:r>
              <a:rPr lang="en-US" dirty="0"/>
              <a:t> council members (from 7 to 11) a majority electoral system is provided by law</a:t>
            </a:r>
            <a:endParaRPr lang="sk-SK" dirty="0"/>
          </a:p>
          <a:p>
            <a:r>
              <a:rPr lang="sk-SK" dirty="0"/>
              <a:t>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cases</a:t>
            </a:r>
            <a:r>
              <a:rPr lang="sk-SK" dirty="0"/>
              <a:t> of </a:t>
            </a:r>
            <a:r>
              <a:rPr lang="sk-SK" dirty="0" err="1"/>
              <a:t>larger</a:t>
            </a:r>
            <a:r>
              <a:rPr lang="sk-SK" dirty="0"/>
              <a:t> </a:t>
            </a:r>
            <a:r>
              <a:rPr lang="sk-SK" dirty="0" err="1"/>
              <a:t>municipalities</a:t>
            </a:r>
            <a:r>
              <a:rPr lang="sk-SK" dirty="0"/>
              <a:t> and </a:t>
            </a:r>
            <a:r>
              <a:rPr lang="sk-SK" dirty="0" err="1"/>
              <a:t>towns</a:t>
            </a:r>
            <a:r>
              <a:rPr lang="sk-SK" dirty="0"/>
              <a:t> (</a:t>
            </a:r>
            <a:r>
              <a:rPr lang="sk-SK" dirty="0" err="1"/>
              <a:t>i.e</a:t>
            </a:r>
            <a:r>
              <a:rPr lang="sk-SK" dirty="0"/>
              <a:t>. </a:t>
            </a:r>
            <a:r>
              <a:rPr lang="sk-SK" dirty="0" err="1"/>
              <a:t>those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higher</a:t>
            </a:r>
            <a:r>
              <a:rPr lang="sk-SK" dirty="0"/>
              <a:t> </a:t>
            </a:r>
            <a:r>
              <a:rPr lang="sk-SK" dirty="0" err="1"/>
              <a:t>numbers</a:t>
            </a:r>
            <a:r>
              <a:rPr lang="sk-SK" dirty="0"/>
              <a:t> of </a:t>
            </a:r>
            <a:r>
              <a:rPr lang="sk-SK" dirty="0" err="1"/>
              <a:t>municipal</a:t>
            </a:r>
            <a:r>
              <a:rPr lang="sk-SK" dirty="0"/>
              <a:t> </a:t>
            </a:r>
            <a:r>
              <a:rPr lang="sk-SK" dirty="0" err="1"/>
              <a:t>council</a:t>
            </a:r>
            <a:r>
              <a:rPr lang="sk-SK" dirty="0"/>
              <a:t> </a:t>
            </a:r>
            <a:r>
              <a:rPr lang="sk-SK" dirty="0" err="1"/>
              <a:t>members</a:t>
            </a:r>
            <a:r>
              <a:rPr lang="sk-SK" dirty="0"/>
              <a:t>), t</a:t>
            </a:r>
            <a:r>
              <a:rPr lang="en-US" dirty="0"/>
              <a:t>he proportional voting system is used</a:t>
            </a:r>
            <a:endParaRPr lang="sk-SK" dirty="0"/>
          </a:p>
          <a:p>
            <a:r>
              <a:rPr lang="en-US" dirty="0"/>
              <a:t>Members of </a:t>
            </a:r>
            <a:r>
              <a:rPr lang="sk-SK" dirty="0" err="1"/>
              <a:t>municipal</a:t>
            </a:r>
            <a:r>
              <a:rPr lang="en-US" dirty="0"/>
              <a:t> councils who are representatives of the Italian or Hungarian</a:t>
            </a:r>
            <a:r>
              <a:rPr lang="sk-SK" dirty="0"/>
              <a:t> or </a:t>
            </a:r>
            <a:r>
              <a:rPr lang="sk-SK" dirty="0" err="1"/>
              <a:t>Roma</a:t>
            </a:r>
            <a:r>
              <a:rPr lang="en-US" dirty="0"/>
              <a:t> ethnic communities </a:t>
            </a:r>
            <a:r>
              <a:rPr lang="sk-SK" dirty="0"/>
              <a:t>a</a:t>
            </a:r>
            <a:r>
              <a:rPr lang="en-US" dirty="0"/>
              <a:t>re always elected under the majority system</a:t>
            </a:r>
            <a:endParaRPr lang="sk-SK" dirty="0"/>
          </a:p>
          <a:p>
            <a:r>
              <a:rPr lang="en-US" dirty="0"/>
              <a:t>In </a:t>
            </a:r>
            <a:r>
              <a:rPr lang="en-US" dirty="0" err="1"/>
              <a:t>th</a:t>
            </a:r>
            <a:r>
              <a:rPr lang="sk-SK" dirty="0"/>
              <a:t>e </a:t>
            </a:r>
            <a:r>
              <a:rPr lang="sk-SK" dirty="0" err="1"/>
              <a:t>case</a:t>
            </a:r>
            <a:r>
              <a:rPr lang="sk-SK" dirty="0"/>
              <a:t> of majority </a:t>
            </a:r>
            <a:r>
              <a:rPr lang="sk-SK" dirty="0" err="1"/>
              <a:t>system</a:t>
            </a:r>
            <a:r>
              <a:rPr lang="sk-SK" dirty="0"/>
              <a:t>, </a:t>
            </a:r>
            <a:r>
              <a:rPr lang="en-US" dirty="0"/>
              <a:t>votes are cast for individual candidates, while under the proportional system votes are cast for candidate lists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211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 </a:t>
            </a:r>
            <a:r>
              <a:rPr lang="sk-SK" dirty="0" err="1"/>
              <a:t>brief</a:t>
            </a:r>
            <a:r>
              <a:rPr lang="sk-SK" dirty="0"/>
              <a:t> </a:t>
            </a:r>
            <a:r>
              <a:rPr lang="sk-SK" dirty="0" err="1"/>
              <a:t>historical</a:t>
            </a:r>
            <a:r>
              <a:rPr lang="sk-SK" dirty="0"/>
              <a:t> </a:t>
            </a:r>
            <a:r>
              <a:rPr lang="sk-SK" dirty="0" err="1"/>
              <a:t>overview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0" y="2556931"/>
            <a:ext cx="10239103" cy="3791617"/>
          </a:xfrm>
        </p:spPr>
        <p:txBody>
          <a:bodyPr>
            <a:normAutofit lnSpcReduction="10000"/>
          </a:bodyPr>
          <a:lstStyle/>
          <a:p>
            <a:r>
              <a:rPr lang="sk-SK" dirty="0"/>
              <a:t>T</a:t>
            </a:r>
            <a:r>
              <a:rPr lang="en-US" dirty="0"/>
              <a:t>he first municipal councils were elected after the adoption of the new constitution (in 1849) by the Habsburg monarchy</a:t>
            </a:r>
            <a:endParaRPr lang="sk-SK" dirty="0"/>
          </a:p>
          <a:p>
            <a:r>
              <a:rPr lang="sk-SK" dirty="0" err="1"/>
              <a:t>Before</a:t>
            </a:r>
            <a:r>
              <a:rPr lang="sk-SK" dirty="0"/>
              <a:t> 1918, </a:t>
            </a:r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ca</a:t>
            </a:r>
            <a:r>
              <a:rPr lang="sk-SK" dirty="0"/>
              <a:t> 1,100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governments</a:t>
            </a:r>
            <a:r>
              <a:rPr lang="sk-SK" dirty="0"/>
              <a:t> on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territory</a:t>
            </a:r>
            <a:r>
              <a:rPr lang="sk-SK" dirty="0"/>
              <a:t> of </a:t>
            </a:r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Slovenia</a:t>
            </a:r>
            <a:endParaRPr lang="sk-SK" dirty="0"/>
          </a:p>
          <a:p>
            <a:r>
              <a:rPr lang="sk-SK" dirty="0"/>
              <a:t>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next</a:t>
            </a:r>
            <a:r>
              <a:rPr lang="sk-SK" dirty="0"/>
              <a:t> </a:t>
            </a:r>
            <a:r>
              <a:rPr lang="sk-SK" dirty="0" err="1"/>
              <a:t>decade</a:t>
            </a:r>
            <a:r>
              <a:rPr lang="sk-SK" dirty="0"/>
              <a:t>,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municipalities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merged</a:t>
            </a:r>
            <a:r>
              <a:rPr lang="sk-SK" dirty="0"/>
              <a:t>, </a:t>
            </a:r>
            <a:r>
              <a:rPr lang="sk-SK" dirty="0" err="1"/>
              <a:t>because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new state </a:t>
            </a:r>
            <a:r>
              <a:rPr lang="sk-SK" dirty="0" err="1"/>
              <a:t>regulation</a:t>
            </a:r>
            <a:r>
              <a:rPr lang="sk-SK" dirty="0"/>
              <a:t> </a:t>
            </a:r>
            <a:r>
              <a:rPr lang="sk-SK" dirty="0" err="1"/>
              <a:t>required</a:t>
            </a:r>
            <a:r>
              <a:rPr lang="sk-SK" dirty="0"/>
              <a:t> a </a:t>
            </a:r>
            <a:r>
              <a:rPr lang="sk-SK" dirty="0" err="1"/>
              <a:t>minimal</a:t>
            </a:r>
            <a:r>
              <a:rPr lang="sk-SK" dirty="0"/>
              <a:t> </a:t>
            </a:r>
            <a:r>
              <a:rPr lang="sk-SK" dirty="0" err="1"/>
              <a:t>population</a:t>
            </a:r>
            <a:r>
              <a:rPr lang="sk-SK" dirty="0"/>
              <a:t> of </a:t>
            </a:r>
            <a:r>
              <a:rPr lang="sk-SK" dirty="0" err="1"/>
              <a:t>each</a:t>
            </a:r>
            <a:r>
              <a:rPr lang="sk-SK" dirty="0"/>
              <a:t> </a:t>
            </a:r>
            <a:r>
              <a:rPr lang="sk-SK" dirty="0" err="1"/>
              <a:t>municipality</a:t>
            </a:r>
            <a:r>
              <a:rPr lang="sk-SK" dirty="0"/>
              <a:t> (3,000 </a:t>
            </a:r>
            <a:r>
              <a:rPr lang="sk-SK" dirty="0" err="1"/>
              <a:t>inhabitants</a:t>
            </a:r>
            <a:r>
              <a:rPr lang="sk-SK" dirty="0"/>
              <a:t> per </a:t>
            </a:r>
            <a:r>
              <a:rPr lang="sk-SK" dirty="0" err="1"/>
              <a:t>municipality</a:t>
            </a:r>
            <a:r>
              <a:rPr lang="sk-SK" dirty="0"/>
              <a:t>)</a:t>
            </a:r>
          </a:p>
          <a:p>
            <a:r>
              <a:rPr lang="sk-SK" dirty="0" err="1"/>
              <a:t>Strict</a:t>
            </a:r>
            <a:r>
              <a:rPr lang="sk-SK" dirty="0"/>
              <a:t> </a:t>
            </a:r>
            <a:r>
              <a:rPr lang="sk-SK" dirty="0" err="1"/>
              <a:t>centralization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introduced</a:t>
            </a:r>
            <a:r>
              <a:rPr lang="sk-SK" dirty="0"/>
              <a:t> in 1955, </a:t>
            </a:r>
            <a:r>
              <a:rPr lang="sk-SK" dirty="0" err="1"/>
              <a:t>when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governments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replaced</a:t>
            </a:r>
            <a:r>
              <a:rPr lang="sk-SK" dirty="0"/>
              <a:t> by 62 </a:t>
            </a:r>
            <a:r>
              <a:rPr lang="sk-SK" dirty="0" err="1"/>
              <a:t>socio-political</a:t>
            </a:r>
            <a:r>
              <a:rPr lang="sk-SK" dirty="0"/>
              <a:t> </a:t>
            </a:r>
            <a:r>
              <a:rPr lang="sk-SK" dirty="0" err="1"/>
              <a:t>communities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804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Candidates</a:t>
            </a:r>
            <a:r>
              <a:rPr lang="sk-SK" dirty="0"/>
              <a:t> and </a:t>
            </a:r>
            <a:r>
              <a:rPr lang="sk-SK" dirty="0" err="1"/>
              <a:t>candidate</a:t>
            </a:r>
            <a:r>
              <a:rPr lang="sk-SK" dirty="0"/>
              <a:t> </a:t>
            </a:r>
            <a:r>
              <a:rPr lang="sk-SK" dirty="0" err="1"/>
              <a:t>lists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1"/>
            <a:ext cx="9789694" cy="3763657"/>
          </a:xfrm>
        </p:spPr>
        <p:txBody>
          <a:bodyPr>
            <a:normAutofit/>
          </a:bodyPr>
          <a:lstStyle/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relevant</a:t>
            </a:r>
            <a:r>
              <a:rPr lang="sk-SK" dirty="0"/>
              <a:t> </a:t>
            </a:r>
            <a:r>
              <a:rPr lang="sk-SK" dirty="0" err="1"/>
              <a:t>legal</a:t>
            </a:r>
            <a:r>
              <a:rPr lang="sk-SK" dirty="0"/>
              <a:t> </a:t>
            </a:r>
            <a:r>
              <a:rPr lang="sk-SK" dirty="0" err="1"/>
              <a:t>provisions</a:t>
            </a:r>
            <a:r>
              <a:rPr lang="en-US" dirty="0"/>
              <a:t> envisage a form of standing for election that matches the electoral system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C</a:t>
            </a:r>
            <a:r>
              <a:rPr lang="en-US" dirty="0" err="1"/>
              <a:t>andidates</a:t>
            </a:r>
            <a:r>
              <a:rPr lang="en-US" dirty="0"/>
              <a:t> and candidate lists can be determined by political parties in municipalities</a:t>
            </a:r>
            <a:endParaRPr lang="sk-SK" dirty="0"/>
          </a:p>
          <a:p>
            <a:pPr lvl="1"/>
            <a:r>
              <a:rPr lang="sk-SK" dirty="0" err="1"/>
              <a:t>They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determined</a:t>
            </a:r>
            <a:r>
              <a:rPr lang="sk-SK" dirty="0"/>
              <a:t> by </a:t>
            </a:r>
            <a:r>
              <a:rPr lang="en-US" dirty="0"/>
              <a:t>voters in constituencies</a:t>
            </a:r>
            <a:endParaRPr lang="sk-SK" dirty="0"/>
          </a:p>
          <a:p>
            <a:endParaRPr lang="sk-SK" dirty="0"/>
          </a:p>
          <a:p>
            <a:r>
              <a:rPr lang="en-US" dirty="0"/>
              <a:t>Voters may determine candidates and candidate lists with signatures or at voter assemblies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449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Extreme</a:t>
            </a:r>
            <a:r>
              <a:rPr lang="sk-SK" dirty="0"/>
              <a:t> level of </a:t>
            </a:r>
            <a:r>
              <a:rPr lang="sk-SK" dirty="0" err="1"/>
              <a:t>incumency</a:t>
            </a:r>
            <a:r>
              <a:rPr lang="sk-SK" dirty="0"/>
              <a:t> of </a:t>
            </a:r>
            <a:r>
              <a:rPr lang="sk-SK" dirty="0" err="1"/>
              <a:t>mayors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0" y="2556931"/>
            <a:ext cx="9601197" cy="3747615"/>
          </a:xfrm>
        </p:spPr>
        <p:txBody>
          <a:bodyPr>
            <a:normAutofit/>
          </a:bodyPr>
          <a:lstStyle/>
          <a:p>
            <a:r>
              <a:rPr lang="sk-SK" dirty="0" err="1"/>
              <a:t>Successfull</a:t>
            </a:r>
            <a:r>
              <a:rPr lang="sk-SK" dirty="0"/>
              <a:t> re-</a:t>
            </a:r>
            <a:r>
              <a:rPr lang="sk-SK" dirty="0" err="1"/>
              <a:t>elections</a:t>
            </a:r>
            <a:r>
              <a:rPr lang="sk-SK" dirty="0"/>
              <a:t> of </a:t>
            </a:r>
            <a:r>
              <a:rPr lang="sk-SK" dirty="0" err="1"/>
              <a:t>mayors</a:t>
            </a:r>
            <a:r>
              <a:rPr lang="sk-SK" dirty="0"/>
              <a:t>:</a:t>
            </a:r>
          </a:p>
          <a:p>
            <a:pPr lvl="1"/>
            <a:endParaRPr lang="sk-SK" dirty="0"/>
          </a:p>
          <a:p>
            <a:pPr lvl="1"/>
            <a:r>
              <a:rPr lang="en-US" dirty="0"/>
              <a:t>133 out of 147</a:t>
            </a:r>
            <a:r>
              <a:rPr lang="sk-SK" dirty="0"/>
              <a:t> in 1998: </a:t>
            </a:r>
            <a:r>
              <a:rPr lang="en-US" dirty="0"/>
              <a:t>90.5%</a:t>
            </a:r>
          </a:p>
          <a:p>
            <a:pPr lvl="1"/>
            <a:r>
              <a:rPr lang="en-US" dirty="0"/>
              <a:t>168 out of 192</a:t>
            </a:r>
            <a:r>
              <a:rPr lang="sk-SK" dirty="0"/>
              <a:t> in 2002: </a:t>
            </a:r>
            <a:r>
              <a:rPr lang="en-US" dirty="0"/>
              <a:t>87.5%</a:t>
            </a:r>
          </a:p>
          <a:p>
            <a:pPr lvl="1"/>
            <a:r>
              <a:rPr lang="en-US" dirty="0"/>
              <a:t>163 out of 193</a:t>
            </a:r>
            <a:r>
              <a:rPr lang="sk-SK" dirty="0"/>
              <a:t> in 2006: </a:t>
            </a:r>
            <a:r>
              <a:rPr lang="en-US" dirty="0"/>
              <a:t>84.5%</a:t>
            </a:r>
            <a:endParaRPr lang="sk-SK" dirty="0"/>
          </a:p>
          <a:p>
            <a:pPr lvl="1"/>
            <a:r>
              <a:rPr lang="en-US" dirty="0"/>
              <a:t>179 out of 210</a:t>
            </a:r>
            <a:r>
              <a:rPr lang="sk-SK" dirty="0"/>
              <a:t> in 2010: </a:t>
            </a:r>
            <a:r>
              <a:rPr lang="en-US" dirty="0"/>
              <a:t>85.2%</a:t>
            </a:r>
          </a:p>
          <a:p>
            <a:pPr lvl="1"/>
            <a:r>
              <a:rPr lang="en-US" dirty="0"/>
              <a:t>177 out of 211</a:t>
            </a:r>
            <a:r>
              <a:rPr lang="sk-SK" dirty="0"/>
              <a:t> in 2014: </a:t>
            </a:r>
            <a:r>
              <a:rPr lang="en-US" dirty="0"/>
              <a:t>83.9%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8196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Independent</a:t>
            </a:r>
            <a:r>
              <a:rPr lang="sk-SK" dirty="0"/>
              <a:t> </a:t>
            </a:r>
            <a:r>
              <a:rPr lang="sk-SK" dirty="0" err="1"/>
              <a:t>candidates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10303042" cy="3859910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sk-SK" dirty="0" err="1"/>
              <a:t>Example</a:t>
            </a:r>
            <a:r>
              <a:rPr lang="sk-SK" dirty="0"/>
              <a:t> of </a:t>
            </a:r>
            <a:r>
              <a:rPr lang="sk-SK" dirty="0" err="1"/>
              <a:t>successfulness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independent</a:t>
            </a:r>
            <a:r>
              <a:rPr lang="sk-SK" dirty="0"/>
              <a:t> </a:t>
            </a:r>
            <a:r>
              <a:rPr lang="sk-SK" dirty="0" err="1"/>
              <a:t>mayoral</a:t>
            </a:r>
            <a:r>
              <a:rPr lang="sk-SK" dirty="0"/>
              <a:t> </a:t>
            </a:r>
            <a:r>
              <a:rPr lang="sk-SK" dirty="0" err="1"/>
              <a:t>candidates</a:t>
            </a:r>
            <a:r>
              <a:rPr lang="sk-SK" dirty="0"/>
              <a:t>:</a:t>
            </a:r>
          </a:p>
          <a:p>
            <a:pPr lvl="1"/>
            <a:endParaRPr lang="sk-SK" dirty="0"/>
          </a:p>
          <a:p>
            <a:pPr lvl="1"/>
            <a:r>
              <a:rPr lang="en-US" dirty="0"/>
              <a:t>43 independent mayors in 1998 (192 municipalities)</a:t>
            </a:r>
            <a:endParaRPr lang="sk-SK" dirty="0"/>
          </a:p>
          <a:p>
            <a:pPr lvl="1"/>
            <a:r>
              <a:rPr lang="en-US" dirty="0"/>
              <a:t>59 </a:t>
            </a:r>
            <a:r>
              <a:rPr lang="sk-SK" dirty="0" err="1"/>
              <a:t>independent</a:t>
            </a:r>
            <a:r>
              <a:rPr lang="sk-SK" dirty="0"/>
              <a:t> </a:t>
            </a:r>
            <a:r>
              <a:rPr lang="sk-SK" dirty="0" err="1"/>
              <a:t>mayors</a:t>
            </a:r>
            <a:r>
              <a:rPr lang="sk-SK" dirty="0"/>
              <a:t> in 2</a:t>
            </a:r>
            <a:r>
              <a:rPr lang="en-US" dirty="0"/>
              <a:t>002 (193 municipalities)</a:t>
            </a:r>
            <a:endParaRPr lang="sk-SK" dirty="0"/>
          </a:p>
          <a:p>
            <a:pPr lvl="1"/>
            <a:r>
              <a:rPr lang="en-US" dirty="0"/>
              <a:t>66 </a:t>
            </a:r>
            <a:r>
              <a:rPr lang="sk-SK" dirty="0" err="1"/>
              <a:t>independent</a:t>
            </a:r>
            <a:r>
              <a:rPr lang="sk-SK" dirty="0"/>
              <a:t> </a:t>
            </a:r>
            <a:r>
              <a:rPr lang="sk-SK" dirty="0" err="1"/>
              <a:t>mayors</a:t>
            </a:r>
            <a:r>
              <a:rPr lang="sk-SK" dirty="0"/>
              <a:t> in 2</a:t>
            </a:r>
            <a:r>
              <a:rPr lang="en-US" dirty="0"/>
              <a:t>006 (210 municipalities)</a:t>
            </a:r>
            <a:endParaRPr lang="sk-SK" dirty="0"/>
          </a:p>
          <a:p>
            <a:pPr lvl="1"/>
            <a:r>
              <a:rPr lang="en-US" dirty="0"/>
              <a:t>70 </a:t>
            </a:r>
            <a:r>
              <a:rPr lang="sk-SK" dirty="0" err="1"/>
              <a:t>independent</a:t>
            </a:r>
            <a:r>
              <a:rPr lang="sk-SK" dirty="0"/>
              <a:t> </a:t>
            </a:r>
            <a:r>
              <a:rPr lang="sk-SK" dirty="0" err="1"/>
              <a:t>mayors</a:t>
            </a:r>
            <a:r>
              <a:rPr lang="sk-SK" dirty="0"/>
              <a:t> in </a:t>
            </a:r>
            <a:r>
              <a:rPr lang="en-US" dirty="0"/>
              <a:t>2010 (210 municipalities)</a:t>
            </a:r>
            <a:endParaRPr lang="sk-SK" dirty="0"/>
          </a:p>
          <a:p>
            <a:pPr lvl="1"/>
            <a:r>
              <a:rPr lang="en-US" dirty="0"/>
              <a:t>115 </a:t>
            </a:r>
            <a:r>
              <a:rPr lang="sk-SK" dirty="0" err="1"/>
              <a:t>independent</a:t>
            </a:r>
            <a:r>
              <a:rPr lang="sk-SK" dirty="0"/>
              <a:t> </a:t>
            </a:r>
            <a:r>
              <a:rPr lang="sk-SK" dirty="0" err="1"/>
              <a:t>mayors</a:t>
            </a:r>
            <a:r>
              <a:rPr lang="sk-SK" dirty="0"/>
              <a:t> in </a:t>
            </a:r>
            <a:r>
              <a:rPr lang="en-US" dirty="0"/>
              <a:t>2014 (212 municipalities)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7021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49180"/>
            <a:ext cx="4251158" cy="1836820"/>
          </a:xfrm>
        </p:spPr>
        <p:txBody>
          <a:bodyPr>
            <a:normAutofit/>
          </a:bodyPr>
          <a:lstStyle/>
          <a:p>
            <a:pPr algn="l"/>
            <a:r>
              <a:rPr lang="sk-SK" dirty="0" err="1"/>
              <a:t>Women</a:t>
            </a:r>
            <a:r>
              <a:rPr lang="sk-SK" dirty="0"/>
              <a:t> in </a:t>
            </a:r>
            <a:r>
              <a:rPr lang="sk-SK" dirty="0" err="1"/>
              <a:t>local</a:t>
            </a:r>
            <a:br>
              <a:rPr lang="sk-SK" dirty="0"/>
            </a:br>
            <a:r>
              <a:rPr lang="sk-SK" dirty="0" err="1"/>
              <a:t>politics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0773" y="151147"/>
            <a:ext cx="7271229" cy="65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06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593558"/>
            <a:ext cx="9601196" cy="1692441"/>
          </a:xfrm>
        </p:spPr>
        <p:txBody>
          <a:bodyPr>
            <a:normAutofit/>
          </a:bodyPr>
          <a:lstStyle/>
          <a:p>
            <a:r>
              <a:rPr lang="sk-SK" dirty="0" err="1"/>
              <a:t>Share</a:t>
            </a:r>
            <a:r>
              <a:rPr lang="sk-SK" dirty="0"/>
              <a:t> of </a:t>
            </a:r>
            <a:r>
              <a:rPr lang="sk-SK" dirty="0" err="1"/>
              <a:t>female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politicians</a:t>
            </a:r>
            <a:br>
              <a:rPr lang="sk-SK" dirty="0"/>
            </a:br>
            <a:r>
              <a:rPr lang="sk-SK" dirty="0"/>
              <a:t>in </a:t>
            </a:r>
            <a:r>
              <a:rPr lang="sk-SK" dirty="0" err="1"/>
              <a:t>the</a:t>
            </a:r>
            <a:r>
              <a:rPr lang="sk-SK" dirty="0"/>
              <a:t> 1990s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27826"/>
          </a:xfrm>
        </p:spPr>
        <p:txBody>
          <a:bodyPr/>
          <a:lstStyle/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share</a:t>
            </a:r>
            <a:r>
              <a:rPr lang="sk-SK" dirty="0"/>
              <a:t> of </a:t>
            </a:r>
            <a:r>
              <a:rPr lang="sk-SK" dirty="0" err="1"/>
              <a:t>female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politicians</a:t>
            </a:r>
            <a:r>
              <a:rPr lang="sk-SK" dirty="0"/>
              <a:t> has </a:t>
            </a:r>
            <a:r>
              <a:rPr lang="sk-SK" dirty="0" err="1"/>
              <a:t>been</a:t>
            </a:r>
            <a:r>
              <a:rPr lang="sk-SK" dirty="0"/>
              <a:t> </a:t>
            </a:r>
            <a:r>
              <a:rPr lang="sk-SK" dirty="0" err="1"/>
              <a:t>gradually</a:t>
            </a:r>
            <a:r>
              <a:rPr lang="sk-SK" dirty="0"/>
              <a:t> and </a:t>
            </a:r>
            <a:r>
              <a:rPr lang="sk-SK" dirty="0" err="1"/>
              <a:t>slowly</a:t>
            </a:r>
            <a:r>
              <a:rPr lang="sk-SK" dirty="0"/>
              <a:t> </a:t>
            </a:r>
            <a:r>
              <a:rPr lang="sk-SK" dirty="0" err="1"/>
              <a:t>increasing</a:t>
            </a:r>
            <a:r>
              <a:rPr lang="sk-SK" dirty="0"/>
              <a:t> </a:t>
            </a:r>
            <a:r>
              <a:rPr lang="sk-SK" dirty="0" err="1"/>
              <a:t>since</a:t>
            </a:r>
            <a:r>
              <a:rPr lang="sk-SK" dirty="0"/>
              <a:t> 1994 (</a:t>
            </a:r>
            <a:r>
              <a:rPr lang="sk-SK" dirty="0" err="1"/>
              <a:t>before</a:t>
            </a:r>
            <a:r>
              <a:rPr lang="sk-SK" dirty="0"/>
              <a:t> </a:t>
            </a:r>
            <a:r>
              <a:rPr lang="sk-SK" dirty="0" err="1"/>
              <a:t>introduction</a:t>
            </a:r>
            <a:r>
              <a:rPr lang="sk-SK" dirty="0"/>
              <a:t> of </a:t>
            </a:r>
            <a:r>
              <a:rPr lang="sk-SK" dirty="0" err="1"/>
              <a:t>any</a:t>
            </a:r>
            <a:r>
              <a:rPr lang="sk-SK" dirty="0"/>
              <a:t> </a:t>
            </a:r>
            <a:r>
              <a:rPr lang="sk-SK" dirty="0" err="1"/>
              <a:t>gender</a:t>
            </a:r>
            <a:r>
              <a:rPr lang="sk-SK" dirty="0"/>
              <a:t> </a:t>
            </a:r>
            <a:r>
              <a:rPr lang="sk-SK" dirty="0" err="1"/>
              <a:t>quotas</a:t>
            </a:r>
            <a:r>
              <a:rPr lang="sk-SK" dirty="0"/>
              <a:t>):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elections</a:t>
            </a:r>
            <a:r>
              <a:rPr lang="sk-SK" dirty="0"/>
              <a:t> in 1994: </a:t>
            </a:r>
            <a:r>
              <a:rPr lang="en-US" dirty="0"/>
              <a:t>10.</a:t>
            </a:r>
            <a:r>
              <a:rPr lang="sk-SK" dirty="0"/>
              <a:t>6% (</a:t>
            </a:r>
            <a:r>
              <a:rPr lang="sk-SK" dirty="0" err="1"/>
              <a:t>councillors</a:t>
            </a:r>
            <a:r>
              <a:rPr lang="sk-SK" dirty="0"/>
              <a:t>) / 3.4% (</a:t>
            </a:r>
            <a:r>
              <a:rPr lang="sk-SK" dirty="0" err="1"/>
              <a:t>mayors</a:t>
            </a:r>
            <a:r>
              <a:rPr lang="sk-SK" dirty="0"/>
              <a:t>)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elections</a:t>
            </a:r>
            <a:r>
              <a:rPr lang="sk-SK" dirty="0"/>
              <a:t> in 1998: </a:t>
            </a:r>
            <a:r>
              <a:rPr lang="en-US" dirty="0"/>
              <a:t>11.7</a:t>
            </a:r>
            <a:r>
              <a:rPr lang="sk-SK" dirty="0"/>
              <a:t>% (</a:t>
            </a:r>
            <a:r>
              <a:rPr lang="sk-SK" dirty="0" err="1"/>
              <a:t>councillors</a:t>
            </a:r>
            <a:r>
              <a:rPr lang="sk-SK" dirty="0"/>
              <a:t>) / 4.2% (</a:t>
            </a:r>
            <a:r>
              <a:rPr lang="sk-SK" dirty="0" err="1"/>
              <a:t>mayors</a:t>
            </a:r>
            <a:r>
              <a:rPr lang="sk-SK" dirty="0"/>
              <a:t>)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elections</a:t>
            </a:r>
            <a:r>
              <a:rPr lang="sk-SK" dirty="0"/>
              <a:t> in 2002: </a:t>
            </a:r>
            <a:r>
              <a:rPr lang="en-US" dirty="0"/>
              <a:t>13</a:t>
            </a:r>
            <a:r>
              <a:rPr lang="sk-SK" dirty="0"/>
              <a:t>.0% (</a:t>
            </a:r>
            <a:r>
              <a:rPr lang="sk-SK" dirty="0" err="1"/>
              <a:t>councillors</a:t>
            </a:r>
            <a:r>
              <a:rPr lang="sk-SK" dirty="0"/>
              <a:t>) / 4.7% (</a:t>
            </a:r>
            <a:r>
              <a:rPr lang="sk-SK" dirty="0" err="1"/>
              <a:t>mayors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683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Gradual</a:t>
            </a:r>
            <a:r>
              <a:rPr lang="sk-SK" dirty="0"/>
              <a:t> </a:t>
            </a:r>
            <a:r>
              <a:rPr lang="sk-SK" dirty="0" err="1"/>
              <a:t>implementation</a:t>
            </a:r>
            <a:r>
              <a:rPr lang="sk-SK" dirty="0"/>
              <a:t> of </a:t>
            </a:r>
            <a:r>
              <a:rPr lang="sk-SK" dirty="0" err="1"/>
              <a:t>gender</a:t>
            </a:r>
            <a:r>
              <a:rPr lang="sk-SK" dirty="0"/>
              <a:t> </a:t>
            </a:r>
            <a:r>
              <a:rPr lang="sk-SK" dirty="0" err="1"/>
              <a:t>quotas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43868"/>
          </a:xfrm>
        </p:spPr>
        <p:txBody>
          <a:bodyPr>
            <a:normAutofit/>
          </a:bodyPr>
          <a:lstStyle/>
          <a:p>
            <a:r>
              <a:rPr lang="en-US" dirty="0"/>
              <a:t>The electoral law adopted in 2005 introduced a quota system for local elections</a:t>
            </a:r>
            <a:r>
              <a:rPr lang="sk-SK" dirty="0"/>
              <a:t>: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T</a:t>
            </a:r>
            <a:r>
              <a:rPr lang="en-US" dirty="0"/>
              <a:t>he quota set at 20% for the first elections (held in 2006)</a:t>
            </a:r>
            <a:endParaRPr lang="sk-SK" dirty="0"/>
          </a:p>
          <a:p>
            <a:pPr lvl="1"/>
            <a:endParaRPr lang="sk-SK" dirty="0"/>
          </a:p>
          <a:p>
            <a:pPr lvl="1"/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quota</a:t>
            </a:r>
            <a:r>
              <a:rPr lang="sk-SK" dirty="0"/>
              <a:t> set at 30%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elections</a:t>
            </a:r>
            <a:r>
              <a:rPr lang="sk-SK" dirty="0"/>
              <a:t> in 2010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quota</a:t>
            </a:r>
            <a:r>
              <a:rPr lang="sk-SK" dirty="0"/>
              <a:t> set at 40%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elections</a:t>
            </a:r>
            <a:r>
              <a:rPr lang="sk-SK" dirty="0"/>
              <a:t> in 2014</a:t>
            </a:r>
          </a:p>
        </p:txBody>
      </p:sp>
    </p:spTree>
    <p:extLst>
      <p:ext uri="{BB962C8B-B14F-4D97-AF65-F5344CB8AC3E}">
        <p14:creationId xmlns:p14="http://schemas.microsoft.com/office/powerpoint/2010/main" val="11288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Form</a:t>
            </a:r>
            <a:r>
              <a:rPr lang="sk-SK" dirty="0"/>
              <a:t> of </a:t>
            </a:r>
            <a:r>
              <a:rPr lang="sk-SK" dirty="0" err="1"/>
              <a:t>gender</a:t>
            </a:r>
            <a:r>
              <a:rPr lang="sk-SK" dirty="0"/>
              <a:t> </a:t>
            </a:r>
            <a:r>
              <a:rPr lang="sk-SK" dirty="0" err="1"/>
              <a:t>quota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47615"/>
          </a:xfrm>
        </p:spPr>
        <p:txBody>
          <a:bodyPr/>
          <a:lstStyle/>
          <a:p>
            <a:r>
              <a:rPr lang="sk-SK" dirty="0"/>
              <a:t>T</a:t>
            </a:r>
            <a:r>
              <a:rPr lang="en-US" dirty="0"/>
              <a:t>he candidates in the first half of the lists must alternate by sex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elections</a:t>
            </a:r>
            <a:r>
              <a:rPr lang="sk-SK" dirty="0"/>
              <a:t> </a:t>
            </a:r>
            <a:r>
              <a:rPr lang="sk-SK"/>
              <a:t>in 2014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Before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elections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</a:t>
            </a:r>
            <a:r>
              <a:rPr lang="sk-SK" dirty="0" err="1"/>
              <a:t>held</a:t>
            </a:r>
            <a:r>
              <a:rPr lang="sk-SK" dirty="0"/>
              <a:t> in 2014 a so </a:t>
            </a:r>
            <a:r>
              <a:rPr lang="sk-SK" dirty="0" err="1"/>
              <a:t>called</a:t>
            </a:r>
            <a:r>
              <a:rPr lang="sk-SK" dirty="0"/>
              <a:t> </a:t>
            </a:r>
            <a:r>
              <a:rPr lang="sk-SK" dirty="0" err="1"/>
              <a:t>transitional</a:t>
            </a:r>
            <a:r>
              <a:rPr lang="sk-SK" dirty="0"/>
              <a:t> </a:t>
            </a:r>
            <a:r>
              <a:rPr lang="sk-SK" dirty="0" err="1"/>
              <a:t>period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used</a:t>
            </a:r>
            <a:endParaRPr lang="sk-SK" dirty="0"/>
          </a:p>
          <a:p>
            <a:endParaRPr lang="sk-SK" dirty="0"/>
          </a:p>
          <a:p>
            <a:r>
              <a:rPr lang="en-US" dirty="0"/>
              <a:t>During the transitional period, it </a:t>
            </a:r>
            <a:r>
              <a:rPr lang="sk-SK" dirty="0" err="1"/>
              <a:t>wa</a:t>
            </a:r>
            <a:r>
              <a:rPr lang="en-US" dirty="0"/>
              <a:t>s regarded as sufficient that at least each third candidate is of the other sex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1521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593558"/>
            <a:ext cx="9601196" cy="1692441"/>
          </a:xfrm>
        </p:spPr>
        <p:txBody>
          <a:bodyPr>
            <a:normAutofit/>
          </a:bodyPr>
          <a:lstStyle/>
          <a:p>
            <a:r>
              <a:rPr lang="sk-SK" dirty="0" err="1"/>
              <a:t>Share</a:t>
            </a:r>
            <a:r>
              <a:rPr lang="sk-SK" dirty="0"/>
              <a:t> of </a:t>
            </a:r>
            <a:r>
              <a:rPr lang="sk-SK" dirty="0" err="1"/>
              <a:t>female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politicians</a:t>
            </a:r>
            <a:br>
              <a:rPr lang="sk-SK" dirty="0"/>
            </a:br>
            <a:r>
              <a:rPr lang="sk-SK" dirty="0" err="1"/>
              <a:t>after</a:t>
            </a:r>
            <a:r>
              <a:rPr lang="sk-SK" dirty="0"/>
              <a:t> </a:t>
            </a:r>
            <a:r>
              <a:rPr lang="sk-SK" dirty="0" err="1"/>
              <a:t>introduction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gender</a:t>
            </a:r>
            <a:r>
              <a:rPr lang="sk-SK" dirty="0"/>
              <a:t> </a:t>
            </a:r>
            <a:r>
              <a:rPr lang="sk-SK" dirty="0" err="1"/>
              <a:t>quotas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27826"/>
          </a:xfrm>
        </p:spPr>
        <p:txBody>
          <a:bodyPr>
            <a:normAutofit/>
          </a:bodyPr>
          <a:lstStyle/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gender</a:t>
            </a:r>
            <a:r>
              <a:rPr lang="sk-SK" dirty="0"/>
              <a:t> </a:t>
            </a:r>
            <a:r>
              <a:rPr lang="sk-SK" dirty="0" err="1"/>
              <a:t>quotas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been</a:t>
            </a:r>
            <a:r>
              <a:rPr lang="sk-SK" dirty="0"/>
              <a:t> </a:t>
            </a:r>
            <a:r>
              <a:rPr lang="sk-SK" dirty="0" err="1"/>
              <a:t>introduced</a:t>
            </a:r>
            <a:r>
              <a:rPr lang="sk-SK" dirty="0"/>
              <a:t> at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level in 2006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very</a:t>
            </a:r>
            <a:r>
              <a:rPr lang="sk-SK" dirty="0"/>
              <a:t> </a:t>
            </a:r>
            <a:r>
              <a:rPr lang="sk-SK" dirty="0" err="1"/>
              <a:t>first</a:t>
            </a:r>
            <a:r>
              <a:rPr lang="sk-SK" dirty="0"/>
              <a:t> </a:t>
            </a:r>
            <a:r>
              <a:rPr lang="sk-SK" dirty="0" err="1"/>
              <a:t>time</a:t>
            </a:r>
            <a:r>
              <a:rPr lang="sk-SK" dirty="0"/>
              <a:t> and </a:t>
            </a:r>
            <a:r>
              <a:rPr lang="sk-SK" dirty="0" err="1"/>
              <a:t>since</a:t>
            </a:r>
            <a:r>
              <a:rPr lang="sk-SK" dirty="0"/>
              <a:t> </a:t>
            </a:r>
            <a:r>
              <a:rPr lang="sk-SK" dirty="0" err="1"/>
              <a:t>then</a:t>
            </a:r>
            <a:r>
              <a:rPr lang="sk-SK" dirty="0"/>
              <a:t> </a:t>
            </a:r>
            <a:r>
              <a:rPr lang="sk-SK" dirty="0" err="1"/>
              <a:t>they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been</a:t>
            </a:r>
            <a:r>
              <a:rPr lang="sk-SK" dirty="0"/>
              <a:t> </a:t>
            </a:r>
            <a:r>
              <a:rPr lang="sk-SK" dirty="0" err="1"/>
              <a:t>used</a:t>
            </a:r>
            <a:r>
              <a:rPr lang="sk-SK" dirty="0"/>
              <a:t>: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elections</a:t>
            </a:r>
            <a:r>
              <a:rPr lang="sk-SK" dirty="0"/>
              <a:t> in 2006: 2</a:t>
            </a:r>
            <a:r>
              <a:rPr lang="en-US" dirty="0"/>
              <a:t>1.</a:t>
            </a:r>
            <a:r>
              <a:rPr lang="sk-SK" dirty="0"/>
              <a:t>5% (</a:t>
            </a:r>
            <a:r>
              <a:rPr lang="sk-SK" dirty="0" err="1"/>
              <a:t>councillors</a:t>
            </a:r>
            <a:r>
              <a:rPr lang="sk-SK" dirty="0"/>
              <a:t>)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elections</a:t>
            </a:r>
            <a:r>
              <a:rPr lang="sk-SK" dirty="0"/>
              <a:t> in 2010: 22</a:t>
            </a:r>
            <a:r>
              <a:rPr lang="en-US" dirty="0"/>
              <a:t>.</a:t>
            </a:r>
            <a:r>
              <a:rPr lang="sk-SK" dirty="0"/>
              <a:t>4% (</a:t>
            </a:r>
            <a:r>
              <a:rPr lang="sk-SK" dirty="0" err="1"/>
              <a:t>councillors</a:t>
            </a:r>
            <a:r>
              <a:rPr lang="sk-SK" dirty="0"/>
              <a:t>)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elections</a:t>
            </a:r>
            <a:r>
              <a:rPr lang="sk-SK" dirty="0"/>
              <a:t> in 2014: </a:t>
            </a:r>
            <a:r>
              <a:rPr lang="en-US" dirty="0"/>
              <a:t>3</a:t>
            </a:r>
            <a:r>
              <a:rPr lang="sk-SK" dirty="0"/>
              <a:t>1.8% (</a:t>
            </a:r>
            <a:r>
              <a:rPr lang="sk-SK" dirty="0" err="1"/>
              <a:t>councillors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0841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Gender</a:t>
            </a:r>
            <a:r>
              <a:rPr lang="sk-SK" dirty="0"/>
              <a:t> </a:t>
            </a:r>
            <a:r>
              <a:rPr lang="sk-SK" dirty="0" err="1"/>
              <a:t>quotas</a:t>
            </a:r>
            <a:r>
              <a:rPr lang="sk-SK" dirty="0"/>
              <a:t> in </a:t>
            </a:r>
            <a:r>
              <a:rPr lang="sk-SK" dirty="0" err="1"/>
              <a:t>Slovenia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868" y="2445168"/>
            <a:ext cx="10300264" cy="42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1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Swianiewicz</a:t>
            </a:r>
            <a:r>
              <a:rPr lang="sk-SK" dirty="0"/>
              <a:t> (2014)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Champions</a:t>
            </a:r>
            <a:r>
              <a:rPr lang="sk-SK" dirty="0"/>
              <a:t> of </a:t>
            </a:r>
            <a:r>
              <a:rPr lang="sk-SK" dirty="0" err="1"/>
              <a:t>decentralization</a:t>
            </a:r>
            <a:r>
              <a:rPr lang="sk-SK" dirty="0"/>
              <a:t> (HUN, POL, SVK)</a:t>
            </a:r>
          </a:p>
          <a:p>
            <a:r>
              <a:rPr lang="sk-SK" dirty="0" err="1"/>
              <a:t>Relatively</a:t>
            </a:r>
            <a:r>
              <a:rPr lang="sk-SK" dirty="0"/>
              <a:t> </a:t>
            </a:r>
            <a:r>
              <a:rPr lang="sk-SK" dirty="0" err="1"/>
              <a:t>decentralized</a:t>
            </a:r>
            <a:r>
              <a:rPr lang="sk-SK" dirty="0"/>
              <a:t> </a:t>
            </a:r>
            <a:r>
              <a:rPr lang="sk-SK" dirty="0" err="1"/>
              <a:t>countries</a:t>
            </a:r>
            <a:r>
              <a:rPr lang="sk-SK" dirty="0"/>
              <a:t> (CZE, EST, LAT)</a:t>
            </a:r>
          </a:p>
          <a:p>
            <a:r>
              <a:rPr lang="sk-SK" dirty="0" err="1"/>
              <a:t>Balkan</a:t>
            </a:r>
            <a:r>
              <a:rPr lang="sk-SK" dirty="0"/>
              <a:t> </a:t>
            </a:r>
            <a:r>
              <a:rPr lang="sk-SK" dirty="0" err="1"/>
              <a:t>countries</a:t>
            </a:r>
            <a:r>
              <a:rPr lang="sk-SK" dirty="0"/>
              <a:t> (ALB, BUL, CRO, MAC, MOL, ROM, SLO, UKR)</a:t>
            </a:r>
          </a:p>
          <a:p>
            <a:r>
              <a:rPr lang="sk-SK" dirty="0" err="1"/>
              <a:t>Territorially</a:t>
            </a:r>
            <a:r>
              <a:rPr lang="sk-SK" dirty="0"/>
              <a:t> </a:t>
            </a:r>
            <a:r>
              <a:rPr lang="sk-SK" dirty="0" err="1"/>
              <a:t>consolidated</a:t>
            </a:r>
            <a:r>
              <a:rPr lang="sk-SK" dirty="0"/>
              <a:t> </a:t>
            </a:r>
            <a:r>
              <a:rPr lang="sk-SK" dirty="0" err="1"/>
              <a:t>countries</a:t>
            </a:r>
            <a:r>
              <a:rPr lang="sk-SK" dirty="0"/>
              <a:t> (GEO, LIT, SER)</a:t>
            </a:r>
          </a:p>
          <a:p>
            <a:r>
              <a:rPr lang="sk-SK" dirty="0" err="1"/>
              <a:t>Funktionally</a:t>
            </a:r>
            <a:r>
              <a:rPr lang="sk-SK" dirty="0"/>
              <a:t> </a:t>
            </a:r>
            <a:r>
              <a:rPr lang="sk-SK" dirty="0" err="1"/>
              <a:t>centralized</a:t>
            </a:r>
            <a:r>
              <a:rPr lang="sk-SK" dirty="0"/>
              <a:t> and </a:t>
            </a:r>
            <a:r>
              <a:rPr lang="sk-SK" dirty="0" err="1"/>
              <a:t>territorially</a:t>
            </a:r>
            <a:r>
              <a:rPr lang="sk-SK" dirty="0"/>
              <a:t> </a:t>
            </a:r>
            <a:r>
              <a:rPr lang="sk-SK" dirty="0" err="1"/>
              <a:t>fragmented</a:t>
            </a:r>
            <a:r>
              <a:rPr lang="sk-SK" dirty="0"/>
              <a:t> </a:t>
            </a:r>
            <a:r>
              <a:rPr lang="sk-SK" dirty="0" err="1"/>
              <a:t>countries</a:t>
            </a:r>
            <a:r>
              <a:rPr lang="sk-SK" dirty="0"/>
              <a:t> (ARM, AZE)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0B4AB2E-BD30-4D8C-909A-3264A9590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138" y="3591339"/>
            <a:ext cx="809339" cy="4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2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609600"/>
            <a:ext cx="9601196" cy="1676399"/>
          </a:xfrm>
        </p:spPr>
        <p:txBody>
          <a:bodyPr>
            <a:normAutofit/>
          </a:bodyPr>
          <a:lstStyle/>
          <a:p>
            <a:r>
              <a:rPr lang="sk-SK" dirty="0" err="1"/>
              <a:t>Collapse</a:t>
            </a:r>
            <a:r>
              <a:rPr lang="sk-SK" dirty="0"/>
              <a:t> of </a:t>
            </a:r>
            <a:r>
              <a:rPr lang="sk-SK" dirty="0" err="1"/>
              <a:t>Yugoslavia</a:t>
            </a:r>
            <a:br>
              <a:rPr lang="sk-SK" dirty="0"/>
            </a:br>
            <a:r>
              <a:rPr lang="sk-SK" dirty="0"/>
              <a:t>and </a:t>
            </a:r>
            <a:r>
              <a:rPr lang="sk-SK" dirty="0" err="1"/>
              <a:t>Slovenian</a:t>
            </a:r>
            <a:r>
              <a:rPr lang="sk-SK" dirty="0"/>
              <a:t> </a:t>
            </a:r>
            <a:r>
              <a:rPr lang="sk-SK" dirty="0" err="1"/>
              <a:t>independence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0" y="2556932"/>
            <a:ext cx="9966157" cy="3811784"/>
          </a:xfrm>
        </p:spPr>
        <p:txBody>
          <a:bodyPr>
            <a:normAutofit lnSpcReduction="10000"/>
          </a:bodyPr>
          <a:lstStyle/>
          <a:p>
            <a:r>
              <a:rPr lang="sk-SK" dirty="0"/>
              <a:t>D</a:t>
            </a:r>
            <a:r>
              <a:rPr lang="en-US" dirty="0" err="1"/>
              <a:t>issolution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Slovenian</a:t>
            </a:r>
            <a:r>
              <a:rPr lang="sk-SK" dirty="0"/>
              <a:t> part</a:t>
            </a:r>
            <a:r>
              <a:rPr lang="en-US" dirty="0"/>
              <a:t> from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Yugoslavian</a:t>
            </a:r>
            <a:r>
              <a:rPr lang="sk-SK" dirty="0"/>
              <a:t> </a:t>
            </a:r>
            <a:r>
              <a:rPr lang="sk-SK" dirty="0" err="1"/>
              <a:t>Federation</a:t>
            </a:r>
            <a:r>
              <a:rPr lang="sk-SK" dirty="0"/>
              <a:t> </a:t>
            </a:r>
            <a:r>
              <a:rPr lang="en-US" dirty="0"/>
              <a:t>was the „easiest‟ in</a:t>
            </a:r>
            <a:r>
              <a:rPr lang="sk-SK" dirty="0"/>
              <a:t> </a:t>
            </a:r>
            <a:r>
              <a:rPr lang="sk-SK" dirty="0" err="1"/>
              <a:t>comparison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dissolutions</a:t>
            </a:r>
            <a:r>
              <a:rPr lang="sk-SK" dirty="0"/>
              <a:t> of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parts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federation</a:t>
            </a:r>
            <a:endParaRPr lang="sk-SK" dirty="0"/>
          </a:p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mentioned</a:t>
            </a:r>
            <a:r>
              <a:rPr lang="sk-SK" dirty="0"/>
              <a:t> </a:t>
            </a:r>
            <a:r>
              <a:rPr lang="sk-SK" dirty="0" err="1"/>
              <a:t>dissolution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accompanied</a:t>
            </a:r>
            <a:r>
              <a:rPr lang="sk-SK" dirty="0"/>
              <a:t> by</a:t>
            </a:r>
            <a:r>
              <a:rPr lang="en-US" dirty="0"/>
              <a:t> „only‟ ten days of clashes between the federal army and Slovene territorial </a:t>
            </a:r>
            <a:r>
              <a:rPr lang="en-US" dirty="0" err="1"/>
              <a:t>defence</a:t>
            </a:r>
            <a:r>
              <a:rPr lang="en-US" dirty="0"/>
              <a:t> units and police</a:t>
            </a:r>
            <a:r>
              <a:rPr lang="sk-SK" dirty="0"/>
              <a:t> in 1991</a:t>
            </a:r>
          </a:p>
          <a:p>
            <a:r>
              <a:rPr lang="sk-SK" dirty="0" err="1"/>
              <a:t>After</a:t>
            </a:r>
            <a:r>
              <a:rPr lang="sk-SK" dirty="0"/>
              <a:t> </a:t>
            </a:r>
            <a:r>
              <a:rPr lang="sk-SK" dirty="0" err="1"/>
              <a:t>this</a:t>
            </a:r>
            <a:r>
              <a:rPr lang="sk-SK" dirty="0"/>
              <a:t> „</a:t>
            </a:r>
            <a:r>
              <a:rPr lang="sk-SK" dirty="0" err="1"/>
              <a:t>short</a:t>
            </a:r>
            <a:r>
              <a:rPr lang="sk-SK" dirty="0"/>
              <a:t> </a:t>
            </a:r>
            <a:r>
              <a:rPr lang="sk-SK" dirty="0" err="1"/>
              <a:t>war</a:t>
            </a:r>
            <a:r>
              <a:rPr lang="sk-SK" dirty="0"/>
              <a:t>“ (Ten-</a:t>
            </a:r>
            <a:r>
              <a:rPr lang="sk-SK" dirty="0" err="1"/>
              <a:t>day</a:t>
            </a:r>
            <a:r>
              <a:rPr lang="sk-SK" dirty="0"/>
              <a:t> </a:t>
            </a:r>
            <a:r>
              <a:rPr lang="sk-SK" dirty="0" err="1"/>
              <a:t>War</a:t>
            </a:r>
            <a:r>
              <a:rPr lang="sk-SK" dirty="0"/>
              <a:t>), </a:t>
            </a:r>
            <a:r>
              <a:rPr lang="sk-SK" dirty="0" err="1"/>
              <a:t>Slovenia</a:t>
            </a:r>
            <a:r>
              <a:rPr lang="sk-SK" dirty="0"/>
              <a:t> </a:t>
            </a:r>
            <a:r>
              <a:rPr lang="sk-SK" dirty="0" err="1"/>
              <a:t>began</a:t>
            </a:r>
            <a:r>
              <a:rPr lang="sk-SK" dirty="0"/>
              <a:t> </a:t>
            </a:r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own</a:t>
            </a:r>
            <a:r>
              <a:rPr lang="sk-SK" dirty="0"/>
              <a:t> </a:t>
            </a:r>
            <a:r>
              <a:rPr lang="sk-SK" dirty="0" err="1"/>
              <a:t>independent</a:t>
            </a:r>
            <a:r>
              <a:rPr lang="sk-SK" dirty="0"/>
              <a:t> </a:t>
            </a:r>
            <a:r>
              <a:rPr lang="sk-SK" dirty="0" err="1"/>
              <a:t>development</a:t>
            </a:r>
            <a:endParaRPr lang="sk-SK" dirty="0"/>
          </a:p>
          <a:p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first</a:t>
            </a:r>
            <a:r>
              <a:rPr lang="sk-SK" dirty="0"/>
              <a:t> </a:t>
            </a:r>
            <a:r>
              <a:rPr lang="sk-SK" dirty="0" err="1"/>
              <a:t>constitution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adopted</a:t>
            </a:r>
            <a:r>
              <a:rPr lang="sk-SK" dirty="0"/>
              <a:t> in December 1991, and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became</a:t>
            </a:r>
            <a:r>
              <a:rPr lang="sk-SK" dirty="0"/>
              <a:t> a </a:t>
            </a:r>
            <a:r>
              <a:rPr lang="sk-SK" dirty="0" err="1"/>
              <a:t>member</a:t>
            </a:r>
            <a:r>
              <a:rPr lang="sk-SK" dirty="0"/>
              <a:t> state of </a:t>
            </a:r>
            <a:r>
              <a:rPr lang="sk-SK" dirty="0" err="1"/>
              <a:t>the</a:t>
            </a:r>
            <a:r>
              <a:rPr lang="sk-SK" dirty="0"/>
              <a:t> UN in mid-1992</a:t>
            </a:r>
          </a:p>
        </p:txBody>
      </p:sp>
    </p:spTree>
    <p:extLst>
      <p:ext uri="{BB962C8B-B14F-4D97-AF65-F5344CB8AC3E}">
        <p14:creationId xmlns:p14="http://schemas.microsoft.com/office/powerpoint/2010/main" val="821782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982132"/>
            <a:ext cx="10972800" cy="1303867"/>
          </a:xfrm>
        </p:spPr>
        <p:txBody>
          <a:bodyPr>
            <a:normAutofit/>
          </a:bodyPr>
          <a:lstStyle/>
          <a:p>
            <a:r>
              <a:rPr lang="sk-SK" dirty="0" err="1"/>
              <a:t>Heinelt</a:t>
            </a:r>
            <a:r>
              <a:rPr lang="sk-SK" dirty="0"/>
              <a:t>, </a:t>
            </a:r>
            <a:r>
              <a:rPr lang="sk-SK" dirty="0" err="1"/>
              <a:t>Hlepas</a:t>
            </a:r>
            <a:r>
              <a:rPr lang="sk-SK" dirty="0"/>
              <a:t>, </a:t>
            </a:r>
            <a:r>
              <a:rPr lang="sk-SK" dirty="0" err="1"/>
              <a:t>Kuhlmann</a:t>
            </a:r>
            <a:r>
              <a:rPr lang="sk-SK" dirty="0"/>
              <a:t>, </a:t>
            </a:r>
            <a:r>
              <a:rPr lang="sk-SK" dirty="0" err="1"/>
              <a:t>Swianiewicz</a:t>
            </a:r>
            <a:r>
              <a:rPr lang="sk-SK" dirty="0"/>
              <a:t> (2018)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320" y="2557462"/>
            <a:ext cx="11326543" cy="4208073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BF87541-ECD2-46ED-B81B-E6A5CEA79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018" y="3723861"/>
            <a:ext cx="599597" cy="2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72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676399"/>
          </a:xfrm>
        </p:spPr>
        <p:txBody>
          <a:bodyPr>
            <a:normAutofit/>
          </a:bodyPr>
          <a:lstStyle/>
          <a:p>
            <a:r>
              <a:rPr lang="sk-SK" altLang="sk-SK" dirty="0" err="1"/>
              <a:t>Ladner</a:t>
            </a:r>
            <a:r>
              <a:rPr lang="sk-SK" altLang="sk-SK" dirty="0"/>
              <a:t>, </a:t>
            </a:r>
            <a:r>
              <a:rPr lang="sk-SK" altLang="sk-SK" dirty="0" err="1"/>
              <a:t>Keuffer</a:t>
            </a:r>
            <a:r>
              <a:rPr lang="sk-SK" altLang="sk-SK" dirty="0"/>
              <a:t>, </a:t>
            </a:r>
            <a:r>
              <a:rPr lang="sk-SK" altLang="sk-SK" dirty="0" err="1"/>
              <a:t>Baldersheim</a:t>
            </a:r>
            <a:r>
              <a:rPr lang="sk-SK" altLang="sk-SK" dirty="0"/>
              <a:t>, </a:t>
            </a:r>
            <a:r>
              <a:rPr lang="sk-SK" altLang="sk-SK" dirty="0" err="1"/>
              <a:t>Hlepas</a:t>
            </a:r>
            <a:r>
              <a:rPr lang="sk-SK" altLang="sk-SK" dirty="0"/>
              <a:t>, </a:t>
            </a:r>
            <a:r>
              <a:rPr lang="sk-SK" altLang="sk-SK" dirty="0" err="1"/>
              <a:t>Swianiewicz</a:t>
            </a:r>
            <a:r>
              <a:rPr lang="sk-SK" altLang="sk-SK" dirty="0"/>
              <a:t>, </a:t>
            </a:r>
            <a:r>
              <a:rPr lang="sk-SK" altLang="sk-SK" dirty="0" err="1"/>
              <a:t>Steyvers</a:t>
            </a:r>
            <a:r>
              <a:rPr lang="sk-SK" altLang="sk-SK" dirty="0"/>
              <a:t>, </a:t>
            </a:r>
            <a:r>
              <a:rPr lang="sk-SK" altLang="sk-SK" dirty="0" err="1"/>
              <a:t>Navarro</a:t>
            </a:r>
            <a:r>
              <a:rPr lang="sk-SK" altLang="sk-SK" dirty="0"/>
              <a:t> (2019)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48" y="2557463"/>
            <a:ext cx="11312215" cy="4309779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6EF5BA90-0A71-4FDB-9E7A-3E06A7274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774" y="6125078"/>
            <a:ext cx="703322" cy="3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26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93558"/>
            <a:ext cx="10972800" cy="1676399"/>
          </a:xfrm>
        </p:spPr>
        <p:txBody>
          <a:bodyPr>
            <a:normAutofit/>
          </a:bodyPr>
          <a:lstStyle/>
          <a:p>
            <a:r>
              <a:rPr lang="sk-SK" altLang="sk-SK" dirty="0" err="1"/>
              <a:t>Ladner</a:t>
            </a:r>
            <a:r>
              <a:rPr lang="sk-SK" altLang="sk-SK" dirty="0"/>
              <a:t>, </a:t>
            </a:r>
            <a:r>
              <a:rPr lang="sk-SK" altLang="sk-SK" dirty="0" err="1"/>
              <a:t>Keuffer</a:t>
            </a:r>
            <a:r>
              <a:rPr lang="sk-SK" altLang="sk-SK" dirty="0"/>
              <a:t>, </a:t>
            </a:r>
            <a:r>
              <a:rPr lang="sk-SK" altLang="sk-SK" dirty="0" err="1"/>
              <a:t>Baldersheim</a:t>
            </a:r>
            <a:r>
              <a:rPr lang="sk-SK" altLang="sk-SK" dirty="0"/>
              <a:t>, </a:t>
            </a:r>
            <a:r>
              <a:rPr lang="sk-SK" altLang="sk-SK" dirty="0" err="1"/>
              <a:t>Hlepas</a:t>
            </a:r>
            <a:r>
              <a:rPr lang="sk-SK" altLang="sk-SK" dirty="0"/>
              <a:t>, </a:t>
            </a:r>
            <a:r>
              <a:rPr lang="sk-SK" altLang="sk-SK" dirty="0" err="1"/>
              <a:t>Swianiewicz</a:t>
            </a:r>
            <a:r>
              <a:rPr lang="sk-SK" altLang="sk-SK" dirty="0"/>
              <a:t>, </a:t>
            </a:r>
            <a:r>
              <a:rPr lang="sk-SK" altLang="sk-SK" dirty="0" err="1"/>
              <a:t>Steyvers</a:t>
            </a:r>
            <a:r>
              <a:rPr lang="sk-SK" altLang="sk-SK" dirty="0"/>
              <a:t>, </a:t>
            </a:r>
            <a:r>
              <a:rPr lang="sk-SK" altLang="sk-SK" dirty="0" err="1"/>
              <a:t>Navarro</a:t>
            </a:r>
            <a:r>
              <a:rPr lang="sk-SK" altLang="sk-SK" dirty="0"/>
              <a:t> (2019)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63" y="2557462"/>
            <a:ext cx="11261557" cy="4365061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544F69CE-3EA4-4197-BDED-54E60196F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079" y="4870955"/>
            <a:ext cx="66452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09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93735"/>
          </a:xfrm>
        </p:spPr>
        <p:txBody>
          <a:bodyPr/>
          <a:lstStyle/>
          <a:p>
            <a:r>
              <a:rPr lang="sk-SK" dirty="0" err="1"/>
              <a:t>Thank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attention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5238426"/>
            <a:ext cx="9601196" cy="637441"/>
          </a:xfrm>
        </p:spPr>
        <p:txBody>
          <a:bodyPr/>
          <a:lstStyle/>
          <a:p>
            <a:pPr marL="0" indent="0" algn="r">
              <a:buNone/>
            </a:pPr>
            <a:r>
              <a:rPr lang="sk-SK" dirty="0"/>
              <a:t>daniel.klimovsky@uniba.sk</a:t>
            </a:r>
          </a:p>
        </p:txBody>
      </p:sp>
    </p:spTree>
    <p:extLst>
      <p:ext uri="{BB962C8B-B14F-4D97-AF65-F5344CB8AC3E}">
        <p14:creationId xmlns:p14="http://schemas.microsoft.com/office/powerpoint/2010/main" val="353906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proposal</a:t>
            </a:r>
            <a:r>
              <a:rPr lang="sk-SK" dirty="0"/>
              <a:t>/s to a </a:t>
            </a:r>
            <a:r>
              <a:rPr lang="sk-SK" dirty="0" err="1"/>
              <a:t>series</a:t>
            </a:r>
            <a:r>
              <a:rPr lang="sk-SK" dirty="0"/>
              <a:t> of referenda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Self-government</a:t>
            </a:r>
            <a:r>
              <a:rPr lang="sk-SK" dirty="0"/>
              <a:t> status of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governments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introduced</a:t>
            </a:r>
            <a:r>
              <a:rPr lang="sk-SK" dirty="0"/>
              <a:t> in 1993</a:t>
            </a:r>
          </a:p>
          <a:p>
            <a:r>
              <a:rPr lang="sk-SK" dirty="0" err="1"/>
              <a:t>This</a:t>
            </a:r>
            <a:r>
              <a:rPr lang="sk-SK" dirty="0"/>
              <a:t> step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accompanied</a:t>
            </a:r>
            <a:r>
              <a:rPr lang="sk-SK" dirty="0"/>
              <a:t> by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effort</a:t>
            </a:r>
            <a:r>
              <a:rPr lang="sk-SK" dirty="0"/>
              <a:t> to </a:t>
            </a:r>
            <a:r>
              <a:rPr lang="sk-SK" dirty="0" err="1"/>
              <a:t>redraw</a:t>
            </a:r>
            <a:r>
              <a:rPr lang="sk-SK" dirty="0"/>
              <a:t> a </a:t>
            </a:r>
            <a:r>
              <a:rPr lang="sk-SK" dirty="0" err="1"/>
              <a:t>municipal</a:t>
            </a:r>
            <a:r>
              <a:rPr lang="sk-SK" dirty="0"/>
              <a:t> </a:t>
            </a:r>
            <a:r>
              <a:rPr lang="sk-SK" dirty="0" err="1"/>
              <a:t>map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country:</a:t>
            </a:r>
          </a:p>
          <a:p>
            <a:pPr lvl="1"/>
            <a:r>
              <a:rPr lang="en-US" dirty="0"/>
              <a:t>163 municipalities (</a:t>
            </a:r>
            <a:r>
              <a:rPr lang="sk-SK" dirty="0"/>
              <a:t>5</a:t>
            </a:r>
            <a:r>
              <a:rPr lang="en-US" dirty="0"/>
              <a:t>,000 inhabitants</a:t>
            </a:r>
            <a:r>
              <a:rPr lang="sk-SK" dirty="0"/>
              <a:t> as a </a:t>
            </a:r>
            <a:r>
              <a:rPr lang="sk-SK" dirty="0" err="1"/>
              <a:t>minimal</a:t>
            </a:r>
            <a:r>
              <a:rPr lang="sk-SK" dirty="0"/>
              <a:t> </a:t>
            </a:r>
            <a:r>
              <a:rPr lang="sk-SK" dirty="0" err="1"/>
              <a:t>population</a:t>
            </a:r>
            <a:r>
              <a:rPr lang="sk-SK" dirty="0"/>
              <a:t> </a:t>
            </a:r>
            <a:r>
              <a:rPr lang="sk-SK" dirty="0" err="1"/>
              <a:t>size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en-US" dirty="0"/>
              <a:t>249 municipalities (2,000 inhabitants</a:t>
            </a:r>
            <a:r>
              <a:rPr lang="sk-SK" dirty="0"/>
              <a:t> as a </a:t>
            </a:r>
            <a:r>
              <a:rPr lang="sk-SK" dirty="0" err="1"/>
              <a:t>minimal</a:t>
            </a:r>
            <a:r>
              <a:rPr lang="sk-SK" dirty="0"/>
              <a:t> </a:t>
            </a:r>
            <a:r>
              <a:rPr lang="sk-SK" dirty="0" err="1"/>
              <a:t>population</a:t>
            </a:r>
            <a:r>
              <a:rPr lang="sk-SK" dirty="0"/>
              <a:t> </a:t>
            </a:r>
            <a:r>
              <a:rPr lang="sk-SK" dirty="0" err="1"/>
              <a:t>size</a:t>
            </a:r>
            <a:r>
              <a:rPr lang="en-US" dirty="0"/>
              <a:t>)</a:t>
            </a:r>
            <a:endParaRPr lang="sk-SK" dirty="0"/>
          </a:p>
          <a:p>
            <a:r>
              <a:rPr lang="sk-SK" dirty="0" err="1"/>
              <a:t>After</a:t>
            </a:r>
            <a:r>
              <a:rPr lang="sk-SK" dirty="0"/>
              <a:t> </a:t>
            </a:r>
            <a:r>
              <a:rPr lang="sk-SK" dirty="0" err="1"/>
              <a:t>consultations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communities</a:t>
            </a:r>
            <a:r>
              <a:rPr lang="sk-SK" dirty="0"/>
              <a:t>, 340 referendum </a:t>
            </a:r>
            <a:r>
              <a:rPr lang="sk-SK" dirty="0" err="1"/>
              <a:t>territories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identified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3181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982132"/>
            <a:ext cx="10972800" cy="1303867"/>
          </a:xfrm>
        </p:spPr>
        <p:txBody>
          <a:bodyPr>
            <a:normAutofit/>
          </a:bodyPr>
          <a:lstStyle/>
          <a:p>
            <a:r>
              <a:rPr lang="sk-SK" dirty="0" err="1"/>
              <a:t>Local</a:t>
            </a:r>
            <a:r>
              <a:rPr lang="sk-SK" dirty="0"/>
              <a:t> referenda in 1994 and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outcomes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934073" cy="3619279"/>
          </a:xfrm>
        </p:spPr>
        <p:txBody>
          <a:bodyPr/>
          <a:lstStyle/>
          <a:p>
            <a:r>
              <a:rPr lang="sk-SK" dirty="0"/>
              <a:t>340 </a:t>
            </a:r>
            <a:r>
              <a:rPr lang="sk-SK" dirty="0" err="1"/>
              <a:t>local</a:t>
            </a:r>
            <a:r>
              <a:rPr lang="sk-SK" dirty="0"/>
              <a:t> referenda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held</a:t>
            </a:r>
            <a:r>
              <a:rPr lang="sk-SK" dirty="0"/>
              <a:t> in 1994</a:t>
            </a:r>
          </a:p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residents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two</a:t>
            </a:r>
            <a:r>
              <a:rPr lang="sk-SK" dirty="0"/>
              <a:t> </a:t>
            </a:r>
            <a:r>
              <a:rPr lang="sk-SK" dirty="0" err="1"/>
              <a:t>options</a:t>
            </a:r>
            <a:r>
              <a:rPr lang="sk-SK" dirty="0"/>
              <a:t>: </a:t>
            </a:r>
            <a:r>
              <a:rPr lang="sk-SK" dirty="0" err="1"/>
              <a:t>they</a:t>
            </a:r>
            <a:r>
              <a:rPr lang="sk-SK" dirty="0"/>
              <a:t> </a:t>
            </a:r>
            <a:r>
              <a:rPr lang="sk-SK" dirty="0" err="1"/>
              <a:t>could</a:t>
            </a:r>
            <a:r>
              <a:rPr lang="sk-SK" dirty="0"/>
              <a:t> </a:t>
            </a:r>
            <a:r>
              <a:rPr lang="sk-SK" dirty="0" err="1"/>
              <a:t>vote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or </a:t>
            </a:r>
            <a:r>
              <a:rPr lang="sk-SK" dirty="0" err="1"/>
              <a:t>against</a:t>
            </a:r>
            <a:r>
              <a:rPr lang="sk-SK" dirty="0"/>
              <a:t> </a:t>
            </a:r>
            <a:r>
              <a:rPr lang="en-US" dirty="0"/>
              <a:t>establishment of </a:t>
            </a:r>
            <a:r>
              <a:rPr lang="sk-SK" dirty="0" err="1"/>
              <a:t>proposed</a:t>
            </a:r>
            <a:r>
              <a:rPr lang="en-US" dirty="0"/>
              <a:t> </a:t>
            </a:r>
            <a:r>
              <a:rPr lang="en-US" dirty="0" err="1"/>
              <a:t>municipalit</a:t>
            </a:r>
            <a:r>
              <a:rPr lang="sk-SK" dirty="0" err="1"/>
              <a:t>ies</a:t>
            </a:r>
            <a:endParaRPr lang="sk-SK" dirty="0"/>
          </a:p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en-US" dirty="0"/>
              <a:t>referend</a:t>
            </a:r>
            <a:r>
              <a:rPr lang="sk-SK" dirty="0"/>
              <a:t>a</a:t>
            </a:r>
            <a:r>
              <a:rPr lang="en-US" dirty="0"/>
              <a:t> were successful in 147 areas</a:t>
            </a:r>
            <a:r>
              <a:rPr lang="sk-SK" dirty="0"/>
              <a:t> (</a:t>
            </a:r>
            <a:r>
              <a:rPr lang="sk-SK" dirty="0" err="1"/>
              <a:t>proposed</a:t>
            </a:r>
            <a:r>
              <a:rPr lang="sk-SK" dirty="0"/>
              <a:t> </a:t>
            </a:r>
            <a:r>
              <a:rPr lang="sk-SK" dirty="0" err="1"/>
              <a:t>municipalities</a:t>
            </a:r>
            <a:r>
              <a:rPr lang="sk-SK" dirty="0"/>
              <a:t>)</a:t>
            </a:r>
          </a:p>
          <a:p>
            <a:r>
              <a:rPr lang="sk-SK" dirty="0" err="1"/>
              <a:t>Afterwards</a:t>
            </a:r>
            <a:r>
              <a:rPr lang="sk-SK" dirty="0"/>
              <a:t>, </a:t>
            </a:r>
            <a:r>
              <a:rPr lang="en-US" dirty="0"/>
              <a:t>the first local elections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held</a:t>
            </a:r>
            <a:r>
              <a:rPr lang="sk-SK" dirty="0"/>
              <a:t> in </a:t>
            </a:r>
            <a:r>
              <a:rPr lang="sk-SK" dirty="0" err="1"/>
              <a:t>those</a:t>
            </a:r>
            <a:r>
              <a:rPr lang="sk-SK" dirty="0"/>
              <a:t> 147 </a:t>
            </a:r>
            <a:r>
              <a:rPr lang="sk-SK" dirty="0" err="1"/>
              <a:t>municipalities</a:t>
            </a:r>
            <a:r>
              <a:rPr lang="sk-SK" dirty="0"/>
              <a:t> </a:t>
            </a:r>
            <a:r>
              <a:rPr lang="en-US" dirty="0"/>
              <a:t>in December 1994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9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891" y="982132"/>
            <a:ext cx="10985863" cy="1303867"/>
          </a:xfrm>
        </p:spPr>
        <p:txBody>
          <a:bodyPr>
            <a:normAutofit/>
          </a:bodyPr>
          <a:lstStyle/>
          <a:p>
            <a:r>
              <a:rPr lang="sk-SK" dirty="0"/>
              <a:t>New </a:t>
            </a:r>
            <a:r>
              <a:rPr lang="sk-SK" dirty="0" err="1"/>
              <a:t>structure</a:t>
            </a:r>
            <a:r>
              <a:rPr lang="sk-SK" dirty="0"/>
              <a:t> of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government</a:t>
            </a:r>
            <a:r>
              <a:rPr lang="sk-SK" dirty="0"/>
              <a:t> </a:t>
            </a:r>
            <a:r>
              <a:rPr lang="sk-SK" dirty="0" err="1"/>
              <a:t>system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59910"/>
          </a:xfrm>
        </p:spPr>
        <p:txBody>
          <a:bodyPr>
            <a:normAutofit/>
          </a:bodyPr>
          <a:lstStyle/>
          <a:p>
            <a:r>
              <a:rPr lang="en-US" dirty="0"/>
              <a:t>State functions previously carried out by former, territorially larger municipalities</a:t>
            </a:r>
            <a:r>
              <a:rPr lang="sk-SK" dirty="0"/>
              <a:t> (</a:t>
            </a:r>
            <a:r>
              <a:rPr lang="sk-SK" dirty="0" err="1"/>
              <a:t>socio-political</a:t>
            </a:r>
            <a:r>
              <a:rPr lang="sk-SK" dirty="0"/>
              <a:t> </a:t>
            </a:r>
            <a:r>
              <a:rPr lang="sk-SK" dirty="0" err="1"/>
              <a:t>communities</a:t>
            </a:r>
            <a:r>
              <a:rPr lang="sk-SK" dirty="0"/>
              <a:t>)</a:t>
            </a:r>
            <a:r>
              <a:rPr lang="en-US" dirty="0"/>
              <a:t> were delegated to administrative units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new state</a:t>
            </a:r>
          </a:p>
          <a:p>
            <a:pPr lvl="1"/>
            <a:r>
              <a:rPr lang="sk-SK" dirty="0"/>
              <a:t>58 </a:t>
            </a:r>
            <a:r>
              <a:rPr lang="en-US" dirty="0"/>
              <a:t>state administrative units</a:t>
            </a:r>
            <a:r>
              <a:rPr lang="sk-SK" dirty="0"/>
              <a:t> are </a:t>
            </a:r>
            <a:r>
              <a:rPr lang="sk-SK" dirty="0" err="1"/>
              <a:t>responsible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en-US" dirty="0"/>
              <a:t>affairs falling under the area of expertise of their respective ministries at regional level</a:t>
            </a:r>
            <a:r>
              <a:rPr lang="sk-SK" dirty="0"/>
              <a:t> (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heads</a:t>
            </a:r>
            <a:r>
              <a:rPr lang="sk-SK" dirty="0"/>
              <a:t> are </a:t>
            </a:r>
            <a:r>
              <a:rPr lang="sk-SK" dirty="0" err="1"/>
              <a:t>app</a:t>
            </a:r>
            <a:r>
              <a:rPr lang="en-US" dirty="0" err="1"/>
              <a:t>ointed</a:t>
            </a:r>
            <a:r>
              <a:rPr lang="en-US" dirty="0"/>
              <a:t> by the minister of public administration</a:t>
            </a:r>
            <a:r>
              <a:rPr lang="sk-SK" dirty="0"/>
              <a:t>); </a:t>
            </a:r>
            <a:r>
              <a:rPr lang="sk-SK" dirty="0" err="1"/>
              <a:t>they</a:t>
            </a:r>
            <a:r>
              <a:rPr lang="sk-SK" dirty="0"/>
              <a:t> do </a:t>
            </a:r>
            <a:r>
              <a:rPr lang="en-US" dirty="0"/>
              <a:t>not have the status of local government</a:t>
            </a:r>
            <a:endParaRPr lang="sk-SK" dirty="0"/>
          </a:p>
          <a:p>
            <a:r>
              <a:rPr lang="sk-SK" dirty="0"/>
              <a:t>L</a:t>
            </a:r>
            <a:r>
              <a:rPr lang="en-US" dirty="0" err="1"/>
              <a:t>ocal</a:t>
            </a:r>
            <a:r>
              <a:rPr lang="en-US" dirty="0"/>
              <a:t> functions were taken over by the new bodies of the new municipalities</a:t>
            </a:r>
            <a:endParaRPr lang="sk-SK" dirty="0"/>
          </a:p>
          <a:p>
            <a:r>
              <a:rPr lang="sk-SK" dirty="0" err="1"/>
              <a:t>Since</a:t>
            </a:r>
            <a:r>
              <a:rPr lang="sk-SK" dirty="0"/>
              <a:t> </a:t>
            </a:r>
            <a:r>
              <a:rPr lang="sk-SK" dirty="0" err="1"/>
              <a:t>this</a:t>
            </a:r>
            <a:r>
              <a:rPr lang="sk-SK" dirty="0"/>
              <a:t> </a:t>
            </a:r>
            <a:r>
              <a:rPr lang="sk-SK" dirty="0" err="1"/>
              <a:t>time</a:t>
            </a:r>
            <a:r>
              <a:rPr lang="sk-SK" dirty="0"/>
              <a:t> </a:t>
            </a:r>
            <a:r>
              <a:rPr lang="en-US" dirty="0"/>
              <a:t>Slovenia </a:t>
            </a:r>
            <a:r>
              <a:rPr lang="sk-SK" dirty="0"/>
              <a:t>has </a:t>
            </a:r>
            <a:r>
              <a:rPr lang="sk-SK" dirty="0" err="1"/>
              <a:t>been</a:t>
            </a:r>
            <a:r>
              <a:rPr lang="sk-SK" dirty="0"/>
              <a:t> </a:t>
            </a:r>
            <a:r>
              <a:rPr lang="en-US" dirty="0"/>
              <a:t>a</a:t>
            </a:r>
            <a:r>
              <a:rPr lang="sk-SK" dirty="0"/>
              <a:t> </a:t>
            </a:r>
            <a:r>
              <a:rPr lang="sk-SK" dirty="0" err="1"/>
              <a:t>moderately</a:t>
            </a:r>
            <a:r>
              <a:rPr lang="en-US" dirty="0"/>
              <a:t> </a:t>
            </a:r>
            <a:r>
              <a:rPr lang="en-US" dirty="0" err="1"/>
              <a:t>decentralised</a:t>
            </a:r>
            <a:r>
              <a:rPr lang="en-US" dirty="0"/>
              <a:t> unitary state composed of devolved state administration units and municipalities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0696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number</a:t>
            </a:r>
            <a:r>
              <a:rPr lang="sk-SK" dirty="0"/>
              <a:t> of </a:t>
            </a:r>
            <a:r>
              <a:rPr lang="sk-SK" dirty="0" err="1"/>
              <a:t>municipalities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1"/>
            <a:ext cx="10356668" cy="3778555"/>
          </a:xfrm>
        </p:spPr>
        <p:txBody>
          <a:bodyPr>
            <a:normAutofit/>
          </a:bodyPr>
          <a:lstStyle/>
          <a:p>
            <a:endParaRPr lang="sk-SK" dirty="0"/>
          </a:p>
          <a:p>
            <a:r>
              <a:rPr lang="sk-SK" dirty="0" err="1"/>
              <a:t>There</a:t>
            </a:r>
            <a:r>
              <a:rPr lang="sk-SK" dirty="0"/>
              <a:t> are 212 </a:t>
            </a:r>
            <a:r>
              <a:rPr lang="sk-SK" dirty="0" err="1"/>
              <a:t>municipalities</a:t>
            </a:r>
            <a:r>
              <a:rPr lang="sk-SK" dirty="0"/>
              <a:t> in </a:t>
            </a:r>
            <a:r>
              <a:rPr lang="sk-SK" dirty="0" err="1"/>
              <a:t>total</a:t>
            </a:r>
            <a:endParaRPr lang="sk-SK" dirty="0"/>
          </a:p>
          <a:p>
            <a:endParaRPr lang="sk-SK" dirty="0"/>
          </a:p>
          <a:p>
            <a:r>
              <a:rPr lang="sk-SK" dirty="0"/>
              <a:t>11 </a:t>
            </a:r>
            <a:r>
              <a:rPr lang="sk-SK" dirty="0" err="1"/>
              <a:t>out</a:t>
            </a:r>
            <a:r>
              <a:rPr lang="sk-SK" dirty="0"/>
              <a:t> of </a:t>
            </a:r>
            <a:r>
              <a:rPr lang="sk-SK" dirty="0" err="1"/>
              <a:t>them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urban</a:t>
            </a:r>
            <a:r>
              <a:rPr lang="sk-SK" dirty="0"/>
              <a:t> status and </a:t>
            </a:r>
            <a:r>
              <a:rPr lang="sk-SK" dirty="0" err="1"/>
              <a:t>they</a:t>
            </a:r>
            <a:r>
              <a:rPr lang="sk-SK" dirty="0"/>
              <a:t> are </a:t>
            </a:r>
            <a:r>
              <a:rPr lang="sk-SK" dirty="0" err="1"/>
              <a:t>called</a:t>
            </a:r>
            <a:r>
              <a:rPr lang="sk-SK" dirty="0"/>
              <a:t> as city or </a:t>
            </a:r>
            <a:r>
              <a:rPr lang="sk-SK" dirty="0" err="1"/>
              <a:t>urban</a:t>
            </a:r>
            <a:r>
              <a:rPr lang="sk-SK" dirty="0"/>
              <a:t> </a:t>
            </a:r>
            <a:r>
              <a:rPr lang="sk-SK" dirty="0" err="1"/>
              <a:t>municipalities</a:t>
            </a:r>
            <a:endParaRPr lang="sk-SK" dirty="0"/>
          </a:p>
          <a:p>
            <a:r>
              <a:rPr lang="sk-SK" dirty="0"/>
              <a:t>A</a:t>
            </a:r>
            <a:r>
              <a:rPr lang="en-US" dirty="0"/>
              <a:t>  municipality  can  acquire  the  status  of  urban  municipality if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I</a:t>
            </a:r>
            <a:r>
              <a:rPr lang="en-US" dirty="0"/>
              <a:t>t has a minimum of 20,000 inhabitants</a:t>
            </a:r>
            <a:endParaRPr lang="sk-SK" dirty="0"/>
          </a:p>
          <a:p>
            <a:pPr lvl="1"/>
            <a:r>
              <a:rPr lang="sk-SK" dirty="0" err="1"/>
              <a:t>Employers</a:t>
            </a:r>
            <a:r>
              <a:rPr lang="sk-SK" dirty="0"/>
              <a:t> </a:t>
            </a:r>
            <a:r>
              <a:rPr lang="sk-SK" dirty="0" err="1"/>
              <a:t>located</a:t>
            </a:r>
            <a:r>
              <a:rPr lang="sk-SK" dirty="0"/>
              <a:t> on </a:t>
            </a:r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territory</a:t>
            </a:r>
            <a:r>
              <a:rPr lang="sk-SK" dirty="0"/>
              <a:t> </a:t>
            </a:r>
            <a:r>
              <a:rPr lang="sk-SK" dirty="0" err="1"/>
              <a:t>offer</a:t>
            </a:r>
            <a:r>
              <a:rPr lang="sk-SK" dirty="0"/>
              <a:t> 1</a:t>
            </a:r>
            <a:r>
              <a:rPr lang="en-US" dirty="0"/>
              <a:t>5,000 jobs</a:t>
            </a:r>
            <a:r>
              <a:rPr lang="sk-SK" dirty="0"/>
              <a:t> at </a:t>
            </a:r>
            <a:r>
              <a:rPr lang="sk-SK" dirty="0" err="1"/>
              <a:t>least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675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No </a:t>
            </a:r>
            <a:r>
              <a:rPr lang="sk-SK" dirty="0" err="1"/>
              <a:t>regional</a:t>
            </a:r>
            <a:r>
              <a:rPr lang="sk-SK" dirty="0"/>
              <a:t> </a:t>
            </a:r>
            <a:r>
              <a:rPr lang="sk-SK" dirty="0" err="1"/>
              <a:t>governments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27826"/>
          </a:xfrm>
        </p:spPr>
        <p:txBody>
          <a:bodyPr>
            <a:normAutofit/>
          </a:bodyPr>
          <a:lstStyle/>
          <a:p>
            <a:r>
              <a:rPr lang="sk-SK" dirty="0"/>
              <a:t>12 </a:t>
            </a:r>
            <a:r>
              <a:rPr lang="sk-SK" dirty="0" err="1"/>
              <a:t>statistical</a:t>
            </a:r>
            <a:r>
              <a:rPr lang="sk-SK" dirty="0"/>
              <a:t> </a:t>
            </a:r>
            <a:r>
              <a:rPr lang="sk-SK" dirty="0" err="1"/>
              <a:t>regions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no </a:t>
            </a:r>
            <a:r>
              <a:rPr lang="sk-SK" dirty="0" err="1"/>
              <a:t>administrative</a:t>
            </a:r>
            <a:r>
              <a:rPr lang="sk-SK" dirty="0"/>
              <a:t> </a:t>
            </a:r>
            <a:r>
              <a:rPr lang="sk-SK" dirty="0" err="1"/>
              <a:t>function</a:t>
            </a:r>
            <a:r>
              <a:rPr lang="sk-SK" dirty="0"/>
              <a:t> – </a:t>
            </a:r>
            <a:r>
              <a:rPr lang="sk-SK" dirty="0" err="1"/>
              <a:t>they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been</a:t>
            </a:r>
            <a:r>
              <a:rPr lang="sk-SK" dirty="0"/>
              <a:t> </a:t>
            </a:r>
            <a:r>
              <a:rPr lang="sk-SK" dirty="0" err="1"/>
              <a:t>established</a:t>
            </a:r>
            <a:r>
              <a:rPr lang="sk-SK" dirty="0"/>
              <a:t> f</a:t>
            </a:r>
            <a:r>
              <a:rPr lang="en-US" dirty="0"/>
              <a:t>or development and statistical purposes</a:t>
            </a:r>
            <a:endParaRPr lang="sk-SK" dirty="0"/>
          </a:p>
          <a:p>
            <a:r>
              <a:rPr lang="sk-SK" dirty="0"/>
              <a:t>2 </a:t>
            </a:r>
            <a:r>
              <a:rPr lang="en-US" dirty="0"/>
              <a:t>cohesion regions</a:t>
            </a:r>
            <a:r>
              <a:rPr lang="sk-SK" dirty="0"/>
              <a:t> (</a:t>
            </a:r>
            <a:r>
              <a:rPr lang="en-US" dirty="0"/>
              <a:t>East Slovenia and West Slovenia</a:t>
            </a:r>
            <a:r>
              <a:rPr lang="sk-SK" dirty="0"/>
              <a:t>) – EU </a:t>
            </a:r>
            <a:r>
              <a:rPr lang="sk-SK" dirty="0" err="1"/>
              <a:t>Funds</a:t>
            </a:r>
            <a:endParaRPr lang="sk-SK" dirty="0"/>
          </a:p>
          <a:p>
            <a:r>
              <a:rPr lang="sk-SK" dirty="0"/>
              <a:t>A </a:t>
            </a:r>
            <a:r>
              <a:rPr lang="sk-SK" dirty="0" err="1"/>
              <a:t>possibility</a:t>
            </a:r>
            <a:r>
              <a:rPr lang="sk-SK" dirty="0"/>
              <a:t> to </a:t>
            </a:r>
            <a:r>
              <a:rPr lang="sk-SK" dirty="0" err="1"/>
              <a:t>establish</a:t>
            </a:r>
            <a:r>
              <a:rPr lang="sk-SK" dirty="0"/>
              <a:t> </a:t>
            </a:r>
            <a:r>
              <a:rPr lang="sk-SK" dirty="0" err="1"/>
              <a:t>regional</a:t>
            </a:r>
            <a:r>
              <a:rPr lang="sk-SK" dirty="0"/>
              <a:t> </a:t>
            </a:r>
            <a:r>
              <a:rPr lang="sk-SK" dirty="0" err="1"/>
              <a:t>governments</a:t>
            </a:r>
            <a:endParaRPr lang="sk-SK" dirty="0"/>
          </a:p>
          <a:p>
            <a:pPr lvl="1"/>
            <a:r>
              <a:rPr lang="sk-SK" dirty="0"/>
              <a:t>T</a:t>
            </a:r>
            <a:r>
              <a:rPr lang="en-US" dirty="0"/>
              <a:t>he Constitution was amended </a:t>
            </a:r>
            <a:r>
              <a:rPr lang="sk-SK" dirty="0"/>
              <a:t>in 2006: </a:t>
            </a:r>
            <a:r>
              <a:rPr lang="sk-SK" dirty="0" err="1"/>
              <a:t>this</a:t>
            </a:r>
            <a:r>
              <a:rPr lang="sk-SK" dirty="0"/>
              <a:t> </a:t>
            </a:r>
            <a:r>
              <a:rPr lang="sk-SK" dirty="0" err="1"/>
              <a:t>amendment</a:t>
            </a:r>
            <a:r>
              <a:rPr lang="sk-SK" dirty="0"/>
              <a:t> </a:t>
            </a:r>
            <a:r>
              <a:rPr lang="en-US" dirty="0"/>
              <a:t>enable</a:t>
            </a:r>
            <a:r>
              <a:rPr lang="sk-SK" dirty="0"/>
              <a:t>s</a:t>
            </a:r>
            <a:r>
              <a:rPr lang="en-US" dirty="0"/>
              <a:t> the establishment of regions</a:t>
            </a:r>
            <a:r>
              <a:rPr lang="sk-SK" dirty="0"/>
              <a:t> (</a:t>
            </a:r>
            <a:r>
              <a:rPr lang="sk-SK" dirty="0" err="1"/>
              <a:t>regional</a:t>
            </a:r>
            <a:r>
              <a:rPr lang="sk-SK" dirty="0"/>
              <a:t> </a:t>
            </a:r>
            <a:r>
              <a:rPr lang="sk-SK" dirty="0" err="1"/>
              <a:t>governments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T</a:t>
            </a:r>
            <a:r>
              <a:rPr lang="en-US" dirty="0"/>
              <a:t>he state could transfer the performance of specific duties within the state competence to the regions and must provide them the necessary financial resources to enable this</a:t>
            </a:r>
            <a:endParaRPr lang="sk-SK" dirty="0"/>
          </a:p>
          <a:p>
            <a:pPr lvl="1"/>
            <a:r>
              <a:rPr lang="sk-SK" dirty="0"/>
              <a:t>No</a:t>
            </a:r>
            <a:r>
              <a:rPr lang="en-US" dirty="0"/>
              <a:t> region</a:t>
            </a:r>
            <a:r>
              <a:rPr lang="sk-SK" dirty="0"/>
              <a:t> (</a:t>
            </a:r>
            <a:r>
              <a:rPr lang="sk-SK" dirty="0" err="1"/>
              <a:t>regional</a:t>
            </a:r>
            <a:r>
              <a:rPr lang="sk-SK" dirty="0"/>
              <a:t> </a:t>
            </a:r>
            <a:r>
              <a:rPr lang="sk-SK" dirty="0" err="1"/>
              <a:t>government</a:t>
            </a:r>
            <a:r>
              <a:rPr lang="sk-SK" dirty="0"/>
              <a:t>)</a:t>
            </a:r>
            <a:r>
              <a:rPr lang="en-US" dirty="0"/>
              <a:t> ha</a:t>
            </a:r>
            <a:r>
              <a:rPr lang="sk-SK" dirty="0"/>
              <a:t>s</a:t>
            </a:r>
            <a:r>
              <a:rPr lang="en-US" dirty="0"/>
              <a:t> been established yet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1541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932" y="982132"/>
            <a:ext cx="10957302" cy="1303867"/>
          </a:xfrm>
        </p:spPr>
        <p:txBody>
          <a:bodyPr/>
          <a:lstStyle/>
          <a:p>
            <a:r>
              <a:rPr lang="sk-SK" dirty="0" err="1"/>
              <a:t>Tasks</a:t>
            </a:r>
            <a:r>
              <a:rPr lang="sk-SK" dirty="0"/>
              <a:t> of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governments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0" y="2556931"/>
            <a:ext cx="10896600" cy="3795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Public safety and protection</a:t>
            </a:r>
            <a:r>
              <a:rPr lang="sk-SK" dirty="0"/>
              <a:t>		</a:t>
            </a:r>
            <a:r>
              <a:rPr lang="en-US" dirty="0"/>
              <a:t>Housing</a:t>
            </a:r>
            <a:r>
              <a:rPr lang="sk-SK" dirty="0"/>
              <a:t>				</a:t>
            </a:r>
            <a:r>
              <a:rPr lang="en-US" dirty="0"/>
              <a:t>Land development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Urban planning</a:t>
            </a:r>
            <a:r>
              <a:rPr lang="sk-SK" dirty="0"/>
              <a:t>					</a:t>
            </a:r>
            <a:r>
              <a:rPr lang="en-US" dirty="0"/>
              <a:t>Trade and industry</a:t>
            </a:r>
            <a:r>
              <a:rPr lang="sk-SK" dirty="0"/>
              <a:t>		</a:t>
            </a:r>
            <a:r>
              <a:rPr lang="en-US" dirty="0"/>
              <a:t>Environment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Social security</a:t>
            </a:r>
            <a:r>
              <a:rPr lang="sk-SK" dirty="0"/>
              <a:t>						</a:t>
            </a:r>
            <a:r>
              <a:rPr lang="en-US" dirty="0"/>
              <a:t>Road network</a:t>
            </a:r>
            <a:r>
              <a:rPr lang="sk-SK" dirty="0"/>
              <a:t>			</a:t>
            </a:r>
            <a:r>
              <a:rPr lang="en-US" dirty="0"/>
              <a:t>Transport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Water treatment and waste collection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Pre-school and primary education</a:t>
            </a:r>
          </a:p>
        </p:txBody>
      </p:sp>
    </p:spTree>
    <p:extLst>
      <p:ext uri="{BB962C8B-B14F-4D97-AF65-F5344CB8AC3E}">
        <p14:creationId xmlns:p14="http://schemas.microsoft.com/office/powerpoint/2010/main" val="3682221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477</TotalTime>
  <Words>1859</Words>
  <Application>Microsoft Office PowerPoint</Application>
  <PresentationFormat>Širokouhlá</PresentationFormat>
  <Paragraphs>181</Paragraphs>
  <Slides>33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Garamond</vt:lpstr>
      <vt:lpstr>Organický motív</vt:lpstr>
      <vt:lpstr>Motív balíka Office</vt:lpstr>
      <vt:lpstr>Local Government in Slovenia</vt:lpstr>
      <vt:lpstr>A brief historical overview</vt:lpstr>
      <vt:lpstr>Collapse of Yugoslavia and Slovenian independence</vt:lpstr>
      <vt:lpstr>From proposal/s to a series of referenda</vt:lpstr>
      <vt:lpstr>Local referenda in 1994 and their outcomes</vt:lpstr>
      <vt:lpstr>New structure of local government system</vt:lpstr>
      <vt:lpstr>Present number of municipalities</vt:lpstr>
      <vt:lpstr>No regional governments</vt:lpstr>
      <vt:lpstr>Tasks of local governments</vt:lpstr>
      <vt:lpstr>Additional tasks of local governments in city/urban municipalities</vt:lpstr>
      <vt:lpstr>City municipalities (11)</vt:lpstr>
      <vt:lpstr>A few interesting information</vt:lpstr>
      <vt:lpstr>Size can be very relative</vt:lpstr>
      <vt:lpstr>Gradual increase of municipal splits</vt:lpstr>
      <vt:lpstr>Main bodies of local governments</vt:lpstr>
      <vt:lpstr>Communities</vt:lpstr>
      <vt:lpstr>Right to vote</vt:lpstr>
      <vt:lpstr>Elections of mayors</vt:lpstr>
      <vt:lpstr>Elections of municipal councils</vt:lpstr>
      <vt:lpstr>Candidates and candidate lists</vt:lpstr>
      <vt:lpstr>Extreme level of incumency of mayors</vt:lpstr>
      <vt:lpstr>Independent candidates</vt:lpstr>
      <vt:lpstr>Women in local politics</vt:lpstr>
      <vt:lpstr>Share of female local politicians in the 1990s</vt:lpstr>
      <vt:lpstr>Gradual implementation of gender quotas</vt:lpstr>
      <vt:lpstr>Form of gender quota</vt:lpstr>
      <vt:lpstr>Share of female local politicians after introduction of the gender quotas</vt:lpstr>
      <vt:lpstr>Gender quotas in Slovenia</vt:lpstr>
      <vt:lpstr>Swianiewicz (2014)</vt:lpstr>
      <vt:lpstr>Heinelt, Hlepas, Kuhlmann, Swianiewicz (2018)</vt:lpstr>
      <vt:lpstr>Ladner, Keuffer, Baldersheim, Hlepas, Swianiewicz, Steyvers, Navarro (2019)</vt:lpstr>
      <vt:lpstr>Ladner, Keuffer, Baldersheim, Hlepas, Swianiewicz, Steyvers, Navarro (2019)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in Hungary</dc:title>
  <dc:creator>Daniel Klimovský</dc:creator>
  <cp:lastModifiedBy>Daniel Klimovský</cp:lastModifiedBy>
  <cp:revision>87</cp:revision>
  <dcterms:created xsi:type="dcterms:W3CDTF">2019-03-24T18:20:37Z</dcterms:created>
  <dcterms:modified xsi:type="dcterms:W3CDTF">2025-03-06T04:38:03Z</dcterms:modified>
</cp:coreProperties>
</file>