
<file path=[Content_Types].xml><?xml version="1.0" encoding="utf-8"?>
<Types xmlns="http://schemas.openxmlformats.org/package/2006/content-types">
  <Default Extension="png" ContentType="image/png"/>
  <Default Extension="m4a" ContentType="audio/mp4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1" r:id="rId3"/>
    <p:sldId id="257" r:id="rId4"/>
    <p:sldId id="263" r:id="rId5"/>
    <p:sldId id="264" r:id="rId6"/>
    <p:sldId id="265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hyperlink" Target="https://www.thelocal.se/20180822/sweden-in-focus-education-inequality-school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toiler.uiv.cz/rocenka/rocenka.asp" TargetMode="External"/><Relationship Id="rId2" Type="http://schemas.openxmlformats.org/officeDocument/2006/relationships/hyperlink" Target="https://www.zakonyprolidi.cz/cs/2016-27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Podpůrná opatření </a:t>
            </a:r>
            <a:r>
              <a:rPr lang="cs-CZ" dirty="0"/>
              <a:t>u žáků se sociálním znevýhodněním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sz="2000" dirty="0" smtClean="0"/>
              <a:t>Náhradní  výuka za přednášku 24/03/2020 – Část B</a:t>
            </a:r>
          </a:p>
          <a:p>
            <a:r>
              <a:rPr lang="cs-CZ" sz="2000" cap="none" dirty="0" smtClean="0"/>
              <a:t>PhDr. Zbyněk Němec, Ph.D.</a:t>
            </a:r>
            <a:endParaRPr lang="cs-CZ" sz="2000" cap="none" dirty="0"/>
          </a:p>
        </p:txBody>
      </p:sp>
      <p:pic>
        <p:nvPicPr>
          <p:cNvPr id="15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10885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69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/>
              <a:t>Jsou děti/žáci se sociálním znevýhodněním součástí systému podpůrných opatření?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67078" y="5497801"/>
            <a:ext cx="4784437" cy="377109"/>
          </a:xfrm>
        </p:spPr>
        <p:txBody>
          <a:bodyPr>
            <a:normAutofit fontScale="40000" lnSpcReduction="20000"/>
          </a:bodyPr>
          <a:lstStyle/>
          <a:p>
            <a:r>
              <a:rPr lang="cs-CZ" dirty="0" smtClean="0"/>
              <a:t>Zdroj: </a:t>
            </a:r>
            <a:r>
              <a:rPr lang="cs-CZ" dirty="0">
                <a:hlinkClick r:id="rId4"/>
              </a:rPr>
              <a:t>https://www.thelocal.se/20180822/sweden-in-focus-education-inequality-schools</a:t>
            </a:r>
            <a:r>
              <a:rPr lang="cs-CZ" dirty="0" smtClean="0"/>
              <a:t> (online, cit. 2020-03-24)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7078" y="2190028"/>
            <a:ext cx="4784437" cy="3177165"/>
          </a:xfrm>
          <a:prstGeom prst="rect">
            <a:avLst/>
          </a:prstGeom>
        </p:spPr>
      </p:pic>
      <p:pic>
        <p:nvPicPr>
          <p:cNvPr id="8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59824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82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Podpůrná opatření </a:t>
            </a:r>
            <a:r>
              <a:rPr lang="cs-CZ" dirty="0" smtClean="0"/>
              <a:t>u žáků se sociálním znevýhodněním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lvl="0" indent="0">
              <a:buNone/>
            </a:pPr>
            <a:r>
              <a:rPr lang="cs-CZ" sz="2600" dirty="0" smtClean="0"/>
              <a:t>Vyhláška č. 27/2016 Sb. o vzdělávání žáků se speciálními vzdělávacími potřebami a žáků nadaných</a:t>
            </a:r>
          </a:p>
          <a:p>
            <a:pPr marL="0" lvl="0" indent="0">
              <a:buNone/>
            </a:pPr>
            <a:r>
              <a:rPr lang="cs-CZ" sz="2600" dirty="0" smtClean="0"/>
              <a:t>Terminologie: „</a:t>
            </a:r>
            <a:r>
              <a:rPr lang="cs-CZ" sz="2600" i="1" dirty="0" smtClean="0"/>
              <a:t>žák </a:t>
            </a:r>
            <a:r>
              <a:rPr lang="cs-CZ" sz="2600" i="1" dirty="0"/>
              <a:t>s potřebou podpory ve vzdělávání s důvodu odlišných kulturních a životních </a:t>
            </a:r>
            <a:r>
              <a:rPr lang="cs-CZ" sz="2600" i="1" dirty="0" smtClean="0"/>
              <a:t>podmínek</a:t>
            </a:r>
            <a:r>
              <a:rPr lang="cs-CZ" sz="2600" dirty="0" smtClean="0"/>
              <a:t>“</a:t>
            </a:r>
            <a:endParaRPr lang="cs-CZ" sz="2600" dirty="0"/>
          </a:p>
          <a:p>
            <a:pPr marL="0" indent="0">
              <a:buNone/>
            </a:pPr>
            <a:r>
              <a:rPr lang="cs-CZ" sz="2600" dirty="0" smtClean="0"/>
              <a:t>Podpůrná opatření: 1-3 stupeň podpory </a:t>
            </a:r>
          </a:p>
          <a:p>
            <a:pPr marL="0" indent="0">
              <a:buNone/>
            </a:pPr>
            <a:r>
              <a:rPr lang="cs-CZ" sz="2600" dirty="0" smtClean="0"/>
              <a:t>Na 1. stupni jde o základní jednoduché formy podpory zajišťované učitelem (úprava </a:t>
            </a:r>
            <a:r>
              <a:rPr lang="cs-CZ" sz="2600" dirty="0"/>
              <a:t>metod výuky, organizace </a:t>
            </a:r>
            <a:r>
              <a:rPr lang="cs-CZ" sz="2600" dirty="0" smtClean="0"/>
              <a:t>výuky</a:t>
            </a:r>
            <a:r>
              <a:rPr lang="cs-CZ" sz="2600" dirty="0" smtClean="0"/>
              <a:t>…</a:t>
            </a:r>
            <a:r>
              <a:rPr lang="cs-CZ" sz="2600" dirty="0" smtClean="0"/>
              <a:t>) </a:t>
            </a:r>
            <a:r>
              <a:rPr lang="cs-CZ" sz="2600" dirty="0" smtClean="0"/>
              <a:t>+ podle potřeby plán pedagogické podpory.  </a:t>
            </a:r>
          </a:p>
          <a:p>
            <a:pPr marL="0" indent="0">
              <a:buNone/>
            </a:pPr>
            <a:r>
              <a:rPr lang="cs-CZ" sz="2600" dirty="0" smtClean="0"/>
              <a:t>Na 2. a 3 stupni PO je nutné doporučení ŠPZ a informovaný souhlas zákonného zástupce. </a:t>
            </a:r>
          </a:p>
          <a:p>
            <a:pPr marL="0" indent="0">
              <a:buNone/>
            </a:pPr>
            <a:r>
              <a:rPr lang="cs-CZ" sz="2200" dirty="0" smtClean="0"/>
              <a:t> </a:t>
            </a:r>
            <a:endParaRPr lang="cs-CZ" sz="2200" dirty="0"/>
          </a:p>
          <a:p>
            <a:endParaRPr lang="cs-CZ" dirty="0"/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98017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25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2. Stupeň Podpůrných opatření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2. stupeň</a:t>
            </a:r>
            <a:r>
              <a:rPr lang="cs-CZ" dirty="0" smtClean="0"/>
              <a:t>:</a:t>
            </a:r>
            <a:endParaRPr lang="cs-CZ" dirty="0"/>
          </a:p>
          <a:p>
            <a:r>
              <a:rPr lang="cs-CZ" dirty="0"/>
              <a:t>IVP, </a:t>
            </a:r>
          </a:p>
          <a:p>
            <a:pPr>
              <a:spcBef>
                <a:spcPts val="0"/>
              </a:spcBef>
            </a:pPr>
            <a:r>
              <a:rPr lang="cs-CZ" dirty="0"/>
              <a:t>úprava hodnocení, </a:t>
            </a:r>
          </a:p>
          <a:p>
            <a:pPr>
              <a:spcBef>
                <a:spcPts val="0"/>
              </a:spcBef>
            </a:pPr>
            <a:r>
              <a:rPr lang="cs-CZ" dirty="0"/>
              <a:t>úprava obsahu vzdělávání – navýšení hodin ČJ (max. 120 hod.), </a:t>
            </a:r>
          </a:p>
          <a:p>
            <a:pPr>
              <a:spcBef>
                <a:spcPts val="0"/>
              </a:spcBef>
            </a:pPr>
            <a:r>
              <a:rPr lang="cs-CZ" dirty="0"/>
              <a:t>pedagogická intervence (1 hod./t.), </a:t>
            </a:r>
          </a:p>
          <a:p>
            <a:pPr>
              <a:spcBef>
                <a:spcPts val="0"/>
              </a:spcBef>
            </a:pPr>
            <a:r>
              <a:rPr lang="cs-CZ" dirty="0"/>
              <a:t>předmět </a:t>
            </a:r>
            <a:r>
              <a:rPr lang="cs-CZ" dirty="0" err="1"/>
              <a:t>sppg</a:t>
            </a:r>
            <a:r>
              <a:rPr lang="cs-CZ" dirty="0"/>
              <a:t> péče (1 hod./t.), </a:t>
            </a:r>
          </a:p>
          <a:p>
            <a:pPr>
              <a:spcBef>
                <a:spcPts val="0"/>
              </a:spcBef>
            </a:pPr>
            <a:r>
              <a:rPr lang="cs-CZ" dirty="0"/>
              <a:t>pomůcky 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14392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55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3. </a:t>
            </a:r>
            <a:r>
              <a:rPr lang="cs-CZ" dirty="0" smtClean="0"/>
              <a:t>Stupeň Podpůrných opatření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86783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sz="2600" b="1" dirty="0" smtClean="0"/>
              <a:t>3. </a:t>
            </a:r>
            <a:r>
              <a:rPr lang="cs-CZ" sz="2600" b="1" dirty="0"/>
              <a:t>stupeň</a:t>
            </a:r>
            <a:r>
              <a:rPr lang="cs-CZ" sz="2600" dirty="0"/>
              <a:t>:</a:t>
            </a:r>
          </a:p>
          <a:p>
            <a:r>
              <a:rPr lang="cs-CZ" sz="2600" dirty="0" smtClean="0"/>
              <a:t>úprava </a:t>
            </a:r>
            <a:r>
              <a:rPr lang="cs-CZ" sz="2600" dirty="0"/>
              <a:t>obsahu vzdělávání – navýšení hodin ČJ (max. 200 hod.), </a:t>
            </a:r>
          </a:p>
          <a:p>
            <a:pPr>
              <a:spcBef>
                <a:spcPts val="0"/>
              </a:spcBef>
            </a:pPr>
            <a:r>
              <a:rPr lang="cs-CZ" sz="2600" dirty="0"/>
              <a:t>pedagogická intervence (2 hod./t.), </a:t>
            </a:r>
          </a:p>
          <a:p>
            <a:pPr>
              <a:spcBef>
                <a:spcPts val="0"/>
              </a:spcBef>
            </a:pPr>
            <a:r>
              <a:rPr lang="cs-CZ" sz="2600" dirty="0"/>
              <a:t>předmět </a:t>
            </a:r>
            <a:r>
              <a:rPr lang="cs-CZ" sz="2600" dirty="0" err="1"/>
              <a:t>sppg</a:t>
            </a:r>
            <a:r>
              <a:rPr lang="cs-CZ" sz="2600" dirty="0"/>
              <a:t> péče (2 hod./t.), </a:t>
            </a:r>
          </a:p>
          <a:p>
            <a:pPr>
              <a:spcBef>
                <a:spcPts val="0"/>
              </a:spcBef>
            </a:pPr>
            <a:r>
              <a:rPr lang="cs-CZ" sz="2600" dirty="0"/>
              <a:t>asistent pedagoga (úvazek 0,25 – 0,75), </a:t>
            </a:r>
          </a:p>
          <a:p>
            <a:pPr>
              <a:spcBef>
                <a:spcPts val="0"/>
              </a:spcBef>
            </a:pPr>
            <a:r>
              <a:rPr lang="cs-CZ" sz="2600" dirty="0"/>
              <a:t>další pedagogický pracovník (úvazek 0,5), </a:t>
            </a:r>
          </a:p>
          <a:p>
            <a:pPr>
              <a:spcBef>
                <a:spcPts val="0"/>
              </a:spcBef>
            </a:pPr>
            <a:r>
              <a:rPr lang="cs-CZ" sz="2600" dirty="0"/>
              <a:t>školní psycholog nebo speciální pedagog (úvazek 0,5), </a:t>
            </a:r>
          </a:p>
          <a:p>
            <a:pPr>
              <a:spcBef>
                <a:spcPts val="0"/>
              </a:spcBef>
            </a:pPr>
            <a:r>
              <a:rPr lang="cs-CZ" sz="2600" dirty="0" smtClean="0"/>
              <a:t>pomůcky</a:t>
            </a:r>
            <a:endParaRPr lang="cs-CZ" sz="2600" dirty="0"/>
          </a:p>
          <a:p>
            <a:pPr marL="0" indent="0">
              <a:spcBef>
                <a:spcPts val="0"/>
              </a:spcBef>
              <a:buNone/>
            </a:pPr>
            <a:r>
              <a:rPr lang="cs-CZ" sz="2600" dirty="0"/>
              <a:t>     </a:t>
            </a:r>
          </a:p>
          <a:p>
            <a:pPr marL="0" indent="0">
              <a:buNone/>
            </a:pPr>
            <a:r>
              <a:rPr lang="cs-CZ" sz="2600" dirty="0"/>
              <a:t>§17 </a:t>
            </a:r>
            <a:r>
              <a:rPr lang="cs-CZ" sz="2600" dirty="0" err="1"/>
              <a:t>vyhl</a:t>
            </a:r>
            <a:r>
              <a:rPr lang="cs-CZ" sz="2600" dirty="0"/>
              <a:t>.: v 1 třídě může být max. 5 žáků s podpůrnými opatřeními 2. – 5 stupně – výjimku většího počtu mohou mít třídy kvůli spádovosti  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766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40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30271" y="953324"/>
            <a:ext cx="1862312" cy="1049235"/>
          </a:xfrm>
        </p:spPr>
        <p:txBody>
          <a:bodyPr>
            <a:normAutofit fontScale="90000"/>
          </a:bodyPr>
          <a:lstStyle/>
          <a:p>
            <a:r>
              <a:rPr lang="cs-CZ" sz="2800" b="1" dirty="0" smtClean="0"/>
              <a:t>Míra podpory</a:t>
            </a:r>
            <a:endParaRPr lang="cs-CZ" sz="2800" b="1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8217176"/>
              </p:ext>
            </p:extLst>
          </p:nvPr>
        </p:nvGraphicFramePr>
        <p:xfrm>
          <a:off x="4321395" y="953318"/>
          <a:ext cx="6642168" cy="47380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91819">
                  <a:extLst>
                    <a:ext uri="{9D8B030D-6E8A-4147-A177-3AD203B41FA5}">
                      <a16:colId xmlns:a16="http://schemas.microsoft.com/office/drawing/2014/main" val="609618048"/>
                    </a:ext>
                  </a:extLst>
                </a:gridCol>
                <a:gridCol w="1874573">
                  <a:extLst>
                    <a:ext uri="{9D8B030D-6E8A-4147-A177-3AD203B41FA5}">
                      <a16:colId xmlns:a16="http://schemas.microsoft.com/office/drawing/2014/main" val="58862189"/>
                    </a:ext>
                  </a:extLst>
                </a:gridCol>
                <a:gridCol w="1875776">
                  <a:extLst>
                    <a:ext uri="{9D8B030D-6E8A-4147-A177-3AD203B41FA5}">
                      <a16:colId xmlns:a16="http://schemas.microsoft.com/office/drawing/2014/main" val="1055081818"/>
                    </a:ext>
                  </a:extLst>
                </a:gridCol>
              </a:tblGrid>
              <a:tr h="764646">
                <a:tc grid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Pedagogicko-psychologické poradny – klienti s poskytnutou péčí "z důvodu odlišného kulturního prostředí nebo jiných životních podmínek" (převažující závěr vyšetření)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3988388"/>
                  </a:ext>
                </a:extLst>
              </a:tr>
              <a:tr h="22345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Území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2016/2017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2017/2018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extLst>
                  <a:ext uri="{0D108BD9-81ED-4DB2-BD59-A6C34878D82A}">
                    <a16:rowId xmlns:a16="http://schemas.microsoft.com/office/drawing/2014/main" val="2212948037"/>
                  </a:ext>
                </a:extLst>
              </a:tr>
              <a:tr h="22345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Česká republika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4.891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</a:rPr>
                        <a:t>5.659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extLst>
                  <a:ext uri="{0D108BD9-81ED-4DB2-BD59-A6C34878D82A}">
                    <a16:rowId xmlns:a16="http://schemas.microsoft.com/office/drawing/2014/main" val="865410157"/>
                  </a:ext>
                </a:extLst>
              </a:tr>
              <a:tr h="22345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Hlavní město Praha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997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1145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extLst>
                  <a:ext uri="{0D108BD9-81ED-4DB2-BD59-A6C34878D82A}">
                    <a16:rowId xmlns:a16="http://schemas.microsoft.com/office/drawing/2014/main" val="2575530460"/>
                  </a:ext>
                </a:extLst>
              </a:tr>
              <a:tr h="22345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Středočeský kraj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685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935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extLst>
                  <a:ext uri="{0D108BD9-81ED-4DB2-BD59-A6C34878D82A}">
                    <a16:rowId xmlns:a16="http://schemas.microsoft.com/office/drawing/2014/main" val="3009590381"/>
                  </a:ext>
                </a:extLst>
              </a:tr>
              <a:tr h="22345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Jihočeský kraj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103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145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extLst>
                  <a:ext uri="{0D108BD9-81ED-4DB2-BD59-A6C34878D82A}">
                    <a16:rowId xmlns:a16="http://schemas.microsoft.com/office/drawing/2014/main" val="3959690195"/>
                  </a:ext>
                </a:extLst>
              </a:tr>
              <a:tr h="22345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Plzeňský kraj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391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205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extLst>
                  <a:ext uri="{0D108BD9-81ED-4DB2-BD59-A6C34878D82A}">
                    <a16:rowId xmlns:a16="http://schemas.microsoft.com/office/drawing/2014/main" val="1732861827"/>
                  </a:ext>
                </a:extLst>
              </a:tr>
              <a:tr h="22345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Karlovarský kraj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621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1035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extLst>
                  <a:ext uri="{0D108BD9-81ED-4DB2-BD59-A6C34878D82A}">
                    <a16:rowId xmlns:a16="http://schemas.microsoft.com/office/drawing/2014/main" val="3907088254"/>
                  </a:ext>
                </a:extLst>
              </a:tr>
              <a:tr h="22345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Ústecký kraj 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508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310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extLst>
                  <a:ext uri="{0D108BD9-81ED-4DB2-BD59-A6C34878D82A}">
                    <a16:rowId xmlns:a16="http://schemas.microsoft.com/office/drawing/2014/main" val="4119588773"/>
                  </a:ext>
                </a:extLst>
              </a:tr>
              <a:tr h="22345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Liberecký kraj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91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50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extLst>
                  <a:ext uri="{0D108BD9-81ED-4DB2-BD59-A6C34878D82A}">
                    <a16:rowId xmlns:a16="http://schemas.microsoft.com/office/drawing/2014/main" val="3412147828"/>
                  </a:ext>
                </a:extLst>
              </a:tr>
              <a:tr h="27502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Královéhradecký kraj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75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163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extLst>
                  <a:ext uri="{0D108BD9-81ED-4DB2-BD59-A6C34878D82A}">
                    <a16:rowId xmlns:a16="http://schemas.microsoft.com/office/drawing/2014/main" val="3780101907"/>
                  </a:ext>
                </a:extLst>
              </a:tr>
              <a:tr h="22345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Pardubický kraj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377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377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extLst>
                  <a:ext uri="{0D108BD9-81ED-4DB2-BD59-A6C34878D82A}">
                    <a16:rowId xmlns:a16="http://schemas.microsoft.com/office/drawing/2014/main" val="1430978536"/>
                  </a:ext>
                </a:extLst>
              </a:tr>
              <a:tr h="22345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Kraj Vysočina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97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172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extLst>
                  <a:ext uri="{0D108BD9-81ED-4DB2-BD59-A6C34878D82A}">
                    <a16:rowId xmlns:a16="http://schemas.microsoft.com/office/drawing/2014/main" val="416572281"/>
                  </a:ext>
                </a:extLst>
              </a:tr>
              <a:tr h="22345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Jihomoravský kraj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420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530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extLst>
                  <a:ext uri="{0D108BD9-81ED-4DB2-BD59-A6C34878D82A}">
                    <a16:rowId xmlns:a16="http://schemas.microsoft.com/office/drawing/2014/main" val="4054558667"/>
                  </a:ext>
                </a:extLst>
              </a:tr>
              <a:tr h="22345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Olomoucký kraj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186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63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extLst>
                  <a:ext uri="{0D108BD9-81ED-4DB2-BD59-A6C34878D82A}">
                    <a16:rowId xmlns:a16="http://schemas.microsoft.com/office/drawing/2014/main" val="1756792827"/>
                  </a:ext>
                </a:extLst>
              </a:tr>
              <a:tr h="22345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Zlínský kraj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47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24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extLst>
                  <a:ext uri="{0D108BD9-81ED-4DB2-BD59-A6C34878D82A}">
                    <a16:rowId xmlns:a16="http://schemas.microsoft.com/office/drawing/2014/main" val="4069713745"/>
                  </a:ext>
                </a:extLst>
              </a:tr>
              <a:tr h="27897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Moravskoslezský kraj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293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505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extLst>
                  <a:ext uri="{0D108BD9-81ED-4DB2-BD59-A6C34878D82A}">
                    <a16:rowId xmlns:a16="http://schemas.microsoft.com/office/drawing/2014/main" val="3982524403"/>
                  </a:ext>
                </a:extLst>
              </a:tr>
              <a:tr h="223451">
                <a:tc gridSpan="3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Zdroj: MŠMT (</a:t>
                      </a:r>
                      <a:r>
                        <a:rPr lang="cs-CZ" sz="1000" dirty="0" smtClean="0">
                          <a:effectLst/>
                        </a:rPr>
                        <a:t>2019)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6" marR="62966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1497140"/>
                  </a:ext>
                </a:extLst>
              </a:tr>
            </a:tbl>
          </a:graphicData>
        </a:graphic>
      </p:graphicFrame>
      <p:sp>
        <p:nvSpPr>
          <p:cNvPr id="5" name="Zástupný symbol pro obsah 2"/>
          <p:cNvSpPr txBox="1">
            <a:spLocks/>
          </p:cNvSpPr>
          <p:nvPr/>
        </p:nvSpPr>
        <p:spPr>
          <a:xfrm>
            <a:off x="932874" y="2078182"/>
            <a:ext cx="3029526" cy="3613196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cs-CZ" sz="2100" dirty="0" smtClean="0"/>
              <a:t>2016/2017: 4.891 žáků</a:t>
            </a:r>
          </a:p>
          <a:p>
            <a:pPr algn="just"/>
            <a:r>
              <a:rPr lang="cs-CZ" sz="2100" dirty="0" smtClean="0"/>
              <a:t>2017/2018: 5.659 žáků</a:t>
            </a:r>
          </a:p>
          <a:p>
            <a:pPr algn="just"/>
            <a:endParaRPr lang="cs-CZ" sz="21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více než 80% žáků s potřebou podpory ve vzdělávání z ne-zdravotních příčin nedosahuje na potřebná podpůrná </a:t>
            </a:r>
            <a:r>
              <a:rPr lang="cs-CZ" dirty="0" smtClean="0"/>
              <a:t>opatření </a:t>
            </a:r>
            <a:r>
              <a:rPr lang="cs-CZ" b="1" dirty="0" smtClean="0"/>
              <a:t>!!</a:t>
            </a:r>
            <a:endParaRPr lang="cs-CZ" sz="1900" b="1" dirty="0"/>
          </a:p>
        </p:txBody>
      </p:sp>
      <p:pic>
        <p:nvPicPr>
          <p:cNvPr id="3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42812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99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</a:t>
            </a:r>
            <a:r>
              <a:rPr lang="cs-CZ" dirty="0" smtClean="0"/>
              <a:t>yhláška č. 27/2016 Sb. o vzdělávání žáků se speciálními vzdělávacími potřebami a žáků nadaných – viz. </a:t>
            </a:r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www.zakonyprolidi.cz/cs/2016-27</a:t>
            </a:r>
            <a:r>
              <a:rPr lang="cs-CZ" dirty="0" smtClean="0"/>
              <a:t>  </a:t>
            </a:r>
          </a:p>
          <a:p>
            <a:r>
              <a:rPr lang="cs-CZ" dirty="0"/>
              <a:t>MŠMT: Ministerstvo školství, mládeže a tělovýchovy České republiky (</a:t>
            </a:r>
            <a:r>
              <a:rPr lang="cs-CZ" dirty="0" smtClean="0"/>
              <a:t>2019). </a:t>
            </a:r>
            <a:r>
              <a:rPr lang="cs-CZ" i="1" dirty="0"/>
              <a:t>Statistické ročenky školství – Výkonové ukazatele</a:t>
            </a:r>
            <a:r>
              <a:rPr lang="cs-CZ" dirty="0"/>
              <a:t>. [online, cit. 2019-04-30]. Dostupné z: </a:t>
            </a:r>
            <a:r>
              <a:rPr lang="cs-CZ" u="sng" dirty="0">
                <a:hlinkClick r:id="rId3"/>
              </a:rPr>
              <a:t>http://toiler.uiv.cz/rocenka/rocenka.asp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383791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TM10001114[[fn=Galerie]]</Template>
  <TotalTime>183</TotalTime>
  <Words>440</Words>
  <Application>Microsoft Office PowerPoint</Application>
  <PresentationFormat>Širokoúhlá obrazovka</PresentationFormat>
  <Paragraphs>89</Paragraphs>
  <Slides>7</Slides>
  <Notes>0</Notes>
  <HiddenSlides>0</HiddenSlides>
  <MMClips>6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3" baseType="lpstr">
      <vt:lpstr>Arial</vt:lpstr>
      <vt:lpstr>Calibri</vt:lpstr>
      <vt:lpstr>Gill Sans MT</vt:lpstr>
      <vt:lpstr>Times New Roman</vt:lpstr>
      <vt:lpstr>Wingdings</vt:lpstr>
      <vt:lpstr>Gallery</vt:lpstr>
      <vt:lpstr>Podpůrná opatření u žáků se sociálním znevýhodněním</vt:lpstr>
      <vt:lpstr>Jsou děti/žáci se sociálním znevýhodněním součástí systému podpůrných opatření?</vt:lpstr>
      <vt:lpstr>Podpůrná opatření u žáků se sociálním znevýhodněním</vt:lpstr>
      <vt:lpstr>2. Stupeň Podpůrných opatření</vt:lpstr>
      <vt:lpstr>3. Stupeň Podpůrných opatření</vt:lpstr>
      <vt:lpstr>Míra podpory</vt:lpstr>
      <vt:lpstr>zdroje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Jazykové bariéry u žáků se sociálním znevýhodněním</dc:title>
  <dc:creator>nemeczb@gmail.com</dc:creator>
  <cp:lastModifiedBy>nemeczb@gmail.com</cp:lastModifiedBy>
  <cp:revision>17</cp:revision>
  <dcterms:created xsi:type="dcterms:W3CDTF">2020-03-24T12:11:08Z</dcterms:created>
  <dcterms:modified xsi:type="dcterms:W3CDTF">2020-03-24T15:23:40Z</dcterms:modified>
</cp:coreProperties>
</file>