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8" r:id="rId3"/>
    <p:sldId id="257" r:id="rId4"/>
    <p:sldId id="260" r:id="rId5"/>
    <p:sldId id="259" r:id="rId6"/>
    <p:sldId id="261" r:id="rId7"/>
    <p:sldId id="262" r:id="rId8"/>
    <p:sldId id="263" r:id="rId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varScale="1">
        <p:scale>
          <a:sx n="86" d="100"/>
          <a:sy n="86" d="100"/>
        </p:scale>
        <p:origin x="270"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912D99-62B6-4848-9B91-4CDD51848F9F}" type="datetimeFigureOut">
              <a:rPr lang="cs-CZ" smtClean="0"/>
              <a:t>10.02.2026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042213-D0A7-4B40-9118-745DC3098BF1}" type="slidenum">
              <a:rPr lang="cs-CZ" smtClean="0"/>
              <a:t>‹#›</a:t>
            </a:fld>
            <a:endParaRPr lang="cs-CZ"/>
          </a:p>
        </p:txBody>
      </p:sp>
    </p:spTree>
    <p:extLst>
      <p:ext uri="{BB962C8B-B14F-4D97-AF65-F5344CB8AC3E}">
        <p14:creationId xmlns:p14="http://schemas.microsoft.com/office/powerpoint/2010/main" val="2031653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37042213-D0A7-4B40-9118-745DC3098BF1}" type="slidenum">
              <a:rPr lang="cs-CZ" smtClean="0"/>
              <a:t>4</a:t>
            </a:fld>
            <a:endParaRPr lang="cs-CZ"/>
          </a:p>
        </p:txBody>
      </p:sp>
    </p:spTree>
    <p:extLst>
      <p:ext uri="{BB962C8B-B14F-4D97-AF65-F5344CB8AC3E}">
        <p14:creationId xmlns:p14="http://schemas.microsoft.com/office/powerpoint/2010/main" val="1486295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EBF1A0-5370-1585-2A1C-B1D85B30BCA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A1BDE56-A4EF-FE74-D982-455E17038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C35D329-97A4-9610-1ED2-EE7A195707E7}"/>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5" name="Zástupný symbol pro zápatí 4">
            <a:extLst>
              <a:ext uri="{FF2B5EF4-FFF2-40B4-BE49-F238E27FC236}">
                <a16:creationId xmlns:a16="http://schemas.microsoft.com/office/drawing/2014/main" id="{0D278F61-7569-9C6D-AC01-E21F58E7E1F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703799B-2C4C-7297-D73C-43A01CCB911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729961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441CB5-A53D-D4B3-2E7E-B6CB98613B9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CC49B5C-4ADC-C7A5-919A-BCF2983BED45}"/>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52252F5-FE4C-338C-23FC-BB8D2CABE833}"/>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5" name="Zástupný symbol pro zápatí 4">
            <a:extLst>
              <a:ext uri="{FF2B5EF4-FFF2-40B4-BE49-F238E27FC236}">
                <a16:creationId xmlns:a16="http://schemas.microsoft.com/office/drawing/2014/main" id="{AF6C5DDD-C6FA-A099-D334-E6F2D37B3EA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64FC92E-3786-0783-EB34-B6B672D9C569}"/>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20483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500B31F-7EDE-C0D2-4301-051648AB9B65}"/>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D28C47C0-22AE-5964-5390-13F8EC78733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2629286-A3D5-F5F1-D2DC-F3AF17AC110C}"/>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5" name="Zástupný symbol pro zápatí 4">
            <a:extLst>
              <a:ext uri="{FF2B5EF4-FFF2-40B4-BE49-F238E27FC236}">
                <a16:creationId xmlns:a16="http://schemas.microsoft.com/office/drawing/2014/main" id="{3AF9CCA6-42B2-C5DF-D6DF-3782541470E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4729057-CFD4-2CBF-BCD7-1F350D3B464E}"/>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714513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27489-E959-D1CF-5229-D9E1C1BB292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4D7B77F-82D1-E6AF-9282-57449ACC8D34}"/>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B5C7A1C-ADF4-2077-19BC-A675B0F0383E}"/>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5" name="Zástupný symbol pro zápatí 4">
            <a:extLst>
              <a:ext uri="{FF2B5EF4-FFF2-40B4-BE49-F238E27FC236}">
                <a16:creationId xmlns:a16="http://schemas.microsoft.com/office/drawing/2014/main" id="{873E5E78-97F4-9410-4871-3E8BD9E5912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EA9619C-84D0-E194-F21D-3BE6A3C6D14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342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1194AD-1809-8DC6-7441-53E41C6EC7DB}"/>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6C621BEB-DCBB-8BAD-DF73-406E2E0B59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DE58722-73B6-06C8-4EDE-CF7ADFFB9B67}"/>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5" name="Zástupný symbol pro zápatí 4">
            <a:extLst>
              <a:ext uri="{FF2B5EF4-FFF2-40B4-BE49-F238E27FC236}">
                <a16:creationId xmlns:a16="http://schemas.microsoft.com/office/drawing/2014/main" id="{7734DEDC-8DF9-1CF1-71DF-46263D25642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D7B14B-331C-596E-5558-653D96061F6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3054558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399D9-1729-85B3-F300-FD9ABD7A5CA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F22B9A1-9764-5389-6CC2-F1322D6AF15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96A5B099-BBB7-1D94-8FCF-85B37A7544E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96FF0055-EF89-003C-82C0-4F257F10DBB7}"/>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6" name="Zástupný symbol pro zápatí 5">
            <a:extLst>
              <a:ext uri="{FF2B5EF4-FFF2-40B4-BE49-F238E27FC236}">
                <a16:creationId xmlns:a16="http://schemas.microsoft.com/office/drawing/2014/main" id="{BA8350FF-964C-A1FD-8097-6358400F6D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5731285-BDD2-77F3-BF32-B386BB226AE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0538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943D4E-6823-9F15-1389-E68D6CBE72B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3FFE0889-CFE3-C06D-3320-C9E6A3B79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67904C0-03DE-DC41-3453-F41B7EF21DBC}"/>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4A633F0E-974F-06F0-1BC5-DADC748D64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AF52639-A4DE-9402-A65F-8F70F592ED6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C0BB2FC-1184-EC7A-B41B-D74A54DB0D3E}"/>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8" name="Zástupný symbol pro zápatí 7">
            <a:extLst>
              <a:ext uri="{FF2B5EF4-FFF2-40B4-BE49-F238E27FC236}">
                <a16:creationId xmlns:a16="http://schemas.microsoft.com/office/drawing/2014/main" id="{FD4CC24E-E81D-D570-CB61-196E43FAEE1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0CA3DF1-2A35-D5E1-685E-6599E81EF3F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181745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59C63F-E937-0AB3-0B98-DD34E27ED22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815E6AC-99FE-C9A6-754C-038EE2CB899A}"/>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4" name="Zástupný symbol pro zápatí 3">
            <a:extLst>
              <a:ext uri="{FF2B5EF4-FFF2-40B4-BE49-F238E27FC236}">
                <a16:creationId xmlns:a16="http://schemas.microsoft.com/office/drawing/2014/main" id="{A5057E81-0725-8B6E-2E91-5A7BF020563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2C5FACE-8CF5-DB7F-99AA-875B6880F4C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8430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DFE7096-E804-9538-ABE1-717A310D96AA}"/>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3" name="Zástupný symbol pro zápatí 2">
            <a:extLst>
              <a:ext uri="{FF2B5EF4-FFF2-40B4-BE49-F238E27FC236}">
                <a16:creationId xmlns:a16="http://schemas.microsoft.com/office/drawing/2014/main" id="{BE73BE1C-23B1-0AE5-0DED-7F2768FE2D89}"/>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08B06CF-08C9-9C08-862B-BF980213FAC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11685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B08ADF-BFD8-6C15-A461-33B8CDDD01A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3EF605A-9761-CB20-5739-B9D427DD39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EDE1E7BA-BB91-B564-86F8-6DD8D97303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960E3C9-A3F7-E83A-D1C8-B5A8D567FE52}"/>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6" name="Zástupný symbol pro zápatí 5">
            <a:extLst>
              <a:ext uri="{FF2B5EF4-FFF2-40B4-BE49-F238E27FC236}">
                <a16:creationId xmlns:a16="http://schemas.microsoft.com/office/drawing/2014/main" id="{D64329C8-929C-163E-7E73-153B8390726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8CEBA96-2DF7-5802-543E-CE54195C397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074435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474FC6-351E-611B-48E7-6EAF6E50A5C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AB2A488-7808-A1EB-D250-95731E0280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DCA7A1E-5238-82BE-C8E6-E3491A6DCA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60F7AD9-0EFA-CF6D-4039-B5439A24A832}"/>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6" name="Zástupný symbol pro zápatí 5">
            <a:extLst>
              <a:ext uri="{FF2B5EF4-FFF2-40B4-BE49-F238E27FC236}">
                <a16:creationId xmlns:a16="http://schemas.microsoft.com/office/drawing/2014/main" id="{686F463D-7C56-5DB0-B0BA-085D778FF49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3FAB7B8-EA72-4B38-0851-96E46FA6384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992389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DAF97CC-A07B-D095-948C-3060068485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F5670753-451D-B581-44E2-4F109BD4AA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BBD0841-19C9-D655-96D6-C62B498F5D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EE440-E6C3-44F1-A601-F94821299876}" type="datetimeFigureOut">
              <a:rPr lang="cs-CZ" smtClean="0"/>
              <a:t>10.02.2026</a:t>
            </a:fld>
            <a:endParaRPr lang="cs-CZ"/>
          </a:p>
        </p:txBody>
      </p:sp>
      <p:sp>
        <p:nvSpPr>
          <p:cNvPr id="5" name="Zástupný symbol pro zápatí 4">
            <a:extLst>
              <a:ext uri="{FF2B5EF4-FFF2-40B4-BE49-F238E27FC236}">
                <a16:creationId xmlns:a16="http://schemas.microsoft.com/office/drawing/2014/main" id="{FB7CFC9D-A958-BD1E-1440-0086A2FDFB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00F4E34-1017-F696-1859-964CACEFAE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9AA9A-6A0F-4ABF-92B7-C8DE36222905}" type="slidenum">
              <a:rPr lang="cs-CZ" smtClean="0"/>
              <a:t>‹#›</a:t>
            </a:fld>
            <a:endParaRPr lang="cs-CZ"/>
          </a:p>
        </p:txBody>
      </p:sp>
    </p:spTree>
    <p:extLst>
      <p:ext uri="{BB962C8B-B14F-4D97-AF65-F5344CB8AC3E}">
        <p14:creationId xmlns:p14="http://schemas.microsoft.com/office/powerpoint/2010/main" val="4121017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L3iLk5FIuog" TargetMode="External"/><Relationship Id="rId2" Type="http://schemas.openxmlformats.org/officeDocument/2006/relationships/hyperlink" Target="https://www.youtube.com/watch?v=hwVldm_vu54"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594917-E666-1935-F261-61569ACD0C4A}"/>
              </a:ext>
            </a:extLst>
          </p:cNvPr>
          <p:cNvSpPr>
            <a:spLocks noGrp="1"/>
          </p:cNvSpPr>
          <p:nvPr>
            <p:ph type="ctrTitle"/>
          </p:nvPr>
        </p:nvSpPr>
        <p:spPr/>
        <p:txBody>
          <a:bodyPr/>
          <a:lstStyle/>
          <a:p>
            <a:r>
              <a:rPr lang="cs-CZ" dirty="0"/>
              <a:t>JC IV</a:t>
            </a:r>
          </a:p>
        </p:txBody>
      </p:sp>
      <p:sp>
        <p:nvSpPr>
          <p:cNvPr id="3" name="Podnadpis 2">
            <a:extLst>
              <a:ext uri="{FF2B5EF4-FFF2-40B4-BE49-F238E27FC236}">
                <a16:creationId xmlns:a16="http://schemas.microsoft.com/office/drawing/2014/main" id="{CA107634-696E-4D7A-6906-495A4FBB3BBD}"/>
              </a:ext>
            </a:extLst>
          </p:cNvPr>
          <p:cNvSpPr>
            <a:spLocks noGrp="1"/>
          </p:cNvSpPr>
          <p:nvPr>
            <p:ph type="subTitle" idx="1"/>
          </p:nvPr>
        </p:nvSpPr>
        <p:spPr/>
        <p:txBody>
          <a:bodyPr>
            <a:normAutofit/>
          </a:bodyPr>
          <a:lstStyle/>
          <a:p>
            <a:r>
              <a:rPr lang="ru-RU" sz="3600"/>
              <a:t>Праздничный стол</a:t>
            </a:r>
            <a:endParaRPr lang="cs-CZ" sz="3600" dirty="0"/>
          </a:p>
        </p:txBody>
      </p:sp>
    </p:spTree>
    <p:extLst>
      <p:ext uri="{BB962C8B-B14F-4D97-AF65-F5344CB8AC3E}">
        <p14:creationId xmlns:p14="http://schemas.microsoft.com/office/powerpoint/2010/main" val="3218565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6608CAB-B9C9-CD0E-DD39-2E86D4B9D90C}"/>
              </a:ext>
            </a:extLst>
          </p:cNvPr>
          <p:cNvPicPr>
            <a:picLocks noChangeAspect="1"/>
          </p:cNvPicPr>
          <p:nvPr/>
        </p:nvPicPr>
        <p:blipFill>
          <a:blip r:embed="rId2"/>
          <a:srcRect l="16963" t="17051" r="41824" b="20970"/>
          <a:stretch>
            <a:fillRect/>
          </a:stretch>
        </p:blipFill>
        <p:spPr>
          <a:xfrm>
            <a:off x="0" y="-77585"/>
            <a:ext cx="3951316" cy="3515845"/>
          </a:xfrm>
          <a:prstGeom prst="rect">
            <a:avLst/>
          </a:prstGeom>
        </p:spPr>
      </p:pic>
      <p:pic>
        <p:nvPicPr>
          <p:cNvPr id="4" name="Obrázek 3">
            <a:extLst>
              <a:ext uri="{FF2B5EF4-FFF2-40B4-BE49-F238E27FC236}">
                <a16:creationId xmlns:a16="http://schemas.microsoft.com/office/drawing/2014/main" id="{DDBAE265-F824-BF20-AE42-C97A6747DFC4}"/>
              </a:ext>
            </a:extLst>
          </p:cNvPr>
          <p:cNvPicPr>
            <a:picLocks noChangeAspect="1"/>
          </p:cNvPicPr>
          <p:nvPr/>
        </p:nvPicPr>
        <p:blipFill>
          <a:blip r:embed="rId3"/>
          <a:stretch>
            <a:fillRect/>
          </a:stretch>
        </p:blipFill>
        <p:spPr>
          <a:xfrm>
            <a:off x="8386531" y="0"/>
            <a:ext cx="3805468" cy="2527069"/>
          </a:xfrm>
          <a:prstGeom prst="rect">
            <a:avLst/>
          </a:prstGeom>
        </p:spPr>
      </p:pic>
      <p:pic>
        <p:nvPicPr>
          <p:cNvPr id="5" name="Obrázek 4">
            <a:extLst>
              <a:ext uri="{FF2B5EF4-FFF2-40B4-BE49-F238E27FC236}">
                <a16:creationId xmlns:a16="http://schemas.microsoft.com/office/drawing/2014/main" id="{AE3112DD-BA22-CE17-0EA0-B04856D5C59A}"/>
              </a:ext>
            </a:extLst>
          </p:cNvPr>
          <p:cNvPicPr>
            <a:picLocks noChangeAspect="1"/>
          </p:cNvPicPr>
          <p:nvPr/>
        </p:nvPicPr>
        <p:blipFill>
          <a:blip r:embed="rId4"/>
          <a:stretch>
            <a:fillRect/>
          </a:stretch>
        </p:blipFill>
        <p:spPr>
          <a:xfrm>
            <a:off x="7836131" y="3591099"/>
            <a:ext cx="4355868" cy="3266901"/>
          </a:xfrm>
          <a:prstGeom prst="rect">
            <a:avLst/>
          </a:prstGeom>
        </p:spPr>
      </p:pic>
      <p:pic>
        <p:nvPicPr>
          <p:cNvPr id="6" name="Obrázek 5">
            <a:extLst>
              <a:ext uri="{FF2B5EF4-FFF2-40B4-BE49-F238E27FC236}">
                <a16:creationId xmlns:a16="http://schemas.microsoft.com/office/drawing/2014/main" id="{D198E014-B992-B51E-539F-B865CB5587AC}"/>
              </a:ext>
            </a:extLst>
          </p:cNvPr>
          <p:cNvPicPr>
            <a:picLocks noChangeAspect="1"/>
          </p:cNvPicPr>
          <p:nvPr/>
        </p:nvPicPr>
        <p:blipFill>
          <a:blip r:embed="rId5"/>
          <a:stretch>
            <a:fillRect/>
          </a:stretch>
        </p:blipFill>
        <p:spPr>
          <a:xfrm>
            <a:off x="4013156" y="792480"/>
            <a:ext cx="4311535" cy="2425238"/>
          </a:xfrm>
          <a:prstGeom prst="rect">
            <a:avLst/>
          </a:prstGeom>
        </p:spPr>
      </p:pic>
      <p:pic>
        <p:nvPicPr>
          <p:cNvPr id="7" name="Obrázek 6">
            <a:extLst>
              <a:ext uri="{FF2B5EF4-FFF2-40B4-BE49-F238E27FC236}">
                <a16:creationId xmlns:a16="http://schemas.microsoft.com/office/drawing/2014/main" id="{94A6222B-3C52-44CB-4938-2CAB999F12B4}"/>
              </a:ext>
            </a:extLst>
          </p:cNvPr>
          <p:cNvPicPr>
            <a:picLocks noChangeAspect="1"/>
          </p:cNvPicPr>
          <p:nvPr/>
        </p:nvPicPr>
        <p:blipFill>
          <a:blip r:embed="rId6"/>
          <a:stretch>
            <a:fillRect/>
          </a:stretch>
        </p:blipFill>
        <p:spPr>
          <a:xfrm>
            <a:off x="2166849" y="3429000"/>
            <a:ext cx="5087389" cy="3393249"/>
          </a:xfrm>
          <a:prstGeom prst="rect">
            <a:avLst/>
          </a:prstGeom>
        </p:spPr>
      </p:pic>
    </p:spTree>
    <p:extLst>
      <p:ext uri="{BB962C8B-B14F-4D97-AF65-F5344CB8AC3E}">
        <p14:creationId xmlns:p14="http://schemas.microsoft.com/office/powerpoint/2010/main" val="674706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3EDEDD-DA67-3619-170D-2F2CA6CE3130}"/>
              </a:ext>
            </a:extLst>
          </p:cNvPr>
          <p:cNvSpPr>
            <a:spLocks noChangeArrowheads="1"/>
          </p:cNvSpPr>
          <p:nvPr/>
        </p:nvSpPr>
        <p:spPr bwMode="auto">
          <a:xfrm>
            <a:off x="454189" y="434483"/>
            <a:ext cx="11200152"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ru-RU" sz="2000" b="1" noProof="0" dirty="0">
                <a:latin typeface="Arial" panose="020B0604020202020204" pitchFamily="34" charset="0"/>
              </a:rPr>
              <a:t>Темы для беседы</a:t>
            </a:r>
            <a:endParaRPr kumimoji="0" lang="ru-RU" sz="2000" b="1" i="0" u="none" strike="noStrike" cap="none" normalizeH="0" baseline="0" noProof="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ru-RU" sz="2000" noProof="0" dirty="0">
              <a:latin typeface="Arial" panose="020B0604020202020204" pitchFamily="34" charset="0"/>
            </a:endParaRPr>
          </a:p>
          <a:p>
            <a:pPr marL="342900" indent="-342900" eaLnBrk="0" fontAlgn="base" hangingPunct="0">
              <a:spcBef>
                <a:spcPct val="0"/>
              </a:spcBef>
              <a:spcAft>
                <a:spcPct val="0"/>
              </a:spcAft>
              <a:buFont typeface="+mj-lt"/>
              <a:buAutoNum type="arabicPeriod"/>
            </a:pPr>
            <a:r>
              <a:rPr kumimoji="0" lang="ru-RU" sz="2000" b="0" i="0" u="none" strike="noStrike" cap="none" normalizeH="0" baseline="0" noProof="0" dirty="0">
                <a:ln>
                  <a:noFill/>
                </a:ln>
                <a:solidFill>
                  <a:schemeClr val="tx1"/>
                </a:solidFill>
                <a:effectLst/>
                <a:latin typeface="Arial" panose="020B0604020202020204" pitchFamily="34" charset="0"/>
              </a:rPr>
              <a:t>Является ли праздничный стол главным элементом праздника только в России?</a:t>
            </a:r>
            <a:r>
              <a:rPr lang="ru-RU" sz="2000" dirty="0">
                <a:latin typeface="Arial" panose="020B0604020202020204" pitchFamily="34" charset="0"/>
              </a:rPr>
              <a:t> Теряет ли праздник своё значение без совместного застолья? Какое значение придается праздничному застолью в ЧР?</a:t>
            </a:r>
            <a:endParaRPr kumimoji="0" lang="ru-RU" sz="2000" b="0" i="0" u="none" strike="noStrike" cap="none" normalizeH="0" baseline="0" noProof="0" dirty="0">
              <a:ln>
                <a:noFill/>
              </a:ln>
              <a:solidFill>
                <a:schemeClr val="tx1"/>
              </a:solidFill>
              <a:effectLst/>
              <a:latin typeface="Arial" panose="020B0604020202020204" pitchFamily="34" charset="0"/>
            </a:endParaRPr>
          </a:p>
          <a:p>
            <a:pPr marL="342900" indent="-342900" eaLnBrk="0" fontAlgn="base" hangingPunct="0">
              <a:spcBef>
                <a:spcPct val="0"/>
              </a:spcBef>
              <a:spcAft>
                <a:spcPct val="0"/>
              </a:spcAft>
              <a:buFont typeface="+mj-lt"/>
              <a:buAutoNum type="arabicPeriod"/>
            </a:pPr>
            <a:r>
              <a:rPr kumimoji="0" lang="ru-RU" sz="2000" b="0" i="0" u="none" strike="noStrike" cap="none" normalizeH="0" baseline="0" noProof="0" dirty="0">
                <a:ln>
                  <a:noFill/>
                </a:ln>
                <a:solidFill>
                  <a:schemeClr val="tx1"/>
                </a:solidFill>
                <a:effectLst/>
                <a:latin typeface="Arial" panose="020B0604020202020204" pitchFamily="34" charset="0"/>
              </a:rPr>
              <a:t>Почему количество еды на праздничном столе часто считается показателем гостеприимства?</a:t>
            </a:r>
            <a:r>
              <a:rPr lang="ru-RU" sz="2000" dirty="0">
                <a:latin typeface="Arial" panose="020B0604020202020204" pitchFamily="34" charset="0"/>
              </a:rPr>
              <a:t> Можно ли по праздничному столу судить о социальном статусе семьи?</a:t>
            </a:r>
            <a:endParaRPr kumimoji="0" lang="ru-RU" sz="2000" b="0" i="0" u="none" strike="noStrike" cap="none" normalizeH="0" baseline="0" noProof="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Сохраняются ли традиции праздничного стола в современных семьях в странах, где Вы побывали?</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Почему на праздники готовят блюда, которые редко едят в обычные дни?</a:t>
            </a:r>
          </a:p>
          <a:p>
            <a:pPr marL="342900" indent="-342900" eaLnBrk="0" fontAlgn="base" hangingPunct="0">
              <a:spcBef>
                <a:spcPct val="0"/>
              </a:spcBef>
              <a:spcAft>
                <a:spcPct val="0"/>
              </a:spcAft>
              <a:buFont typeface="+mj-lt"/>
              <a:buAutoNum type="arabicPeriod"/>
            </a:pPr>
            <a:r>
              <a:rPr kumimoji="0" lang="ru-RU" sz="2000" b="0" i="0" u="none" strike="noStrike" cap="none" normalizeH="0" baseline="0" noProof="0" dirty="0">
                <a:ln>
                  <a:noFill/>
                </a:ln>
                <a:solidFill>
                  <a:schemeClr val="tx1"/>
                </a:solidFill>
                <a:effectLst/>
                <a:latin typeface="Arial" panose="020B0604020202020204" pitchFamily="34" charset="0"/>
              </a:rPr>
              <a:t>Меняется ли состав праздничного стола под влиянием глобализации? Должен ли праздничный стол быть традиционным или креативным?</a:t>
            </a:r>
            <a:r>
              <a:rPr lang="ru-RU" sz="2000" dirty="0">
                <a:latin typeface="Arial" panose="020B0604020202020204" pitchFamily="34" charset="0"/>
              </a:rPr>
              <a:t> Насколько важна символика блюд на российских праздниках?</a:t>
            </a:r>
            <a:endParaRPr kumimoji="0" lang="ru-RU" sz="2000" b="0" i="0" u="none" strike="noStrike" cap="none" normalizeH="0" baseline="0" noProof="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Почему отказ от еды за праздничным столом может восприниматься негативно?</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Становится ли праздничный стол формой социального давления? Как Вы воспринимаете ситуации, когда «невозможно» отказаться выпить за чье-то здоровье, за счастье, за хозяев…</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Можно ли считать застолье способом укрепления семейных связей?</a:t>
            </a:r>
          </a:p>
        </p:txBody>
      </p:sp>
    </p:spTree>
    <p:extLst>
      <p:ext uri="{BB962C8B-B14F-4D97-AF65-F5344CB8AC3E}">
        <p14:creationId xmlns:p14="http://schemas.microsoft.com/office/powerpoint/2010/main" val="1673820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3BFC7A0-0D02-7FC3-585D-4DEECAA132DA}"/>
              </a:ext>
            </a:extLst>
          </p:cNvPr>
          <p:cNvPicPr>
            <a:picLocks noChangeAspect="1"/>
          </p:cNvPicPr>
          <p:nvPr/>
        </p:nvPicPr>
        <p:blipFill>
          <a:blip r:embed="rId3"/>
          <a:srcRect l="26764" t="11879" r="24708" b="54424"/>
          <a:stretch>
            <a:fillRect/>
          </a:stretch>
        </p:blipFill>
        <p:spPr>
          <a:xfrm>
            <a:off x="698267" y="1113903"/>
            <a:ext cx="10373104" cy="4261660"/>
          </a:xfrm>
          <a:prstGeom prst="rect">
            <a:avLst/>
          </a:prstGeom>
        </p:spPr>
      </p:pic>
    </p:spTree>
    <p:extLst>
      <p:ext uri="{BB962C8B-B14F-4D97-AF65-F5344CB8AC3E}">
        <p14:creationId xmlns:p14="http://schemas.microsoft.com/office/powerpoint/2010/main" val="2010568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00C5EA6-4435-5654-1D55-1B96D62665BA}"/>
              </a:ext>
            </a:extLst>
          </p:cNvPr>
          <p:cNvPicPr>
            <a:picLocks noChangeAspect="1"/>
          </p:cNvPicPr>
          <p:nvPr/>
        </p:nvPicPr>
        <p:blipFill>
          <a:blip r:embed="rId2"/>
          <a:srcRect l="26907" t="44930" r="23560" b="7151"/>
          <a:stretch>
            <a:fillRect/>
          </a:stretch>
        </p:blipFill>
        <p:spPr>
          <a:xfrm>
            <a:off x="892233" y="459971"/>
            <a:ext cx="10230196" cy="5855700"/>
          </a:xfrm>
          <a:prstGeom prst="rect">
            <a:avLst/>
          </a:prstGeom>
        </p:spPr>
      </p:pic>
    </p:spTree>
    <p:extLst>
      <p:ext uri="{BB962C8B-B14F-4D97-AF65-F5344CB8AC3E}">
        <p14:creationId xmlns:p14="http://schemas.microsoft.com/office/powerpoint/2010/main" val="2524733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39E4DDE-B9FC-3074-B64E-6379B34F6559}"/>
              </a:ext>
            </a:extLst>
          </p:cNvPr>
          <p:cNvSpPr txBox="1"/>
          <p:nvPr/>
        </p:nvSpPr>
        <p:spPr>
          <a:xfrm>
            <a:off x="1263535" y="2591785"/>
            <a:ext cx="6096000" cy="400110"/>
          </a:xfrm>
          <a:prstGeom prst="rect">
            <a:avLst/>
          </a:prstGeom>
          <a:noFill/>
        </p:spPr>
        <p:txBody>
          <a:bodyPr wrap="square">
            <a:spAutoFit/>
          </a:bodyPr>
          <a:lstStyle/>
          <a:p>
            <a:r>
              <a:rPr lang="ru-RU" sz="2000" dirty="0">
                <a:hlinkClick r:id="rId2"/>
              </a:rPr>
              <a:t>РКИ ЧТЕНИЕ Уровень В2 Еда народов России</a:t>
            </a:r>
            <a:endParaRPr lang="cs-CZ" sz="2000" dirty="0"/>
          </a:p>
        </p:txBody>
      </p:sp>
      <p:sp>
        <p:nvSpPr>
          <p:cNvPr id="4" name="TextovéPole 3">
            <a:extLst>
              <a:ext uri="{FF2B5EF4-FFF2-40B4-BE49-F238E27FC236}">
                <a16:creationId xmlns:a16="http://schemas.microsoft.com/office/drawing/2014/main" id="{0A01EC93-4265-A30E-F290-DEBF324E4AD3}"/>
              </a:ext>
            </a:extLst>
          </p:cNvPr>
          <p:cNvSpPr txBox="1"/>
          <p:nvPr/>
        </p:nvSpPr>
        <p:spPr>
          <a:xfrm>
            <a:off x="936567" y="1322708"/>
            <a:ext cx="8517775" cy="1015663"/>
          </a:xfrm>
          <a:prstGeom prst="rect">
            <a:avLst/>
          </a:prstGeom>
          <a:noFill/>
        </p:spPr>
        <p:txBody>
          <a:bodyPr wrap="square" rtlCol="0">
            <a:spAutoFit/>
          </a:bodyPr>
          <a:lstStyle/>
          <a:p>
            <a:r>
              <a:rPr lang="ru-RU" sz="2000" b="1" dirty="0"/>
              <a:t>Задание 1</a:t>
            </a:r>
          </a:p>
          <a:p>
            <a:pPr marL="342900" indent="-342900">
              <a:buFont typeface="Wingdings" panose="05000000000000000000" pitchFamily="2" charset="2"/>
              <a:buChar char="Ø"/>
            </a:pPr>
            <a:r>
              <a:rPr lang="ru-RU" sz="2000" b="1" dirty="0"/>
              <a:t>Что Вы узнали о связи климата, территории и кухни разных народов?</a:t>
            </a:r>
          </a:p>
          <a:p>
            <a:pPr marL="342900" indent="-342900">
              <a:buFont typeface="Wingdings" panose="05000000000000000000" pitchFamily="2" charset="2"/>
              <a:buChar char="Ø"/>
            </a:pPr>
            <a:r>
              <a:rPr lang="ru-RU" sz="2000" b="1" dirty="0"/>
              <a:t>Опишите блюда упомянутые в ролике и их происхождение? </a:t>
            </a:r>
            <a:endParaRPr lang="cs-CZ" sz="2000" b="1" dirty="0"/>
          </a:p>
        </p:txBody>
      </p:sp>
      <p:sp>
        <p:nvSpPr>
          <p:cNvPr id="6" name="TextovéPole 5">
            <a:extLst>
              <a:ext uri="{FF2B5EF4-FFF2-40B4-BE49-F238E27FC236}">
                <a16:creationId xmlns:a16="http://schemas.microsoft.com/office/drawing/2014/main" id="{8A2B9D56-7A36-E5EF-CBAC-67DD08A8B32D}"/>
              </a:ext>
            </a:extLst>
          </p:cNvPr>
          <p:cNvSpPr txBox="1"/>
          <p:nvPr/>
        </p:nvSpPr>
        <p:spPr>
          <a:xfrm>
            <a:off x="1263535" y="4303519"/>
            <a:ext cx="9060872" cy="400110"/>
          </a:xfrm>
          <a:prstGeom prst="rect">
            <a:avLst/>
          </a:prstGeom>
          <a:noFill/>
        </p:spPr>
        <p:txBody>
          <a:bodyPr wrap="square">
            <a:spAutoFit/>
          </a:bodyPr>
          <a:lstStyle/>
          <a:p>
            <a:r>
              <a:rPr lang="ru-RU" sz="2000" dirty="0">
                <a:hlinkClick r:id="rId3"/>
              </a:rPr>
              <a:t>РКИ ЧТЕНИЕ Уровень B2 это белый </a:t>
            </a:r>
            <a:r>
              <a:rPr lang="ru-RU" sz="2000" dirty="0" err="1">
                <a:hlinkClick r:id="rId3"/>
              </a:rPr>
              <a:t>хле</a:t>
            </a:r>
            <a:r>
              <a:rPr lang="ru-RU" sz="2000" dirty="0">
                <a:hlinkClick r:id="rId3"/>
              </a:rPr>
              <a:t> с ручкой Урок 1 Учебник</a:t>
            </a:r>
            <a:endParaRPr lang="cs-CZ" sz="2000" dirty="0"/>
          </a:p>
        </p:txBody>
      </p:sp>
      <p:sp>
        <p:nvSpPr>
          <p:cNvPr id="7" name="TextovéPole 6">
            <a:extLst>
              <a:ext uri="{FF2B5EF4-FFF2-40B4-BE49-F238E27FC236}">
                <a16:creationId xmlns:a16="http://schemas.microsoft.com/office/drawing/2014/main" id="{FA64015A-0D1D-3092-9C26-2EB8B16AD5DA}"/>
              </a:ext>
            </a:extLst>
          </p:cNvPr>
          <p:cNvSpPr txBox="1"/>
          <p:nvPr/>
        </p:nvSpPr>
        <p:spPr>
          <a:xfrm>
            <a:off x="1136073" y="3524596"/>
            <a:ext cx="7675418" cy="707886"/>
          </a:xfrm>
          <a:prstGeom prst="rect">
            <a:avLst/>
          </a:prstGeom>
          <a:noFill/>
        </p:spPr>
        <p:txBody>
          <a:bodyPr wrap="square" rtlCol="0">
            <a:spAutoFit/>
          </a:bodyPr>
          <a:lstStyle/>
          <a:p>
            <a:r>
              <a:rPr lang="ru-RU" sz="2000" b="1"/>
              <a:t>Задание 2</a:t>
            </a:r>
          </a:p>
          <a:p>
            <a:pPr marL="285750" indent="-285750">
              <a:buFont typeface="Wingdings" panose="05000000000000000000" pitchFamily="2" charset="2"/>
              <a:buChar char="Ø"/>
            </a:pPr>
            <a:r>
              <a:rPr lang="ru-RU" sz="2000" b="1" dirty="0"/>
              <a:t>Что такое калач и что Вы о нем узнали?</a:t>
            </a:r>
            <a:endParaRPr lang="cs-CZ" sz="2000" b="1" dirty="0"/>
          </a:p>
        </p:txBody>
      </p:sp>
      <p:sp>
        <p:nvSpPr>
          <p:cNvPr id="2" name="TextovéPole 1">
            <a:extLst>
              <a:ext uri="{FF2B5EF4-FFF2-40B4-BE49-F238E27FC236}">
                <a16:creationId xmlns:a16="http://schemas.microsoft.com/office/drawing/2014/main" id="{A09ED6A5-E98B-04DA-297E-68C66A6B7169}"/>
              </a:ext>
            </a:extLst>
          </p:cNvPr>
          <p:cNvSpPr txBox="1"/>
          <p:nvPr/>
        </p:nvSpPr>
        <p:spPr>
          <a:xfrm>
            <a:off x="474865" y="391445"/>
            <a:ext cx="2674620" cy="552450"/>
          </a:xfrm>
          <a:prstGeom prst="rect">
            <a:avLst/>
          </a:prstGeom>
          <a:noFill/>
        </p:spPr>
        <p:txBody>
          <a:bodyPr wrap="square" rtlCol="0">
            <a:spAutoFit/>
          </a:bodyPr>
          <a:lstStyle/>
          <a:p>
            <a:pPr>
              <a:lnSpc>
                <a:spcPct val="115000"/>
              </a:lnSpc>
              <a:spcAft>
                <a:spcPts val="800"/>
              </a:spcAft>
              <a:buNone/>
            </a:pPr>
            <a:r>
              <a:rPr lang="ru-RU" sz="2000" b="1" kern="1200">
                <a:solidFill>
                  <a:srgbClr val="000000"/>
                </a:solidFill>
                <a:effectLst/>
                <a:latin typeface="Aptos" panose="020B0004020202020204" pitchFamily="34" charset="0"/>
                <a:ea typeface="Aptos" panose="020B0004020202020204" pitchFamily="34" charset="0"/>
                <a:cs typeface="Times New Roman" panose="02020603050405020304" pitchFamily="18" charset="0"/>
              </a:rPr>
              <a:t>АУДИРОВАНИЕ</a:t>
            </a:r>
            <a:endParaRPr lang="cs-CZ" sz="12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98901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322A5D11-74B8-31DC-08D4-DEC3FEB6A5FB}"/>
              </a:ext>
            </a:extLst>
          </p:cNvPr>
          <p:cNvSpPr txBox="1"/>
          <p:nvPr/>
        </p:nvSpPr>
        <p:spPr>
          <a:xfrm>
            <a:off x="1230284" y="1950720"/>
            <a:ext cx="10462951" cy="1938992"/>
          </a:xfrm>
          <a:prstGeom prst="rect">
            <a:avLst/>
          </a:prstGeom>
          <a:noFill/>
        </p:spPr>
        <p:txBody>
          <a:bodyPr wrap="square" rtlCol="0">
            <a:spAutoFit/>
          </a:bodyPr>
          <a:lstStyle/>
          <a:p>
            <a:r>
              <a:rPr lang="ru-RU" sz="2400" b="1" dirty="0"/>
              <a:t>Темы для эссе (письменное домашнее задание)</a:t>
            </a:r>
          </a:p>
          <a:p>
            <a:endParaRPr lang="ru-RU" sz="2400" b="1" dirty="0"/>
          </a:p>
          <a:p>
            <a:pPr marL="457200" indent="-457200">
              <a:buFont typeface="+mj-lt"/>
              <a:buAutoNum type="arabicPeriod"/>
            </a:pPr>
            <a:r>
              <a:rPr lang="ru-RU" sz="2400" dirty="0"/>
              <a:t>Праздничный стол как отражение русской культуры и менталитета</a:t>
            </a:r>
          </a:p>
          <a:p>
            <a:pPr marL="457200" indent="-457200">
              <a:buFont typeface="+mj-lt"/>
              <a:buAutoNum type="arabicPeriod"/>
            </a:pPr>
            <a:r>
              <a:rPr lang="bg-BG" sz="2400" dirty="0"/>
              <a:t>Эволюция праздничного стола в Чехии</a:t>
            </a:r>
          </a:p>
          <a:p>
            <a:pPr marL="457200" indent="-457200">
              <a:buFont typeface="+mj-lt"/>
              <a:buAutoNum type="arabicPeriod"/>
            </a:pPr>
            <a:r>
              <a:rPr lang="ru-RU" sz="2400" dirty="0"/>
              <a:t>Социальная и объединяющая функция застолья в разных странах мира</a:t>
            </a:r>
            <a:endParaRPr lang="cs-CZ" sz="2400" dirty="0"/>
          </a:p>
        </p:txBody>
      </p:sp>
    </p:spTree>
    <p:extLst>
      <p:ext uri="{BB962C8B-B14F-4D97-AF65-F5344CB8AC3E}">
        <p14:creationId xmlns:p14="http://schemas.microsoft.com/office/powerpoint/2010/main" val="3331427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4B52E23C-132B-2690-07E9-B1D230CA503E}"/>
              </a:ext>
            </a:extLst>
          </p:cNvPr>
          <p:cNvSpPr txBox="1"/>
          <p:nvPr/>
        </p:nvSpPr>
        <p:spPr>
          <a:xfrm>
            <a:off x="360218" y="443345"/>
            <a:ext cx="11715404" cy="5847755"/>
          </a:xfrm>
          <a:prstGeom prst="rect">
            <a:avLst/>
          </a:prstGeom>
          <a:noFill/>
        </p:spPr>
        <p:txBody>
          <a:bodyPr wrap="square" rtlCol="0">
            <a:spAutoFit/>
          </a:bodyPr>
          <a:lstStyle/>
          <a:p>
            <a:r>
              <a:rPr lang="ru-RU" sz="2200" b="1" dirty="0"/>
              <a:t>Лексический минимум по теме: Праздничный стол</a:t>
            </a:r>
          </a:p>
          <a:p>
            <a:endParaRPr lang="ru-RU" sz="2200" b="1" dirty="0"/>
          </a:p>
          <a:p>
            <a:r>
              <a:rPr lang="ru-RU" sz="2200" b="1" dirty="0"/>
              <a:t>Понятия: </a:t>
            </a:r>
            <a:r>
              <a:rPr lang="ru-RU" sz="2200" dirty="0"/>
              <a:t>праздничный стол, праздник, застолье, угощение, блюдо, закуска, салат, горячее, десерт, напиток, тост, традиция, обычай, символика, гостеприимство, хозяин, хозяйка, гость, приглашение, сервировка, посуда, скатерть, украшение, атмосфера, изобилие, разнообразие, рецепт, семейный праздник, торжество, повод, меню, подача блюд, совместная трапеза</a:t>
            </a:r>
          </a:p>
          <a:p>
            <a:endParaRPr lang="ru-RU" sz="2200" dirty="0"/>
          </a:p>
          <a:p>
            <a:r>
              <a:rPr lang="ru-RU" sz="2200" b="1" dirty="0"/>
              <a:t>Качества: </a:t>
            </a:r>
            <a:r>
              <a:rPr lang="ru-RU" sz="2200" dirty="0"/>
              <a:t>праздничный, традиционный, торжественный, домашний, обильный, щедрый, разнообразный, сытный, вкусный, ароматный, символический, национальный, семейный, особый, редкий, любимый, привычный, современный, классический, красиво оформленный, нарядный, уютный, совместный, обязательный</a:t>
            </a:r>
          </a:p>
          <a:p>
            <a:endParaRPr lang="ru-RU" sz="2200" dirty="0"/>
          </a:p>
          <a:p>
            <a:r>
              <a:rPr lang="ru-RU" sz="2200" b="1" dirty="0"/>
              <a:t>Действия: </a:t>
            </a:r>
            <a:r>
              <a:rPr lang="ru-RU" sz="2200" dirty="0"/>
              <a:t>праздновать, накрывать стол, готовить, угощать, приглашать, принимать гостей, подавать блюда, сервировать стол, украшать, произносить тост, поздравлять, пробовать, делиться едой, соблюдать традиции, поддерживать обычай, собираться вместе, отмечать праздник, создавать атмосферу, радоваться, общаться за столом, отказываться от угощения, предлагать добавку</a:t>
            </a:r>
            <a:endParaRPr lang="cs-CZ" sz="2200" dirty="0"/>
          </a:p>
        </p:txBody>
      </p:sp>
    </p:spTree>
    <p:extLst>
      <p:ext uri="{BB962C8B-B14F-4D97-AF65-F5344CB8AC3E}">
        <p14:creationId xmlns:p14="http://schemas.microsoft.com/office/powerpoint/2010/main" val="267385248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436</Words>
  <Application>Microsoft Office PowerPoint</Application>
  <PresentationFormat>Širokoúhlá obrazovka</PresentationFormat>
  <Paragraphs>33</Paragraphs>
  <Slides>8</Slides>
  <Notes>1</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8</vt:i4>
      </vt:variant>
    </vt:vector>
  </HeadingPairs>
  <TitlesOfParts>
    <vt:vector size="14" baseType="lpstr">
      <vt:lpstr>Aptos</vt:lpstr>
      <vt:lpstr>Arial</vt:lpstr>
      <vt:lpstr>Calibri</vt:lpstr>
      <vt:lpstr>Calibri Light</vt:lpstr>
      <vt:lpstr>Wingdings</vt:lpstr>
      <vt:lpstr>Motiv Office</vt:lpstr>
      <vt:lpstr>JC IV</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Veronika SN</dc:creator>
  <cp:lastModifiedBy>Veronika SN</cp:lastModifiedBy>
  <cp:revision>13</cp:revision>
  <dcterms:created xsi:type="dcterms:W3CDTF">2026-02-04T12:29:06Z</dcterms:created>
  <dcterms:modified xsi:type="dcterms:W3CDTF">2026-02-10T17:09:42Z</dcterms:modified>
</cp:coreProperties>
</file>