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9" r:id="rId5"/>
    <p:sldId id="260" r:id="rId6"/>
    <p:sldId id="261" r:id="rId7"/>
    <p:sldId id="258" r:id="rId8"/>
    <p:sldId id="266" r:id="rId9"/>
    <p:sldId id="262" r:id="rId10"/>
    <p:sldId id="264" r:id="rId11"/>
    <p:sldId id="273" r:id="rId12"/>
    <p:sldId id="263" r:id="rId13"/>
    <p:sldId id="265" r:id="rId14"/>
    <p:sldId id="267" r:id="rId15"/>
    <p:sldId id="268" r:id="rId16"/>
    <p:sldId id="269" r:id="rId17"/>
    <p:sldId id="272" r:id="rId18"/>
    <p:sldId id="271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49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0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8776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31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546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460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706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562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93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87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006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81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5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2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87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EA7CD-7620-4147-B5C4-6128C780DAEB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13C7E7-987A-40DD-B1EA-235176317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03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93104-1A62-4F42-A285-B749671CA7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Синонимия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804777-7433-49A0-8E10-49718E671D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08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D8641A-69C6-4626-8E4F-561FD2036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Частичные синонимы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196341-DA5B-431F-809C-7EA5343C0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2" y="1237957"/>
            <a:ext cx="8007910" cy="5331655"/>
          </a:xfrm>
        </p:spPr>
        <p:txBody>
          <a:bodyPr>
            <a:noAutofit/>
          </a:bodyPr>
          <a:lstStyle/>
          <a:p>
            <a:r>
              <a:rPr lang="ru-RU" sz="2000" b="1" u="sng" dirty="0"/>
              <a:t>Семантические/Идеографические</a:t>
            </a:r>
            <a:r>
              <a:rPr lang="ru-RU" sz="2000" u="sng" dirty="0"/>
              <a:t> </a:t>
            </a:r>
            <a:r>
              <a:rPr lang="ru-RU" sz="2000" dirty="0"/>
              <a:t>– слова, отличающиеся оттенками значения, например: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/>
              <a:t>Степень проявления признака</a:t>
            </a:r>
          </a:p>
          <a:p>
            <a:pPr marL="0" indent="0">
              <a:buNone/>
            </a:pPr>
            <a:r>
              <a:rPr lang="ru-RU" sz="2000" i="1" dirty="0"/>
              <a:t>горячий – жаркий – жгучий – обжигающий – палящий</a:t>
            </a:r>
          </a:p>
          <a:p>
            <a:pPr marL="0" indent="0">
              <a:buNone/>
            </a:pPr>
            <a:r>
              <a:rPr lang="ru-RU" sz="2000" i="1" dirty="0"/>
              <a:t>думать – мыслить – размышлять</a:t>
            </a:r>
          </a:p>
          <a:p>
            <a:pPr marL="0" indent="0">
              <a:buNone/>
            </a:pPr>
            <a:r>
              <a:rPr lang="ru-RU" sz="2000" i="1" dirty="0"/>
              <a:t>робкий – несмелый – боязливый – трусливый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/>
              <a:t>Расширение или сужение значения</a:t>
            </a:r>
          </a:p>
          <a:p>
            <a:pPr marL="0" indent="0">
              <a:buNone/>
            </a:pPr>
            <a:r>
              <a:rPr lang="ru-RU" sz="2000" i="1" dirty="0"/>
              <a:t>готовить</a:t>
            </a:r>
            <a:r>
              <a:rPr lang="ru-RU" sz="2000" dirty="0"/>
              <a:t> </a:t>
            </a:r>
            <a:r>
              <a:rPr lang="ru-RU" sz="2000" i="1" dirty="0"/>
              <a:t>– варить</a:t>
            </a:r>
          </a:p>
          <a:p>
            <a:pPr marL="0" indent="0">
              <a:buNone/>
            </a:pPr>
            <a:r>
              <a:rPr lang="ru-RU" sz="2000" i="1" dirty="0"/>
              <a:t>педагог</a:t>
            </a:r>
            <a:r>
              <a:rPr lang="ru-RU" sz="2000" dirty="0"/>
              <a:t> </a:t>
            </a:r>
            <a:r>
              <a:rPr lang="ru-RU" sz="2000" i="1" dirty="0"/>
              <a:t>– учитель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/>
              <a:t>Конкретность – абстрактность</a:t>
            </a:r>
          </a:p>
          <a:p>
            <a:pPr marL="0" indent="0">
              <a:buNone/>
            </a:pPr>
            <a:r>
              <a:rPr lang="ru-RU" sz="2000" i="1" dirty="0"/>
              <a:t>дорога – путь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/>
              <a:t> Дополнительное значение</a:t>
            </a:r>
          </a:p>
          <a:p>
            <a:pPr marL="0" indent="0">
              <a:buNone/>
            </a:pPr>
            <a:r>
              <a:rPr lang="ru-RU" sz="2000" i="1" dirty="0"/>
              <a:t>открыть – отпереть – отворить</a:t>
            </a:r>
          </a:p>
        </p:txBody>
      </p:sp>
    </p:spTree>
    <p:extLst>
      <p:ext uri="{BB962C8B-B14F-4D97-AF65-F5344CB8AC3E}">
        <p14:creationId xmlns:p14="http://schemas.microsoft.com/office/powerpoint/2010/main" val="1653129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F57C3-6CEE-4912-B96B-394318C85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Частичные синонимы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55A32E-00E8-4411-AA87-5344EC37E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7447"/>
            <a:ext cx="8596668" cy="4493916"/>
          </a:xfrm>
        </p:spPr>
        <p:txBody>
          <a:bodyPr/>
          <a:lstStyle/>
          <a:p>
            <a:r>
              <a:rPr lang="ru-RU" sz="2000" b="1" u="sng" dirty="0"/>
              <a:t>Стилистические</a:t>
            </a:r>
            <a:r>
              <a:rPr lang="ru-RU" sz="2000" dirty="0"/>
              <a:t> – слова, совпадающие по значению, но различающиеся принадлежностью к различным стилям речи, степенью употребляемости, экспрессивной окраской.</a:t>
            </a:r>
          </a:p>
          <a:p>
            <a:pPr marL="0" indent="0">
              <a:buNone/>
            </a:pPr>
            <a:r>
              <a:rPr lang="ru-RU" sz="2000" i="1" dirty="0"/>
              <a:t>растратить </a:t>
            </a:r>
            <a:r>
              <a:rPr lang="ru-RU" sz="2000" dirty="0"/>
              <a:t>(нейт.) – </a:t>
            </a:r>
            <a:r>
              <a:rPr lang="ru-RU" sz="2000" i="1" dirty="0"/>
              <a:t>расточить</a:t>
            </a:r>
            <a:r>
              <a:rPr lang="ru-RU" sz="2000" dirty="0"/>
              <a:t> (книж.) – </a:t>
            </a:r>
            <a:r>
              <a:rPr lang="ru-RU" sz="2000" i="1" dirty="0"/>
              <a:t>растранжирить</a:t>
            </a:r>
            <a:r>
              <a:rPr lang="ru-RU" sz="2000" dirty="0"/>
              <a:t> (разг.)</a:t>
            </a:r>
          </a:p>
          <a:p>
            <a:pPr marL="0" indent="0">
              <a:buNone/>
            </a:pPr>
            <a:r>
              <a:rPr lang="ru-RU" sz="2000" i="1" dirty="0"/>
              <a:t>глаза</a:t>
            </a:r>
            <a:r>
              <a:rPr lang="ru-RU" sz="2000" dirty="0"/>
              <a:t> (нейт.) – </a:t>
            </a:r>
            <a:r>
              <a:rPr lang="ru-RU" sz="2000" i="1" dirty="0"/>
              <a:t>очи</a:t>
            </a:r>
            <a:r>
              <a:rPr lang="ru-RU" sz="2000" dirty="0"/>
              <a:t> (книж.) – </a:t>
            </a:r>
            <a:r>
              <a:rPr lang="ru-RU" sz="2000" i="1" dirty="0"/>
              <a:t>гляделки</a:t>
            </a:r>
            <a:r>
              <a:rPr lang="ru-RU" sz="2000" dirty="0"/>
              <a:t> (разг.) – </a:t>
            </a:r>
            <a:r>
              <a:rPr lang="ru-RU" sz="2000" i="1" dirty="0"/>
              <a:t>зенки</a:t>
            </a:r>
            <a:r>
              <a:rPr lang="ru-RU" sz="2000" dirty="0"/>
              <a:t> (прост.) – </a:t>
            </a:r>
            <a:r>
              <a:rPr lang="ru-RU" sz="2000" i="1" dirty="0"/>
              <a:t>зеницы</a:t>
            </a:r>
            <a:r>
              <a:rPr lang="ru-RU" sz="2000" dirty="0"/>
              <a:t> (устар.)</a:t>
            </a:r>
          </a:p>
          <a:p>
            <a:pPr marL="0" indent="0">
              <a:buNone/>
            </a:pPr>
            <a:r>
              <a:rPr lang="ru-RU" sz="2000" i="1" dirty="0"/>
              <a:t>лицо</a:t>
            </a:r>
            <a:r>
              <a:rPr lang="ru-RU" sz="2000" dirty="0"/>
              <a:t> (нейт.) – </a:t>
            </a:r>
            <a:r>
              <a:rPr lang="ru-RU" sz="2000" i="1" dirty="0"/>
              <a:t>лик</a:t>
            </a:r>
            <a:r>
              <a:rPr lang="ru-RU" sz="2000" dirty="0"/>
              <a:t> (книж.) – </a:t>
            </a:r>
            <a:r>
              <a:rPr lang="ru-RU" sz="2000" i="1" dirty="0"/>
              <a:t>морда</a:t>
            </a:r>
            <a:r>
              <a:rPr lang="ru-RU" sz="2000" dirty="0"/>
              <a:t> (прост.) - </a:t>
            </a:r>
            <a:r>
              <a:rPr lang="ru-RU" sz="2000" i="1" dirty="0"/>
              <a:t>рожа</a:t>
            </a:r>
            <a:r>
              <a:rPr lang="ru-RU" sz="2000" dirty="0"/>
              <a:t> (прост.)</a:t>
            </a:r>
          </a:p>
          <a:p>
            <a:pPr marL="0" indent="0">
              <a:buNone/>
            </a:pPr>
            <a:r>
              <a:rPr lang="ru-RU" sz="2000" i="1" dirty="0"/>
              <a:t>палец</a:t>
            </a:r>
            <a:r>
              <a:rPr lang="ru-RU" sz="2000" dirty="0"/>
              <a:t> (нейт) – </a:t>
            </a:r>
            <a:r>
              <a:rPr lang="ru-RU" sz="2000" i="1" dirty="0"/>
              <a:t>перст</a:t>
            </a:r>
            <a:r>
              <a:rPr lang="ru-RU" sz="2000" dirty="0"/>
              <a:t> (устар.)</a:t>
            </a:r>
          </a:p>
          <a:p>
            <a:r>
              <a:rPr lang="ru-RU" sz="2000" b="1" u="sng" dirty="0"/>
              <a:t>Семантико-стилистические</a:t>
            </a:r>
            <a:r>
              <a:rPr lang="ru-RU" sz="2000" b="1" dirty="0"/>
              <a:t> </a:t>
            </a:r>
            <a:r>
              <a:rPr lang="ru-RU" sz="2000" dirty="0"/>
              <a:t>– слова, отличающиеся смыслом и сферой употребления.</a:t>
            </a:r>
          </a:p>
          <a:p>
            <a:pPr marL="0" indent="0">
              <a:buNone/>
            </a:pPr>
            <a:r>
              <a:rPr lang="ru-RU" sz="2000" i="1" dirty="0"/>
              <a:t>бродить – шляться (разг.-сниж.)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865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603AE-9590-41F3-93D2-01BF53201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синонимов по структуре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B13481-7018-4E9E-83E0-8EE7DD80B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5243"/>
            <a:ext cx="8596668" cy="4536119"/>
          </a:xfrm>
        </p:spPr>
        <p:txBody>
          <a:bodyPr>
            <a:noAutofit/>
          </a:bodyPr>
          <a:lstStyle/>
          <a:p>
            <a:r>
              <a:rPr lang="ru-RU" sz="2000" b="1" u="sng" dirty="0"/>
              <a:t>Однокоренные</a:t>
            </a:r>
            <a:r>
              <a:rPr lang="ru-RU" sz="2000" dirty="0"/>
              <a:t> – слова, образованные от одного и того же корня, обычно различаются стилистической окраской и сочетаемостью.</a:t>
            </a:r>
          </a:p>
          <a:p>
            <a:pPr marL="0" indent="0">
              <a:buNone/>
            </a:pPr>
            <a:r>
              <a:rPr lang="ru-RU" sz="2000" i="1" dirty="0"/>
              <a:t>жилище – жильё </a:t>
            </a:r>
            <a:r>
              <a:rPr lang="ru-RU" sz="2000" dirty="0"/>
              <a:t>(разг.)</a:t>
            </a:r>
          </a:p>
          <a:p>
            <a:pPr marL="0" indent="0">
              <a:buNone/>
            </a:pPr>
            <a:r>
              <a:rPr lang="ru-RU" sz="2000" i="1" dirty="0"/>
              <a:t>аналогичный – аналогический </a:t>
            </a:r>
            <a:r>
              <a:rPr lang="ru-RU" sz="2000" dirty="0"/>
              <a:t>(устар.)</a:t>
            </a:r>
          </a:p>
          <a:p>
            <a:pPr marL="0" indent="0">
              <a:buNone/>
            </a:pPr>
            <a:r>
              <a:rPr lang="ru-RU" sz="2000" i="1" dirty="0"/>
              <a:t>человеческий – человечий </a:t>
            </a:r>
            <a:r>
              <a:rPr lang="ru-RU" sz="2000" dirty="0"/>
              <a:t>(разг.)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b="1" u="sng" dirty="0"/>
              <a:t>Разнокоренные</a:t>
            </a:r>
            <a:r>
              <a:rPr lang="ru-RU" sz="2000" b="1" dirty="0"/>
              <a:t> </a:t>
            </a:r>
            <a:r>
              <a:rPr lang="ru-RU" sz="2000" dirty="0"/>
              <a:t>– слова, образованные от разных корней</a:t>
            </a:r>
          </a:p>
          <a:p>
            <a:pPr marL="0" indent="0">
              <a:buNone/>
            </a:pPr>
            <a:r>
              <a:rPr lang="ru-RU" sz="2000" i="1" dirty="0"/>
              <a:t>район – зона</a:t>
            </a:r>
          </a:p>
          <a:p>
            <a:pPr marL="0" indent="0">
              <a:buNone/>
            </a:pPr>
            <a:r>
              <a:rPr lang="ru-RU" sz="2000" i="1" dirty="0"/>
              <a:t>почва – земля</a:t>
            </a:r>
          </a:p>
          <a:p>
            <a:pPr marL="0" indent="0">
              <a:buNone/>
            </a:pPr>
            <a:r>
              <a:rPr lang="ru-RU" sz="2000" i="1" dirty="0"/>
              <a:t>конечно – разумеется – безусловно – бесспорно - несомненно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123707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4F249A-3884-4C8F-A491-17C69D80F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синонимов по контексту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61DC3F-89B8-43E9-B711-52CB5E6F4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0423"/>
            <a:ext cx="8596668" cy="4537977"/>
          </a:xfrm>
        </p:spPr>
        <p:txBody>
          <a:bodyPr>
            <a:normAutofit/>
          </a:bodyPr>
          <a:lstStyle/>
          <a:p>
            <a:r>
              <a:rPr lang="ru-RU" sz="2400" b="1" dirty="0"/>
              <a:t>Общеязыковые </a:t>
            </a:r>
            <a:r>
              <a:rPr lang="ru-RU" sz="2400" dirty="0"/>
              <a:t>– понятны вне контекста</a:t>
            </a:r>
          </a:p>
          <a:p>
            <a:pPr marL="0" indent="0">
              <a:buNone/>
            </a:pPr>
            <a:r>
              <a:rPr lang="ru-RU" sz="2400" i="1" dirty="0"/>
              <a:t>брак – супружество</a:t>
            </a:r>
          </a:p>
          <a:p>
            <a:pPr marL="0" indent="0">
              <a:buNone/>
            </a:pPr>
            <a:r>
              <a:rPr lang="ru-RU" sz="2400" i="1" dirty="0"/>
              <a:t>легко – несложно – просто – элементарно</a:t>
            </a:r>
          </a:p>
          <a:p>
            <a:pPr marL="0" indent="0">
              <a:buNone/>
            </a:pPr>
            <a:endParaRPr lang="ru-RU" sz="2400" i="1" dirty="0"/>
          </a:p>
          <a:p>
            <a:r>
              <a:rPr lang="ru-RU" sz="2400" b="1" dirty="0"/>
              <a:t>Контекстуальные </a:t>
            </a:r>
            <a:r>
              <a:rPr lang="ru-RU" sz="2400" dirty="0"/>
              <a:t>– слова, близкие по значению только в определённом контексте</a:t>
            </a:r>
          </a:p>
          <a:p>
            <a:pPr marL="0" indent="0">
              <a:buNone/>
            </a:pPr>
            <a:r>
              <a:rPr lang="ru-RU" sz="2400" i="1" dirty="0"/>
              <a:t>бесконечная – унылая равнина</a:t>
            </a:r>
          </a:p>
          <a:p>
            <a:pPr marL="0" indent="0">
              <a:buNone/>
            </a:pPr>
            <a:r>
              <a:rPr lang="ru-RU" sz="2400" i="1" dirty="0"/>
              <a:t>серое – будничное платье</a:t>
            </a:r>
          </a:p>
          <a:p>
            <a:pPr marL="0" indent="0">
              <a:buNone/>
            </a:pPr>
            <a:r>
              <a:rPr lang="ru-RU" sz="2400" i="1" dirty="0"/>
              <a:t>весёлый – добродушный смех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44778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1140F-FAE7-4927-B967-6FDA4BFDC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Синонимия и многозначность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04BBF9-A768-4830-9825-D11B85060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/>
          <a:lstStyle/>
          <a:p>
            <a:r>
              <a:rPr lang="ru-RU" sz="2400" b="1" dirty="0"/>
              <a:t>Слово имеет в разных значениях разные синонимы</a:t>
            </a:r>
          </a:p>
          <a:p>
            <a:pPr marL="0" indent="0">
              <a:buNone/>
            </a:pPr>
            <a:r>
              <a:rPr lang="ru-RU" sz="2400" i="1" dirty="0"/>
              <a:t>недостаток</a:t>
            </a:r>
          </a:p>
          <a:p>
            <a:pPr marL="0" indent="0">
              <a:buNone/>
            </a:pPr>
            <a:r>
              <a:rPr lang="ru-RU" sz="2400" dirty="0"/>
              <a:t>1. нехватка кого или чего-либо в нужном количестве </a:t>
            </a:r>
          </a:p>
          <a:p>
            <a:pPr marL="0" indent="0">
              <a:buNone/>
            </a:pPr>
            <a:r>
              <a:rPr lang="ru-RU" sz="2400" i="1" dirty="0"/>
              <a:t>отсутствие, нехватка, дефицит</a:t>
            </a:r>
          </a:p>
          <a:p>
            <a:pPr marL="0" indent="0">
              <a:buNone/>
            </a:pPr>
            <a:r>
              <a:rPr lang="ru-RU" sz="2400" dirty="0"/>
              <a:t>2. отсутствие достаточных средств существования</a:t>
            </a:r>
          </a:p>
          <a:p>
            <a:pPr marL="0" indent="0">
              <a:buNone/>
            </a:pPr>
            <a:r>
              <a:rPr lang="ru-RU" sz="2400" i="1" dirty="0"/>
              <a:t>бедность, нужда</a:t>
            </a:r>
          </a:p>
          <a:p>
            <a:pPr marL="0" indent="0">
              <a:buNone/>
            </a:pPr>
            <a:r>
              <a:rPr lang="ru-RU" sz="2400" dirty="0"/>
              <a:t>3. отрицательное качество кого или чего-либо</a:t>
            </a:r>
          </a:p>
          <a:p>
            <a:pPr marL="0" indent="0">
              <a:buNone/>
            </a:pPr>
            <a:r>
              <a:rPr lang="ru-RU" sz="2400" i="1" dirty="0"/>
              <a:t>недочёт, пробел, дефект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527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C37C1-8FFF-4C8E-A4AF-DAD17279B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Синонимия и валентность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77707E-D741-45A2-8F4F-8E52A5A2F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94560"/>
            <a:ext cx="8596668" cy="3846802"/>
          </a:xfrm>
        </p:spPr>
        <p:txBody>
          <a:bodyPr>
            <a:normAutofit/>
          </a:bodyPr>
          <a:lstStyle/>
          <a:p>
            <a:r>
              <a:rPr lang="ru-RU" sz="2400" b="1" dirty="0"/>
              <a:t>Сочетаемость отдельных синонимов неодинаковая</a:t>
            </a:r>
          </a:p>
          <a:p>
            <a:pPr marL="0" indent="0">
              <a:buNone/>
            </a:pPr>
            <a:r>
              <a:rPr lang="ru-RU" sz="2400" i="1" dirty="0"/>
              <a:t>Выразить – сформулировать</a:t>
            </a:r>
          </a:p>
          <a:p>
            <a:pPr marL="0" indent="0">
              <a:buNone/>
            </a:pPr>
            <a:r>
              <a:rPr lang="ru-RU" sz="2400" dirty="0"/>
              <a:t>Оба глагола с: </a:t>
            </a:r>
            <a:r>
              <a:rPr lang="ru-RU" sz="2400" i="1" dirty="0"/>
              <a:t>мысль, мнение, суждение, положение, вывод, задача</a:t>
            </a:r>
          </a:p>
          <a:p>
            <a:pPr marL="0" indent="0">
              <a:buNone/>
            </a:pPr>
            <a:r>
              <a:rPr lang="ru-RU" sz="2400" dirty="0"/>
              <a:t>Только выразить: </a:t>
            </a:r>
            <a:r>
              <a:rPr lang="ru-RU" sz="2400" i="1" dirty="0"/>
              <a:t>чувство, отношение, симпатию, любовь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7050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8B69C-3176-4CE3-AD3F-33FAE35E5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Синонимический ряд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25FB44-2E48-4947-99E0-B1A9C472E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2363"/>
            <a:ext cx="8596668" cy="5261317"/>
          </a:xfrm>
        </p:spPr>
        <p:txBody>
          <a:bodyPr>
            <a:normAutofit/>
          </a:bodyPr>
          <a:lstStyle/>
          <a:p>
            <a:r>
              <a:rPr lang="ru-RU" sz="2400" dirty="0"/>
              <a:t>Группа двух или более лексических синонимов</a:t>
            </a:r>
          </a:p>
          <a:p>
            <a:r>
              <a:rPr lang="ru-RU" sz="2400" dirty="0"/>
              <a:t>По количеству ряды не одинаковы</a:t>
            </a:r>
          </a:p>
          <a:p>
            <a:r>
              <a:rPr lang="ru-RU" sz="2400" dirty="0"/>
              <a:t>Назамкнутый – количество синонимов меняется</a:t>
            </a:r>
          </a:p>
          <a:p>
            <a:r>
              <a:rPr lang="ru-RU" sz="2400" dirty="0"/>
              <a:t>В каждом есть т. н. </a:t>
            </a:r>
            <a:r>
              <a:rPr lang="ru-RU" sz="2400" b="1" u="sng" dirty="0"/>
              <a:t>доминанта (стержневое слово)</a:t>
            </a:r>
            <a:r>
              <a:rPr lang="ru-RU" sz="2400" dirty="0"/>
              <a:t> – слово наиболее общее по значению, стилистически нейтральное и синтагматически наименее закреплённое</a:t>
            </a:r>
          </a:p>
          <a:p>
            <a:r>
              <a:rPr lang="ru-RU" sz="2400" dirty="0"/>
              <a:t>в РЯ приблизительно 10 000 синонимических рядов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258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F7F11-00F2-4EA4-AF01-86B8E911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Синонимический ряд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A47E8D-A95A-4A48-A081-98A7368CC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8973"/>
            <a:ext cx="8596668" cy="4592390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В синонимический ряд входят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слова одной части речи</a:t>
            </a:r>
          </a:p>
          <a:p>
            <a:pPr marL="0" indent="0">
              <a:buNone/>
            </a:pPr>
            <a:r>
              <a:rPr lang="ru-RU" sz="2400" i="1" u="sng" dirty="0"/>
              <a:t>бояться</a:t>
            </a:r>
            <a:r>
              <a:rPr lang="ru-RU" sz="2400" i="1" dirty="0"/>
              <a:t> – страшиться – ужасаться – пугаться – трусить – дрожать – трястись ...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слова и словосочетания разных типов</a:t>
            </a:r>
          </a:p>
          <a:p>
            <a:pPr marL="0" indent="0">
              <a:buNone/>
            </a:pPr>
            <a:r>
              <a:rPr lang="ru-RU" sz="2400" i="1" u="sng" dirty="0"/>
              <a:t>много </a:t>
            </a:r>
            <a:r>
              <a:rPr lang="ru-RU" sz="2400" i="1" dirty="0"/>
              <a:t>– по горло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слово и фразеологизм</a:t>
            </a:r>
          </a:p>
          <a:p>
            <a:pPr marL="0" indent="0">
              <a:buNone/>
            </a:pPr>
            <a:r>
              <a:rPr lang="ru-RU" sz="2400" i="1" u="sng" dirty="0"/>
              <a:t>здоровый</a:t>
            </a:r>
            <a:r>
              <a:rPr lang="ru-RU" sz="2400" i="1" dirty="0"/>
              <a:t> – кровь с молоком</a:t>
            </a:r>
          </a:p>
          <a:p>
            <a:pPr marL="0" indent="0">
              <a:buNone/>
            </a:pPr>
            <a:r>
              <a:rPr lang="ru-RU" sz="2400" i="1" u="sng" dirty="0"/>
              <a:t>мало</a:t>
            </a:r>
            <a:r>
              <a:rPr lang="ru-RU" sz="2400" i="1" dirty="0"/>
              <a:t> – кот наплакал</a:t>
            </a:r>
          </a:p>
          <a:p>
            <a:pPr marL="0" indent="0">
              <a:buNone/>
            </a:pPr>
            <a:r>
              <a:rPr lang="ru-RU" sz="2400" i="1" u="sng" dirty="0"/>
              <a:t>много</a:t>
            </a:r>
            <a:r>
              <a:rPr lang="ru-RU" sz="2400" i="1" dirty="0"/>
              <a:t> – куры не клюют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1511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2950-3E5D-487A-83FE-C9D4B6401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Трудности для чеха – слова, для которых в ЧЯ только одно слово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07DB96-2419-4281-A5CF-029445A50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cs-CZ" sz="2400" i="1" dirty="0"/>
              <a:t>vesnice </a:t>
            </a:r>
            <a:r>
              <a:rPr lang="ru-RU" sz="2400" i="1" dirty="0"/>
              <a:t>		деревня – село</a:t>
            </a:r>
          </a:p>
          <a:p>
            <a:r>
              <a:rPr lang="cs-CZ" sz="2400" i="1" dirty="0"/>
              <a:t>postel </a:t>
            </a:r>
            <a:r>
              <a:rPr lang="ru-RU" sz="2400" i="1" dirty="0"/>
              <a:t>			кровать – постель</a:t>
            </a:r>
          </a:p>
          <a:p>
            <a:r>
              <a:rPr lang="cs-CZ" sz="2400" i="1" dirty="0"/>
              <a:t>průvodce 		</a:t>
            </a:r>
            <a:r>
              <a:rPr lang="ru-RU" sz="2400" i="1" dirty="0"/>
              <a:t>путеводитель – гид</a:t>
            </a:r>
          </a:p>
          <a:p>
            <a:r>
              <a:rPr lang="cs-CZ" sz="2400" i="1" dirty="0"/>
              <a:t>těžký </a:t>
            </a:r>
            <a:r>
              <a:rPr lang="ru-RU" sz="2400" i="1" dirty="0"/>
              <a:t>			трудный – тяжёлый – тяжкий</a:t>
            </a:r>
          </a:p>
          <a:p>
            <a:r>
              <a:rPr lang="cs-CZ" sz="2400" i="1" dirty="0"/>
              <a:t>dlouhý 		</a:t>
            </a:r>
            <a:r>
              <a:rPr lang="ru-RU" sz="2400" i="1" dirty="0"/>
              <a:t>	длинный – долгий</a:t>
            </a:r>
          </a:p>
          <a:p>
            <a:r>
              <a:rPr lang="cs-CZ" sz="2400" i="1" dirty="0"/>
              <a:t>hnědý 		</a:t>
            </a:r>
            <a:r>
              <a:rPr lang="ru-RU" sz="2400" i="1" dirty="0"/>
              <a:t>	коричневый – карий – каштановый – 							бурый – гнедой</a:t>
            </a:r>
          </a:p>
          <a:p>
            <a:r>
              <a:rPr lang="cs-CZ" sz="2400" i="1" dirty="0"/>
              <a:t>rychlý 		</a:t>
            </a:r>
            <a:r>
              <a:rPr lang="ru-RU" sz="2400" i="1"/>
              <a:t>	быстрый </a:t>
            </a:r>
            <a:r>
              <a:rPr lang="ru-RU" sz="2400" i="1" dirty="0"/>
              <a:t>- скорый</a:t>
            </a:r>
          </a:p>
          <a:p>
            <a:r>
              <a:rPr lang="cs-CZ" sz="2400" i="1" dirty="0"/>
              <a:t>nyní 			</a:t>
            </a:r>
            <a:r>
              <a:rPr lang="ru-RU" sz="2400" i="1" dirty="0"/>
              <a:t>теперь - сейчас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4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4B15B-E516-4A2D-B456-43B85DA04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Синонимия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C9E542-248D-4E79-AAFD-A14163898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8634"/>
            <a:ext cx="8596668" cy="5190977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«Совпадение по основному значению или по смыслу слов, словосочетаний, фраз.» (Щукин, 2008, с. 298)</a:t>
            </a:r>
          </a:p>
          <a:p>
            <a:r>
              <a:rPr lang="ru-RU" sz="2000" dirty="0"/>
              <a:t>«Совпадение в основном значении морфем, слов, синтаксических конструкций, фразеологических единиц.» (Розенталь – Теленкова, 2008, с. 436)</a:t>
            </a:r>
          </a:p>
          <a:p>
            <a:r>
              <a:rPr lang="ru-RU" sz="2000" dirty="0"/>
              <a:t>Типы синонимии</a:t>
            </a:r>
          </a:p>
          <a:p>
            <a:pPr>
              <a:buFontTx/>
              <a:buChar char="-"/>
            </a:pPr>
            <a:r>
              <a:rPr lang="ru-RU" sz="2000" dirty="0"/>
              <a:t>Синонимия лексическая</a:t>
            </a:r>
          </a:p>
          <a:p>
            <a:pPr>
              <a:buFontTx/>
              <a:buChar char="-"/>
            </a:pPr>
            <a:r>
              <a:rPr lang="ru-RU" sz="2000" dirty="0"/>
              <a:t>Синонимия словообразовательная - приставок и суффиксов</a:t>
            </a:r>
          </a:p>
          <a:p>
            <a:pPr>
              <a:buFontTx/>
              <a:buChar char="-"/>
            </a:pPr>
            <a:r>
              <a:rPr lang="ru-RU" sz="2000" dirty="0"/>
              <a:t>Синонимия окончаний</a:t>
            </a:r>
          </a:p>
          <a:p>
            <a:pPr>
              <a:buFontTx/>
              <a:buChar char="-"/>
            </a:pPr>
            <a:r>
              <a:rPr lang="ru-RU" sz="2000" dirty="0"/>
              <a:t>Синонимия грамматическая</a:t>
            </a:r>
          </a:p>
          <a:p>
            <a:pPr>
              <a:buFontTx/>
              <a:buChar char="-"/>
            </a:pPr>
            <a:r>
              <a:rPr lang="ru-RU" sz="2000" dirty="0"/>
              <a:t>Синонимия предлогов, союзов</a:t>
            </a:r>
          </a:p>
          <a:p>
            <a:pPr>
              <a:buFontTx/>
              <a:buChar char="-"/>
            </a:pPr>
            <a:r>
              <a:rPr lang="ru-RU" sz="2000" dirty="0"/>
              <a:t>Синонимия синтаксическая</a:t>
            </a:r>
          </a:p>
          <a:p>
            <a:pPr>
              <a:buFontTx/>
              <a:buChar char="-"/>
            </a:pPr>
            <a:r>
              <a:rPr lang="ru-RU" sz="2000" dirty="0"/>
              <a:t>Синонимия фразеологическая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8966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DD3ABB-AD01-482A-A1C5-8E458E020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синонимии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9E2511-511E-4F81-A299-764B58DFB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5921"/>
            <a:ext cx="8596668" cy="4395442"/>
          </a:xfrm>
        </p:spPr>
        <p:txBody>
          <a:bodyPr>
            <a:normAutofit/>
          </a:bodyPr>
          <a:lstStyle/>
          <a:p>
            <a:r>
              <a:rPr lang="ru-RU" sz="2400" b="1" dirty="0"/>
              <a:t>Функция уточнения </a:t>
            </a:r>
            <a:r>
              <a:rPr lang="ru-RU" sz="2400" dirty="0"/>
              <a:t>- стремление к яркому, более точному выражению, т. е. стремление найти в известных предметах какие-то новые черты или оттенки</a:t>
            </a:r>
          </a:p>
          <a:p>
            <a:r>
              <a:rPr lang="ru-RU" sz="2400" b="1" dirty="0"/>
              <a:t>Функция экспрессивно-стилистическая </a:t>
            </a:r>
            <a:r>
              <a:rPr lang="ru-RU" sz="2400" dirty="0"/>
              <a:t>- для экспрессии, для снижения стиля или наоборот</a:t>
            </a:r>
          </a:p>
          <a:p>
            <a:r>
              <a:rPr lang="ru-RU" sz="2400" b="1" dirty="0"/>
              <a:t>Функция замещения </a:t>
            </a:r>
            <a:r>
              <a:rPr lang="ru-RU" sz="2400" dirty="0"/>
              <a:t>- для избежания повторения одного и того же слова </a:t>
            </a:r>
          </a:p>
          <a:p>
            <a:endParaRPr lang="ru-RU" sz="2400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09406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43EFC-ECED-4FA4-BFF3-DFD54689B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синонимии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1CD564-0B56-434E-8BAA-D98A37B64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4228"/>
            <a:ext cx="8596668" cy="5219113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/>
              <a:t>Синонимия приставок</a:t>
            </a:r>
          </a:p>
          <a:p>
            <a:pPr marL="0" indent="0">
              <a:buNone/>
            </a:pPr>
            <a:r>
              <a:rPr lang="ru-RU" b="1" i="1" dirty="0"/>
              <a:t>вз</a:t>
            </a:r>
            <a:r>
              <a:rPr lang="ru-RU" i="1" dirty="0"/>
              <a:t>реветь – </a:t>
            </a:r>
            <a:r>
              <a:rPr lang="ru-RU" b="1" i="1" dirty="0"/>
              <a:t>за</a:t>
            </a:r>
            <a:r>
              <a:rPr lang="ru-RU" i="1" dirty="0"/>
              <a:t>реветь </a:t>
            </a:r>
            <a:r>
              <a:rPr lang="ru-RU" dirty="0"/>
              <a:t>(вз- - добавочный оттенок интенсивности)</a:t>
            </a:r>
          </a:p>
          <a:p>
            <a:pPr marL="0" indent="0">
              <a:buNone/>
            </a:pPr>
            <a:r>
              <a:rPr lang="ru-RU" b="1" i="1" dirty="0"/>
              <a:t>вос</a:t>
            </a:r>
            <a:r>
              <a:rPr lang="ru-RU" i="1" dirty="0"/>
              <a:t>претить – </a:t>
            </a:r>
            <a:r>
              <a:rPr lang="ru-RU" b="1" i="1" dirty="0"/>
              <a:t>за</a:t>
            </a:r>
            <a:r>
              <a:rPr lang="ru-RU" i="1" dirty="0"/>
              <a:t>претить </a:t>
            </a:r>
            <a:r>
              <a:rPr lang="ru-RU" dirty="0"/>
              <a:t>(вос- - добавочный оттенок официальности)</a:t>
            </a:r>
          </a:p>
          <a:p>
            <a:r>
              <a:rPr lang="ru-RU" b="1" u="sng" dirty="0"/>
              <a:t>Синонимия суффиксов</a:t>
            </a:r>
          </a:p>
          <a:p>
            <a:pPr marL="0" indent="0">
              <a:buNone/>
            </a:pPr>
            <a:r>
              <a:rPr lang="ru-RU" i="1" dirty="0"/>
              <a:t>вар</a:t>
            </a:r>
            <a:r>
              <a:rPr lang="ru-RU" b="1" i="1" dirty="0"/>
              <a:t>ени</a:t>
            </a:r>
            <a:r>
              <a:rPr lang="ru-RU" i="1" dirty="0"/>
              <a:t>е – вар</a:t>
            </a:r>
            <a:r>
              <a:rPr lang="ru-RU" b="1" i="1" dirty="0"/>
              <a:t>к</a:t>
            </a:r>
            <a:r>
              <a:rPr lang="ru-RU" i="1" dirty="0"/>
              <a:t>а, суш</a:t>
            </a:r>
            <a:r>
              <a:rPr lang="ru-RU" b="1" i="1" dirty="0"/>
              <a:t>ени</a:t>
            </a:r>
            <a:r>
              <a:rPr lang="ru-RU" i="1" dirty="0"/>
              <a:t>е – суш</a:t>
            </a:r>
            <a:r>
              <a:rPr lang="ru-RU" b="1" i="1" dirty="0"/>
              <a:t>к</a:t>
            </a:r>
            <a:r>
              <a:rPr lang="ru-RU" i="1" dirty="0"/>
              <a:t>а (-ени</a:t>
            </a:r>
            <a:r>
              <a:rPr lang="cs-CZ" i="1" dirty="0"/>
              <a:t>j-</a:t>
            </a:r>
            <a:r>
              <a:rPr lang="ru-RU" i="1" dirty="0"/>
              <a:t> и –к- -значение процесса действия)</a:t>
            </a:r>
          </a:p>
          <a:p>
            <a:pPr marL="0" indent="0">
              <a:buNone/>
            </a:pPr>
            <a:r>
              <a:rPr lang="ru-RU" i="1" dirty="0"/>
              <a:t>отц</a:t>
            </a:r>
            <a:r>
              <a:rPr lang="ru-RU" b="1" i="1" dirty="0"/>
              <a:t>ов</a:t>
            </a:r>
            <a:r>
              <a:rPr lang="ru-RU" i="1" dirty="0"/>
              <a:t> – слесар</a:t>
            </a:r>
            <a:r>
              <a:rPr lang="ru-RU" b="1" i="1" dirty="0"/>
              <a:t>ев</a:t>
            </a:r>
            <a:r>
              <a:rPr lang="ru-RU" i="1" dirty="0"/>
              <a:t> – пушкин</a:t>
            </a:r>
            <a:r>
              <a:rPr lang="ru-RU" b="1" i="1" dirty="0"/>
              <a:t>ски</a:t>
            </a:r>
            <a:r>
              <a:rPr lang="ru-RU" i="1" dirty="0"/>
              <a:t>й (притяжательное значение)</a:t>
            </a:r>
          </a:p>
          <a:p>
            <a:r>
              <a:rPr lang="ru-RU" b="1" u="sng" dirty="0"/>
              <a:t>Синонимия окончаний</a:t>
            </a:r>
          </a:p>
          <a:p>
            <a:pPr marL="0" indent="0">
              <a:buNone/>
            </a:pPr>
            <a:r>
              <a:rPr lang="ru-RU" dirty="0"/>
              <a:t>зна</a:t>
            </a:r>
            <a:r>
              <a:rPr lang="ru-RU" b="1" dirty="0"/>
              <a:t>ем</a:t>
            </a:r>
            <a:r>
              <a:rPr lang="ru-RU" dirty="0"/>
              <a:t> – говор</a:t>
            </a:r>
            <a:r>
              <a:rPr lang="ru-RU" b="1" dirty="0"/>
              <a:t>им</a:t>
            </a:r>
            <a:r>
              <a:rPr lang="ru-RU" dirty="0"/>
              <a:t> (форма 1 лица мн.ч.)</a:t>
            </a:r>
          </a:p>
          <a:p>
            <a:r>
              <a:rPr lang="ru-RU" b="1" u="sng" dirty="0"/>
              <a:t>Синонимия грамматическая</a:t>
            </a:r>
          </a:p>
          <a:p>
            <a:pPr marL="0" indent="0">
              <a:buNone/>
            </a:pPr>
            <a:r>
              <a:rPr lang="ru-RU" i="1" dirty="0"/>
              <a:t>ударил мороз – ударили морозы </a:t>
            </a:r>
            <a:r>
              <a:rPr lang="ru-RU" dirty="0"/>
              <a:t>(мн.ч. интенсивность явления)</a:t>
            </a:r>
          </a:p>
          <a:p>
            <a:pPr marL="0" indent="0">
              <a:buNone/>
            </a:pPr>
            <a:r>
              <a:rPr lang="ru-RU" i="1" dirty="0"/>
              <a:t>кругом песок – кругом пески </a:t>
            </a:r>
            <a:r>
              <a:rPr lang="ru-RU" dirty="0"/>
              <a:t>(мн.ч. большое количество вещества)</a:t>
            </a:r>
          </a:p>
          <a:p>
            <a:pPr marL="0" indent="0">
              <a:buNone/>
            </a:pPr>
            <a:r>
              <a:rPr lang="ru-RU" i="1" dirty="0"/>
              <a:t>два студента – двое студентов </a:t>
            </a:r>
            <a:r>
              <a:rPr lang="ru-RU" dirty="0"/>
              <a:t>(собирательное ч</a:t>
            </a:r>
            <a:r>
              <a:rPr lang="cs-CZ" dirty="0"/>
              <a:t>i</a:t>
            </a:r>
            <a:r>
              <a:rPr lang="ru-RU" dirty="0"/>
              <a:t>слительное – разговорный оттенок)</a:t>
            </a:r>
          </a:p>
          <a:p>
            <a:pPr marL="0" indent="0">
              <a:buNone/>
            </a:pPr>
            <a:r>
              <a:rPr lang="ru-RU" i="1" dirty="0"/>
              <a:t>Плотники строят дом. – Дом строится плотниками. </a:t>
            </a:r>
            <a:r>
              <a:rPr lang="ru-RU" dirty="0"/>
              <a:t>(синонимия залога)</a:t>
            </a:r>
          </a:p>
          <a:p>
            <a:pPr marL="0" indent="0">
              <a:buNone/>
            </a:pPr>
            <a:endParaRPr lang="ru-RU" dirty="0"/>
          </a:p>
          <a:p>
            <a:endParaRPr lang="ru-RU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0905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97028-33D3-4649-A3EF-CFBF80D75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синонимии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52CDC4-CD55-4474-8BF0-B23024939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0837"/>
            <a:ext cx="8596668" cy="4620525"/>
          </a:xfrm>
        </p:spPr>
        <p:txBody>
          <a:bodyPr>
            <a:normAutofit/>
          </a:bodyPr>
          <a:lstStyle/>
          <a:p>
            <a:r>
              <a:rPr lang="ru-RU" sz="2000" b="1" u="sng" dirty="0"/>
              <a:t>Синонимия предлогов</a:t>
            </a:r>
          </a:p>
          <a:p>
            <a:pPr marL="0" indent="0">
              <a:buNone/>
            </a:pPr>
            <a:r>
              <a:rPr lang="ru-RU" sz="2000" i="1" dirty="0"/>
              <a:t>разговор о поездке </a:t>
            </a:r>
            <a:r>
              <a:rPr lang="ru-RU" sz="2000" dirty="0"/>
              <a:t>(нейтр.) </a:t>
            </a:r>
            <a:r>
              <a:rPr lang="ru-RU" sz="2000" i="1" dirty="0"/>
              <a:t>– про поездку </a:t>
            </a:r>
            <a:r>
              <a:rPr lang="ru-RU" sz="2000" dirty="0"/>
              <a:t>(разг.) </a:t>
            </a:r>
            <a:r>
              <a:rPr lang="ru-RU" sz="2000" i="1" dirty="0"/>
              <a:t>– насчёт поездки </a:t>
            </a:r>
            <a:r>
              <a:rPr lang="ru-RU" sz="2000" dirty="0"/>
              <a:t>(разг.)</a:t>
            </a:r>
            <a:r>
              <a:rPr lang="ru-RU" sz="2000" i="1" dirty="0"/>
              <a:t> – относительно поездки </a:t>
            </a:r>
            <a:r>
              <a:rPr lang="ru-RU" sz="2000" dirty="0"/>
              <a:t>(книж.)</a:t>
            </a:r>
          </a:p>
          <a:p>
            <a:pPr marL="0" indent="0">
              <a:buNone/>
            </a:pPr>
            <a:r>
              <a:rPr lang="ru-RU" sz="2000" i="1" dirty="0"/>
              <a:t>у дома/при доме </a:t>
            </a:r>
            <a:r>
              <a:rPr lang="ru-RU" sz="2000" dirty="0"/>
              <a:t>(наибольшая близость) – </a:t>
            </a:r>
            <a:r>
              <a:rPr lang="ru-RU" sz="2000" i="1" dirty="0"/>
              <a:t>около дома/возле дома </a:t>
            </a:r>
            <a:r>
              <a:rPr lang="ru-RU" sz="2000" dirty="0"/>
              <a:t>(средняя близость) – </a:t>
            </a:r>
            <a:r>
              <a:rPr lang="ru-RU" sz="2000" i="1" dirty="0"/>
              <a:t>вблизи дома </a:t>
            </a:r>
            <a:r>
              <a:rPr lang="ru-RU" sz="2000" dirty="0"/>
              <a:t>(подальше от дома)</a:t>
            </a:r>
          </a:p>
          <a:p>
            <a:r>
              <a:rPr lang="ru-RU" sz="2000" b="1" u="sng" dirty="0"/>
              <a:t>Синонимия союзов</a:t>
            </a:r>
          </a:p>
          <a:p>
            <a:pPr marL="0" indent="0">
              <a:buNone/>
            </a:pPr>
            <a:r>
              <a:rPr lang="ru-RU" sz="2000" i="1" dirty="0"/>
              <a:t>Щи и каша. – Щи да каша. </a:t>
            </a:r>
            <a:r>
              <a:rPr lang="ru-RU" sz="2000" dirty="0"/>
              <a:t>(разг.)</a:t>
            </a:r>
          </a:p>
          <a:p>
            <a:pPr marL="0" indent="0">
              <a:buNone/>
            </a:pPr>
            <a:r>
              <a:rPr lang="ru-RU" sz="2000" i="1" dirty="0"/>
              <a:t>Когда вошёл – после того как вошёл – как только вошёл - едва вошёл – едва лишь вошёл </a:t>
            </a:r>
            <a:r>
              <a:rPr lang="ru-RU" sz="2000" dirty="0"/>
              <a:t>(временные оттенки)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330358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4D61D-8095-4708-9061-400129535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синонимии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604C9E-123B-472A-9E47-424523023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8634"/>
            <a:ext cx="8596668" cy="5219113"/>
          </a:xfrm>
        </p:spPr>
        <p:txBody>
          <a:bodyPr>
            <a:normAutofit/>
          </a:bodyPr>
          <a:lstStyle/>
          <a:p>
            <a:r>
              <a:rPr lang="ru-RU" sz="2000" b="1" u="sng" dirty="0"/>
              <a:t>Синтаксическая синонимия</a:t>
            </a:r>
          </a:p>
          <a:p>
            <a:pPr marL="0" indent="0">
              <a:buNone/>
            </a:pPr>
            <a:r>
              <a:rPr lang="ru-RU" sz="2000" i="1" dirty="0"/>
              <a:t>ступеньки лестницы – лестничные ступеньки</a:t>
            </a:r>
          </a:p>
          <a:p>
            <a:pPr marL="0" indent="0">
              <a:buNone/>
            </a:pPr>
            <a:r>
              <a:rPr lang="ru-RU" sz="2000" i="1" dirty="0"/>
              <a:t>проза Лермонтова – лермонтовская проза</a:t>
            </a:r>
          </a:p>
          <a:p>
            <a:pPr marL="0" indent="0">
              <a:buNone/>
            </a:pPr>
            <a:r>
              <a:rPr lang="ru-RU" sz="2000" i="1" dirty="0"/>
              <a:t>игрушки для детей – детские игрушки</a:t>
            </a:r>
          </a:p>
          <a:p>
            <a:pPr marL="0" indent="0">
              <a:buNone/>
            </a:pPr>
            <a:r>
              <a:rPr lang="ru-RU" sz="2000" i="1" dirty="0"/>
              <a:t>аппетит как у волка – волчий аппетит</a:t>
            </a:r>
          </a:p>
          <a:p>
            <a:pPr marL="0" indent="0">
              <a:buNone/>
            </a:pPr>
            <a:r>
              <a:rPr lang="ru-RU" sz="2000" i="1" dirty="0"/>
              <a:t>стол для работы – рабочий стол</a:t>
            </a:r>
          </a:p>
          <a:p>
            <a:pPr marL="0" indent="0">
              <a:buNone/>
            </a:pPr>
            <a:r>
              <a:rPr lang="ru-RU" sz="2000" dirty="0"/>
              <a:t>конкретное значение Х общее значение качественной характеристики, устойчивый признак</a:t>
            </a:r>
          </a:p>
          <a:p>
            <a:r>
              <a:rPr lang="ru-RU" sz="2000" b="1" u="sng" dirty="0"/>
              <a:t>Фразеологическая синонимия</a:t>
            </a:r>
          </a:p>
          <a:p>
            <a:pPr marL="0" indent="0">
              <a:buNone/>
            </a:pPr>
            <a:r>
              <a:rPr lang="ru-RU" sz="2000" i="1" dirty="0"/>
              <a:t>поговорим с глазу на глаз – один на один</a:t>
            </a:r>
          </a:p>
          <a:p>
            <a:pPr marL="0" indent="0">
              <a:buNone/>
            </a:pPr>
            <a:r>
              <a:rPr lang="ru-RU" sz="2000" i="1" dirty="0"/>
              <a:t>работать засучив рукава </a:t>
            </a:r>
            <a:r>
              <a:rPr lang="ru-RU" sz="2000" dirty="0"/>
              <a:t>(интенсивность работы) </a:t>
            </a:r>
            <a:r>
              <a:rPr lang="ru-RU" sz="2000" i="1" dirty="0"/>
              <a:t>– в поте лица </a:t>
            </a:r>
            <a:r>
              <a:rPr lang="ru-RU" sz="2000" dirty="0"/>
              <a:t>(очень много) – </a:t>
            </a:r>
            <a:r>
              <a:rPr lang="ru-RU" sz="2000" i="1" dirty="0"/>
              <a:t>не покладая рук </a:t>
            </a:r>
            <a:r>
              <a:rPr lang="ru-RU" sz="2000" dirty="0"/>
              <a:t>(без перерыва)</a:t>
            </a:r>
          </a:p>
        </p:txBody>
      </p:sp>
    </p:spTree>
    <p:extLst>
      <p:ext uri="{BB962C8B-B14F-4D97-AF65-F5344CB8AC3E}">
        <p14:creationId xmlns:p14="http://schemas.microsoft.com/office/powerpoint/2010/main" val="3375080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011BA-6FA2-4515-AEB5-4DED33EEC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Лексические синонимы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70B3E2-E623-4AB6-ABB1-6C61990AE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1853"/>
            <a:ext cx="8596668" cy="4409510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От греч. </a:t>
            </a:r>
            <a:r>
              <a:rPr lang="cs-CZ" sz="2000" dirty="0" err="1"/>
              <a:t>synõnymos</a:t>
            </a:r>
            <a:r>
              <a:rPr lang="cs-CZ" sz="2000" dirty="0"/>
              <a:t> – </a:t>
            </a:r>
            <a:r>
              <a:rPr lang="ru-RU" sz="2000" dirty="0"/>
              <a:t>одноименный</a:t>
            </a:r>
            <a:endParaRPr lang="cs-CZ" sz="2000" dirty="0"/>
          </a:p>
          <a:p>
            <a:r>
              <a:rPr lang="ru-RU" sz="2000" dirty="0"/>
              <a:t>«Слова, близкие или тождественные по своему значению, выражающие одно и то же понятие, но различающиеся или оттенками значения, или стилистической окраской, или тем и другим.» (Щукин, 2008, с. 298)</a:t>
            </a:r>
          </a:p>
          <a:p>
            <a:r>
              <a:rPr lang="ru-RU" sz="2000" dirty="0"/>
              <a:t>«Слова, различные по звучанию, но обозначающие одно и то же понятие.» (Мизинина, 2011, с. 60)</a:t>
            </a:r>
          </a:p>
          <a:p>
            <a:r>
              <a:rPr lang="ru-RU" sz="2000" dirty="0"/>
              <a:t>Принадлежат, как правило, одной и то же части речи.</a:t>
            </a:r>
          </a:p>
          <a:p>
            <a:r>
              <a:rPr lang="ru-RU" sz="2000" dirty="0"/>
              <a:t>Выступают как взаимозаменяемые элементы высказывания.</a:t>
            </a:r>
          </a:p>
          <a:p>
            <a:endParaRPr lang="ru-RU" sz="2000" dirty="0"/>
          </a:p>
          <a:p>
            <a:r>
              <a:rPr lang="ru-RU" sz="2000" dirty="0"/>
              <a:t>Синонимов не имеют: имена собственные, названия жителей, многие конкретные предметы быта, термины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22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D615AA-D311-46B1-B660-67FFC31E5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лексических синонимов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90786A-FE76-4262-91E8-4A7F3A3AA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37958"/>
            <a:ext cx="8596668" cy="5331654"/>
          </a:xfrm>
        </p:spPr>
        <p:txBody>
          <a:bodyPr>
            <a:noAutofit/>
          </a:bodyPr>
          <a:lstStyle/>
          <a:p>
            <a:r>
              <a:rPr lang="ru-RU" sz="2000" b="1" dirty="0"/>
              <a:t>По степени синонимичности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/>
              <a:t>Абсолютные (полные)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/>
              <a:t>Частичные (неполные)</a:t>
            </a:r>
          </a:p>
          <a:p>
            <a:pPr marL="0" indent="0">
              <a:buNone/>
            </a:pPr>
            <a:r>
              <a:rPr lang="ru-RU" sz="2000" dirty="0"/>
              <a:t>	- семантические (идеографические)</a:t>
            </a:r>
          </a:p>
          <a:p>
            <a:pPr marL="0" indent="0">
              <a:buNone/>
            </a:pPr>
            <a:r>
              <a:rPr lang="ru-RU" sz="2000" dirty="0"/>
              <a:t>	- стилистические</a:t>
            </a:r>
          </a:p>
          <a:p>
            <a:pPr marL="0" indent="0">
              <a:buNone/>
            </a:pPr>
            <a:r>
              <a:rPr lang="ru-RU" sz="2000" dirty="0"/>
              <a:t>	- семантико-стилистические</a:t>
            </a:r>
          </a:p>
          <a:p>
            <a:r>
              <a:rPr lang="ru-RU" sz="2000" b="1" dirty="0"/>
              <a:t>По структуре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/>
              <a:t>Однокоренные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/>
              <a:t>Разнокоренные</a:t>
            </a:r>
          </a:p>
          <a:p>
            <a:r>
              <a:rPr lang="ru-RU" sz="2000" b="1" dirty="0"/>
              <a:t>По контексту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/>
              <a:t>Общеязыковые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/>
              <a:t>Контекстуальны</a:t>
            </a:r>
            <a:r>
              <a:rPr lang="cs-CZ" sz="2000" dirty="0"/>
              <a:t>e</a:t>
            </a:r>
            <a:r>
              <a:rPr lang="ru-RU" sz="2000" dirty="0"/>
              <a:t> (индивидуально-авторские, окказиональные)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11470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BC4B5-D93A-4354-B01A-090A2FC89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5982"/>
          </a:xfrm>
        </p:spPr>
        <p:txBody>
          <a:bodyPr/>
          <a:lstStyle/>
          <a:p>
            <a:r>
              <a:rPr lang="ru-RU" dirty="0"/>
              <a:t>Абсолютные синонимы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0BDDA6-6B16-4B65-ADC1-8D3A6D00A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65821"/>
          </a:xfrm>
        </p:spPr>
        <p:txBody>
          <a:bodyPr>
            <a:normAutofit/>
          </a:bodyPr>
          <a:lstStyle/>
          <a:p>
            <a:r>
              <a:rPr lang="ru-RU" sz="2400" b="1" u="sng" dirty="0"/>
              <a:t>Абсолютные</a:t>
            </a:r>
            <a:r>
              <a:rPr lang="ru-RU" sz="2400" b="1" dirty="0"/>
              <a:t> (полные, лексические дублеты) </a:t>
            </a:r>
            <a:r>
              <a:rPr lang="ru-RU" sz="2400" dirty="0"/>
              <a:t>– слова, совпадающие полностью по значению и употреблению</a:t>
            </a:r>
          </a:p>
          <a:p>
            <a:pPr marL="0" indent="0">
              <a:buNone/>
            </a:pPr>
            <a:r>
              <a:rPr lang="ru-RU" sz="2400" i="1" dirty="0"/>
              <a:t>языкознание – языковедение – лингвистика</a:t>
            </a:r>
          </a:p>
          <a:p>
            <a:pPr marL="0" indent="0">
              <a:buNone/>
            </a:pPr>
            <a:r>
              <a:rPr lang="ru-RU" sz="2400" i="1" dirty="0"/>
              <a:t>приставка – префикс</a:t>
            </a:r>
          </a:p>
          <a:p>
            <a:pPr marL="0" indent="0">
              <a:buNone/>
            </a:pPr>
            <a:r>
              <a:rPr lang="ru-RU" sz="2400" i="1" dirty="0"/>
              <a:t>многозначность - полисемия</a:t>
            </a:r>
          </a:p>
          <a:p>
            <a:pPr marL="0" indent="0">
              <a:buNone/>
            </a:pPr>
            <a:r>
              <a:rPr lang="ru-RU" sz="2400" i="1" dirty="0"/>
              <a:t>бегемот – гиппопотам</a:t>
            </a:r>
          </a:p>
          <a:p>
            <a:pPr marL="0" indent="0">
              <a:buNone/>
            </a:pPr>
            <a:r>
              <a:rPr lang="ru-RU" sz="2400" i="1" dirty="0"/>
              <a:t>забастовка - стачка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73741386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243</TotalTime>
  <Words>1133</Words>
  <Application>Microsoft Office PowerPoint</Application>
  <PresentationFormat>Širokoúhlá obrazovka</PresentationFormat>
  <Paragraphs>156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Trebuchet MS</vt:lpstr>
      <vt:lpstr>Wingdings</vt:lpstr>
      <vt:lpstr>Wingdings 3</vt:lpstr>
      <vt:lpstr>Fazeta</vt:lpstr>
      <vt:lpstr>Синонимия</vt:lpstr>
      <vt:lpstr>Синонимия</vt:lpstr>
      <vt:lpstr>Функции синонимии</vt:lpstr>
      <vt:lpstr>Типы синонимии</vt:lpstr>
      <vt:lpstr>Типы синонимии</vt:lpstr>
      <vt:lpstr>Типы синонимии</vt:lpstr>
      <vt:lpstr>Лексические синонимы</vt:lpstr>
      <vt:lpstr>Типы лексических синонимов</vt:lpstr>
      <vt:lpstr>Абсолютные синонимы</vt:lpstr>
      <vt:lpstr>Частичные синонимы</vt:lpstr>
      <vt:lpstr>Частичные синонимы</vt:lpstr>
      <vt:lpstr>Типы синонимов по структуре</vt:lpstr>
      <vt:lpstr>Типы синонимов по контексту</vt:lpstr>
      <vt:lpstr>Синонимия и многозначность</vt:lpstr>
      <vt:lpstr>Синонимия и валентность</vt:lpstr>
      <vt:lpstr>Синонимический ряд</vt:lpstr>
      <vt:lpstr>Синонимический ряд</vt:lpstr>
      <vt:lpstr>Трудности для чеха – слова, для которых в ЧЯ только одно слово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Синонимия</dc:title>
  <dc:creator>Lenka Rozboudová</dc:creator>
  <cp:lastModifiedBy>Lenka Rozboudová</cp:lastModifiedBy>
  <cp:revision>26</cp:revision>
  <cp:lastPrinted>2018-11-08T22:25:07Z</cp:lastPrinted>
  <dcterms:created xsi:type="dcterms:W3CDTF">2018-11-08T14:50:38Z</dcterms:created>
  <dcterms:modified xsi:type="dcterms:W3CDTF">2019-11-03T12:40:51Z</dcterms:modified>
</cp:coreProperties>
</file>