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8" r:id="rId3"/>
    <p:sldId id="289" r:id="rId4"/>
    <p:sldId id="295" r:id="rId5"/>
    <p:sldId id="290" r:id="rId6"/>
    <p:sldId id="291" r:id="rId7"/>
    <p:sldId id="292" r:id="rId8"/>
    <p:sldId id="296" r:id="rId9"/>
    <p:sldId id="297" r:id="rId10"/>
    <p:sldId id="298" r:id="rId11"/>
    <p:sldId id="299" r:id="rId12"/>
    <p:sldId id="293" r:id="rId13"/>
    <p:sldId id="300" r:id="rId14"/>
    <p:sldId id="30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32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://www.praha-archeologicka.cz/p/321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www.youtube.com/watch?v=XIkJ7SFeCP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juedisches-leben.erfurt.de/jl/en/middle-ages/mikveh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Základní koncepty rabínského judaismu </a:t>
            </a:r>
            <a:r>
              <a:rPr lang="cs-CZ" dirty="0" smtClean="0"/>
              <a:t>5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Rituální čistot a </a:t>
            </a:r>
            <a:r>
              <a:rPr lang="cs-CZ" dirty="0" err="1" smtClean="0"/>
              <a:t>mikve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1872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5793461" cy="1303867"/>
          </a:xfrm>
        </p:spPr>
        <p:txBody>
          <a:bodyPr/>
          <a:lstStyle/>
          <a:p>
            <a:r>
              <a:rPr lang="cs-CZ" dirty="0" err="1" smtClean="0"/>
              <a:t>Mikve</a:t>
            </a:r>
            <a:r>
              <a:rPr lang="cs-CZ" dirty="0" smtClean="0"/>
              <a:t> v Praze a v Brně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1" y="2556932"/>
            <a:ext cx="5657660" cy="3318936"/>
          </a:xfrm>
        </p:spPr>
        <p:txBody>
          <a:bodyPr/>
          <a:lstStyle/>
          <a:p>
            <a:r>
              <a:rPr lang="cs-CZ" dirty="0" smtClean="0"/>
              <a:t>Zde se můžete podívat na fotografie a popis středověké </a:t>
            </a:r>
            <a:r>
              <a:rPr lang="cs-CZ" dirty="0" err="1" smtClean="0"/>
              <a:t>mikve</a:t>
            </a:r>
            <a:r>
              <a:rPr lang="cs-CZ" dirty="0" smtClean="0"/>
              <a:t>, která je poblíž dnešní Pinkasovy synagogy:</a:t>
            </a:r>
          </a:p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www.praha-archeologicka.cz/p/321</a:t>
            </a:r>
            <a:endParaRPr lang="cs-CZ" dirty="0" smtClean="0"/>
          </a:p>
          <a:p>
            <a:r>
              <a:rPr lang="cs-CZ" dirty="0" smtClean="0"/>
              <a:t>Vpravo – </a:t>
            </a:r>
            <a:r>
              <a:rPr lang="cs-CZ" dirty="0" err="1" smtClean="0"/>
              <a:t>mikve</a:t>
            </a:r>
            <a:r>
              <a:rPr lang="cs-CZ" dirty="0" smtClean="0"/>
              <a:t> v Brně (moderní </a:t>
            </a:r>
            <a:r>
              <a:rPr lang="cs-CZ" dirty="0" err="1" smtClean="0"/>
              <a:t>mikve</a:t>
            </a:r>
            <a:r>
              <a:rPr lang="cs-CZ" dirty="0" smtClean="0"/>
              <a:t> je také v Praze)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7"/>
          <a:stretch/>
        </p:blipFill>
        <p:spPr>
          <a:xfrm>
            <a:off x="7921783" y="982131"/>
            <a:ext cx="3221362" cy="493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041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90923" y="982132"/>
            <a:ext cx="4237022" cy="1303867"/>
          </a:xfrm>
        </p:spPr>
        <p:txBody>
          <a:bodyPr>
            <a:normAutofit/>
          </a:bodyPr>
          <a:lstStyle/>
          <a:p>
            <a:r>
              <a:rPr lang="cs-CZ" sz="2400" dirty="0" smtClean="0"/>
              <a:t>Boskovice mají nejen cennou synagogu, ale také </a:t>
            </a:r>
            <a:r>
              <a:rPr lang="cs-CZ" sz="2400" dirty="0" err="1" smtClean="0"/>
              <a:t>mikvi</a:t>
            </a:r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38" y="1371431"/>
            <a:ext cx="5910085" cy="3933900"/>
          </a:xfrm>
          <a:prstGeom prst="rect">
            <a:avLst/>
          </a:prstGeom>
        </p:spPr>
      </p:pic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916" y="2876654"/>
            <a:ext cx="2063352" cy="3095028"/>
          </a:xfr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312" y="2630534"/>
            <a:ext cx="2202203" cy="311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501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3439560" cy="1303867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Praxe užívání </a:t>
            </a:r>
            <a:r>
              <a:rPr lang="cs-CZ" dirty="0" err="1" smtClean="0"/>
              <a:t>mikve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1" y="2556932"/>
            <a:ext cx="4634619" cy="3318936"/>
          </a:xfrm>
        </p:spPr>
        <p:txBody>
          <a:bodyPr>
            <a:normAutofit/>
          </a:bodyPr>
          <a:lstStyle/>
          <a:p>
            <a:r>
              <a:rPr lang="cs-CZ" dirty="0" smtClean="0"/>
              <a:t>Ponoření do </a:t>
            </a:r>
            <a:r>
              <a:rPr lang="cs-CZ" dirty="0" err="1" smtClean="0"/>
              <a:t>mikve</a:t>
            </a:r>
            <a:r>
              <a:rPr lang="cs-CZ" dirty="0" smtClean="0"/>
              <a:t> předchází běžné omytí těla (</a:t>
            </a:r>
            <a:r>
              <a:rPr lang="cs-CZ" dirty="0" err="1" smtClean="0"/>
              <a:t>mikve</a:t>
            </a:r>
            <a:r>
              <a:rPr lang="cs-CZ" dirty="0" smtClean="0"/>
              <a:t> tedy nenahrazuje hygienu!).</a:t>
            </a:r>
          </a:p>
          <a:p>
            <a:r>
              <a:rPr lang="cs-CZ" dirty="0" smtClean="0"/>
              <a:t>Někdy existují </a:t>
            </a:r>
            <a:r>
              <a:rPr lang="cs-CZ" dirty="0" err="1" smtClean="0"/>
              <a:t>mikve</a:t>
            </a:r>
            <a:r>
              <a:rPr lang="cs-CZ" dirty="0" smtClean="0"/>
              <a:t> pouze pro muže a pouze pro ženy.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394" y="2587165"/>
            <a:ext cx="5097101" cy="339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071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3113636" cy="1303867"/>
          </a:xfrm>
        </p:spPr>
        <p:txBody>
          <a:bodyPr>
            <a:normAutofit/>
          </a:bodyPr>
          <a:lstStyle/>
          <a:p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Ṭvilat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kelim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očištění nádobí v </a:t>
            </a:r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mikve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1" y="2556932"/>
            <a:ext cx="2697177" cy="3318936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Voda </a:t>
            </a:r>
            <a:r>
              <a:rPr lang="cs-CZ" dirty="0" err="1"/>
              <a:t>mikve</a:t>
            </a:r>
            <a:r>
              <a:rPr lang="cs-CZ" dirty="0"/>
              <a:t> se používá také k rituálnímu očištění některého kuchyňského nádobí (vnější </a:t>
            </a:r>
            <a:r>
              <a:rPr lang="cs-CZ" dirty="0" smtClean="0"/>
              <a:t>otvory </a:t>
            </a:r>
            <a:r>
              <a:rPr lang="cs-CZ" dirty="0" err="1" smtClean="0"/>
              <a:t>mikve</a:t>
            </a:r>
            <a:r>
              <a:rPr lang="cs-CZ" dirty="0" smtClean="0"/>
              <a:t>), viz zde:</a:t>
            </a:r>
          </a:p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www.youtube.com/watch?v=XIkJ7SFeCPk</a:t>
            </a:r>
            <a:r>
              <a:rPr lang="cs-CZ" dirty="0" smtClean="0"/>
              <a:t> </a:t>
            </a:r>
            <a:endParaRPr lang="cs-CZ" dirty="0"/>
          </a:p>
          <a:p>
            <a:endParaRPr lang="cs-CZ" dirty="0"/>
          </a:p>
        </p:txBody>
      </p:sp>
      <p:sp>
        <p:nvSpPr>
          <p:cNvPr id="4" name="AutoShape 2" descr="The Eden Center - Such a useful guide to Tevilat kelim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461" y="949773"/>
            <a:ext cx="4231212" cy="317340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" t="3300" r="3430" b="10627"/>
          <a:stretch/>
        </p:blipFill>
        <p:spPr>
          <a:xfrm>
            <a:off x="3992578" y="3521796"/>
            <a:ext cx="3397577" cy="248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555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3339972" cy="1303867"/>
          </a:xfrm>
        </p:spPr>
        <p:txBody>
          <a:bodyPr>
            <a:normAutofit/>
          </a:bodyPr>
          <a:lstStyle/>
          <a:p>
            <a:r>
              <a:rPr lang="cs-CZ" sz="2800" dirty="0" smtClean="0"/>
              <a:t>Religionistický pohled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0" y="2556932"/>
            <a:ext cx="4055197" cy="3318936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Ritualizované ponoření do vody jako vnitřní očista.</a:t>
            </a:r>
          </a:p>
          <a:p>
            <a:r>
              <a:rPr lang="cs-CZ" dirty="0" smtClean="0"/>
              <a:t>V nejsilnější podobě: ponoření do </a:t>
            </a:r>
            <a:r>
              <a:rPr lang="cs-CZ" dirty="0" err="1" smtClean="0"/>
              <a:t>mikve</a:t>
            </a:r>
            <a:r>
              <a:rPr lang="cs-CZ" dirty="0" smtClean="0"/>
              <a:t> jako součást konverze k judaismu (viz analogie s vodou </a:t>
            </a:r>
            <a:r>
              <a:rPr lang="cs-CZ" dirty="0" err="1" smtClean="0"/>
              <a:t>křestu</a:t>
            </a:r>
            <a:r>
              <a:rPr lang="cs-CZ" dirty="0" smtClean="0"/>
              <a:t> - „smrt“ starého člověka a narození člověka nového; ponoření a vynoření jako ritualizované „znovunarození“ – </a:t>
            </a:r>
            <a:r>
              <a:rPr lang="cs-CZ" dirty="0" err="1" smtClean="0"/>
              <a:t>mikve</a:t>
            </a:r>
            <a:r>
              <a:rPr lang="cs-CZ" dirty="0" smtClean="0"/>
              <a:t> jako lůno).</a:t>
            </a:r>
          </a:p>
          <a:p>
            <a:pPr marL="0" indent="0">
              <a:buNone/>
            </a:pPr>
            <a:r>
              <a:rPr lang="cs-CZ" dirty="0" smtClean="0"/>
              <a:t> Joachim </a:t>
            </a:r>
            <a:r>
              <a:rPr lang="cs-CZ" dirty="0" err="1" smtClean="0"/>
              <a:t>Patinir</a:t>
            </a:r>
            <a:r>
              <a:rPr lang="cs-CZ" dirty="0" smtClean="0"/>
              <a:t> (z. 1524), Křest Ježíše.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466990"/>
            <a:ext cx="5767057" cy="447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17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3294705" cy="1303867"/>
          </a:xfrm>
        </p:spPr>
        <p:txBody>
          <a:bodyPr>
            <a:normAutofit/>
          </a:bodyPr>
          <a:lstStyle/>
          <a:p>
            <a:r>
              <a:rPr lang="cs-CZ" sz="2800" dirty="0" smtClean="0"/>
              <a:t>Některá relevantní hesla ve skriptu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0" y="2556932"/>
            <a:ext cx="3484829" cy="3318936"/>
          </a:xfrm>
        </p:spPr>
        <p:txBody>
          <a:bodyPr/>
          <a:lstStyle/>
          <a:p>
            <a:r>
              <a:rPr lang="cs-CZ" dirty="0" err="1" smtClean="0"/>
              <a:t>Mišna</a:t>
            </a:r>
            <a:endParaRPr lang="cs-CZ" dirty="0" smtClean="0"/>
          </a:p>
          <a:p>
            <a:r>
              <a:rPr lang="cs-CZ" dirty="0" err="1" smtClean="0"/>
              <a:t>Mikve</a:t>
            </a:r>
            <a:endParaRPr lang="cs-CZ" dirty="0" smtClean="0"/>
          </a:p>
          <a:p>
            <a:r>
              <a:rPr lang="cs-CZ" dirty="0" smtClean="0"/>
              <a:t>Talmud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             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</a:t>
            </a:r>
            <a:r>
              <a:rPr lang="cs-CZ" dirty="0" err="1" smtClean="0"/>
              <a:t>Mikve</a:t>
            </a:r>
            <a:r>
              <a:rPr lang="cs-CZ" dirty="0" smtClean="0"/>
              <a:t> v </a:t>
            </a:r>
            <a:r>
              <a:rPr lang="cs-CZ" dirty="0" err="1" smtClean="0"/>
              <a:t>Kumránu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983" y="982132"/>
            <a:ext cx="6126404" cy="459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91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i="1" dirty="0" err="1" smtClean="0">
                <a:latin typeface="Times New Roman" panose="02020603050405020304" pitchFamily="18" charset="0"/>
                <a:cs typeface="+mn-cs"/>
              </a:rPr>
              <a:t>Ṭ</a:t>
            </a:r>
            <a:r>
              <a:rPr lang="cs-CZ" sz="3200" i="1" dirty="0" err="1" smtClean="0">
                <a:cs typeface="+mn-cs"/>
              </a:rPr>
              <a:t>ohora</a:t>
            </a:r>
            <a:r>
              <a:rPr lang="cs-CZ" sz="3200" dirty="0" smtClean="0">
                <a:cs typeface="+mn-cs"/>
              </a:rPr>
              <a:t> (</a:t>
            </a:r>
            <a:r>
              <a:rPr lang="he-IL" sz="3200" dirty="0" smtClean="0">
                <a:cs typeface="+mn-cs"/>
              </a:rPr>
              <a:t>טהרב</a:t>
            </a:r>
            <a:r>
              <a:rPr lang="cs-CZ" sz="3200" dirty="0" smtClean="0">
                <a:cs typeface="+mn-cs"/>
              </a:rPr>
              <a:t>) – rituální čistota a </a:t>
            </a:r>
            <a:r>
              <a:rPr lang="cs-CZ" sz="3200" dirty="0" err="1" smtClean="0">
                <a:latin typeface="Times New Roman" panose="02020603050405020304" pitchFamily="18" charset="0"/>
                <a:cs typeface="+mn-cs"/>
              </a:rPr>
              <a:t>ṭ</a:t>
            </a:r>
            <a:r>
              <a:rPr lang="cs-CZ" sz="3200" dirty="0" err="1" smtClean="0">
                <a:cs typeface="+mn-cs"/>
              </a:rPr>
              <a:t>um</a:t>
            </a:r>
            <a:r>
              <a:rPr lang="cs-CZ" sz="3200" dirty="0" err="1" smtClean="0">
                <a:latin typeface="Times New Roman" panose="02020603050405020304" pitchFamily="18" charset="0"/>
                <a:cs typeface="+mn-cs"/>
              </a:rPr>
              <a:t>ʾa</a:t>
            </a:r>
            <a:r>
              <a:rPr lang="cs-CZ" sz="3200" dirty="0" smtClean="0">
                <a:latin typeface="Times New Roman" panose="02020603050405020304" pitchFamily="18" charset="0"/>
                <a:cs typeface="+mn-cs"/>
              </a:rPr>
              <a:t> (</a:t>
            </a:r>
            <a:r>
              <a:rPr lang="he-IL" sz="3200" dirty="0" smtClean="0">
                <a:latin typeface="Times New Roman" panose="02020603050405020304" pitchFamily="18" charset="0"/>
                <a:cs typeface="+mn-cs"/>
              </a:rPr>
              <a:t>טומאה</a:t>
            </a:r>
            <a:r>
              <a:rPr lang="cs-CZ" sz="3200" dirty="0" smtClean="0">
                <a:latin typeface="Times New Roman" panose="02020603050405020304" pitchFamily="18" charset="0"/>
                <a:cs typeface="+mn-cs"/>
              </a:rPr>
              <a:t>)</a:t>
            </a:r>
            <a:endParaRPr lang="cs-CZ" sz="3200" dirty="0"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Tento koncept vyjadřuje polaritu dvou stavů: věc/člověk jsou rituálně čistí (</a:t>
            </a:r>
            <a:r>
              <a:rPr lang="cs-CZ" dirty="0" err="1" smtClean="0"/>
              <a:t>tahor</a:t>
            </a:r>
            <a:r>
              <a:rPr lang="cs-CZ" dirty="0" smtClean="0"/>
              <a:t> - </a:t>
            </a:r>
            <a:r>
              <a:rPr lang="he-IL" dirty="0" smtClean="0"/>
              <a:t>טהור</a:t>
            </a:r>
            <a:r>
              <a:rPr lang="cs-CZ" dirty="0" smtClean="0"/>
              <a:t>) nebo rituálně nečistí (</a:t>
            </a:r>
            <a:r>
              <a:rPr lang="cs-CZ" dirty="0" err="1" smtClean="0"/>
              <a:t>tame</a:t>
            </a:r>
            <a:r>
              <a:rPr lang="cs-CZ" dirty="0" smtClean="0"/>
              <a:t> - </a:t>
            </a:r>
            <a:r>
              <a:rPr lang="he-IL" dirty="0" smtClean="0"/>
              <a:t>טמא</a:t>
            </a:r>
            <a:r>
              <a:rPr lang="cs-CZ" dirty="0" smtClean="0"/>
              <a:t>).</a:t>
            </a:r>
          </a:p>
          <a:p>
            <a:r>
              <a:rPr lang="cs-CZ" dirty="0" smtClean="0"/>
              <a:t>Koncept samotný i oba termíny jsou přítomny v Hebrejské bibli; ta používá termín </a:t>
            </a:r>
            <a:r>
              <a:rPr lang="cs-CZ" dirty="0" err="1" smtClean="0"/>
              <a:t>tum´a</a:t>
            </a:r>
            <a:r>
              <a:rPr lang="cs-CZ" dirty="0" smtClean="0"/>
              <a:t> i přeneseně k označení morální nečistoty.</a:t>
            </a:r>
          </a:p>
          <a:p>
            <a:r>
              <a:rPr lang="cs-CZ" dirty="0" smtClean="0"/>
              <a:t>U termínu </a:t>
            </a:r>
            <a:r>
              <a:rPr lang="cs-CZ" dirty="0" err="1" smtClean="0"/>
              <a:t>tohora</a:t>
            </a:r>
            <a:r>
              <a:rPr lang="cs-CZ" dirty="0" smtClean="0"/>
              <a:t> je třeba rozlišovat obecný koncept rituální čistoty a užší použití výrazu </a:t>
            </a:r>
            <a:r>
              <a:rPr lang="cs-CZ" dirty="0" err="1" smtClean="0"/>
              <a:t>tohora</a:t>
            </a:r>
            <a:r>
              <a:rPr lang="cs-CZ" dirty="0" smtClean="0"/>
              <a:t> pro rituální očistu těla zemřelého člověka.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6838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dynamika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1800" dirty="0" smtClean="0"/>
              <a:t>Věc/člověk se znečišťuje tělními tekutinami (menstruace, výtok, semeno).</a:t>
            </a:r>
          </a:p>
          <a:p>
            <a:r>
              <a:rPr lang="cs-CZ" sz="1800" dirty="0" smtClean="0"/>
              <a:t>Nečistota se přenáší dotykem.</a:t>
            </a:r>
          </a:p>
          <a:p>
            <a:r>
              <a:rPr lang="cs-CZ" sz="1800" dirty="0" smtClean="0"/>
              <a:t>Věc/člověk se očišťuje vodou.</a:t>
            </a:r>
          </a:p>
          <a:p>
            <a:r>
              <a:rPr lang="cs-CZ" sz="1800" dirty="0" smtClean="0"/>
              <a:t>Viz příklady:</a:t>
            </a:r>
          </a:p>
          <a:p>
            <a:pPr marL="0" indent="0">
              <a:buNone/>
            </a:pPr>
            <a:r>
              <a:rPr lang="cs-CZ" sz="1800" dirty="0" err="1" smtClean="0"/>
              <a:t>Lv</a:t>
            </a:r>
            <a:r>
              <a:rPr lang="cs-CZ" sz="1800" dirty="0"/>
              <a:t> 15,13: Když trpící výtokem bude od svého výtoku čist, odpočítá si pro své očišťování ještě sedm dní. Vypere si šaty, omyje se celý pramenitou vodou a bude čistý. </a:t>
            </a:r>
            <a:endParaRPr lang="cs-CZ" sz="1800" dirty="0" smtClean="0"/>
          </a:p>
          <a:p>
            <a:pPr marL="0" indent="0">
              <a:buNone/>
            </a:pPr>
            <a:r>
              <a:rPr lang="cs-CZ" sz="1800" dirty="0" err="1" smtClean="0"/>
              <a:t>Lv</a:t>
            </a:r>
            <a:r>
              <a:rPr lang="cs-CZ" sz="1800" dirty="0"/>
              <a:t> 15,12: Hliněná nádoba, jíž by se dotkl trpící výtokem, bude rozbita. Každá nádoba dřevěná bude opláchnuta vodou. </a:t>
            </a:r>
            <a:endParaRPr lang="cs-CZ" sz="1800" dirty="0" smtClean="0"/>
          </a:p>
          <a:p>
            <a:pPr marL="0" indent="0">
              <a:buNone/>
            </a:pPr>
            <a:r>
              <a:rPr lang="cs-CZ" sz="1800" dirty="0" err="1" smtClean="0"/>
              <a:t>Lv</a:t>
            </a:r>
            <a:r>
              <a:rPr lang="cs-CZ" sz="1800" dirty="0"/>
              <a:t> 15,11: Každý, koho by se dotkl trpící výtokem, aniž si opláchl ruce ve vodě, vypere si šaty, omyje se vodou a bude nečistý až do večera.</a:t>
            </a:r>
          </a:p>
        </p:txBody>
      </p:sp>
    </p:spTree>
    <p:extLst>
      <p:ext uri="{BB962C8B-B14F-4D97-AF65-F5344CB8AC3E}">
        <p14:creationId xmlns:p14="http://schemas.microsoft.com/office/powerpoint/2010/main" val="2336108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Rabínské právo - </a:t>
            </a:r>
            <a:r>
              <a:rPr lang="cs-CZ" i="1" dirty="0" err="1" smtClean="0"/>
              <a:t>Mišna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Jeden z šesti oddílů </a:t>
            </a:r>
            <a:r>
              <a:rPr lang="cs-CZ" dirty="0" err="1" smtClean="0"/>
              <a:t>Mišny</a:t>
            </a:r>
            <a:r>
              <a:rPr lang="cs-CZ" dirty="0" smtClean="0"/>
              <a:t> se zabývá touto problematikou a dokonce se jmenuje </a:t>
            </a:r>
            <a:r>
              <a:rPr lang="cs-CZ" dirty="0" err="1" smtClean="0"/>
              <a:t>Tohorot</a:t>
            </a:r>
            <a:r>
              <a:rPr lang="cs-CZ" dirty="0" smtClean="0"/>
              <a:t>. Z 63 traktátů </a:t>
            </a:r>
            <a:r>
              <a:rPr lang="cs-CZ" dirty="0" err="1" smtClean="0"/>
              <a:t>Mišny</a:t>
            </a:r>
            <a:r>
              <a:rPr lang="cs-CZ" dirty="0" smtClean="0"/>
              <a:t> do tohoto oddílu </a:t>
            </a:r>
            <a:r>
              <a:rPr lang="cs-CZ" dirty="0" err="1" smtClean="0"/>
              <a:t>patrí</a:t>
            </a:r>
            <a:r>
              <a:rPr lang="cs-CZ" dirty="0" smtClean="0"/>
              <a:t> tyto:</a:t>
            </a:r>
          </a:p>
          <a:p>
            <a:r>
              <a:rPr lang="cs-CZ" dirty="0" err="1" smtClean="0"/>
              <a:t>Kelim</a:t>
            </a:r>
            <a:r>
              <a:rPr lang="cs-CZ" dirty="0" smtClean="0"/>
              <a:t>, </a:t>
            </a:r>
            <a:r>
              <a:rPr lang="cs-CZ" dirty="0" err="1" smtClean="0"/>
              <a:t>Oholot</a:t>
            </a:r>
            <a:r>
              <a:rPr lang="cs-CZ" dirty="0" smtClean="0"/>
              <a:t>, </a:t>
            </a:r>
            <a:r>
              <a:rPr lang="cs-CZ" dirty="0" err="1" smtClean="0"/>
              <a:t>Negaim</a:t>
            </a:r>
            <a:r>
              <a:rPr lang="cs-CZ" dirty="0" smtClean="0"/>
              <a:t>, Para, </a:t>
            </a:r>
            <a:r>
              <a:rPr lang="cs-CZ" dirty="0" err="1" smtClean="0"/>
              <a:t>Tohorot</a:t>
            </a:r>
            <a:r>
              <a:rPr lang="cs-CZ" dirty="0" smtClean="0"/>
              <a:t>, </a:t>
            </a:r>
            <a:r>
              <a:rPr lang="cs-CZ" dirty="0" err="1" smtClean="0"/>
              <a:t>Mikvaot</a:t>
            </a:r>
            <a:r>
              <a:rPr lang="cs-CZ" dirty="0" smtClean="0"/>
              <a:t>, </a:t>
            </a:r>
            <a:r>
              <a:rPr lang="cs-CZ" dirty="0" err="1" smtClean="0"/>
              <a:t>Nida</a:t>
            </a:r>
            <a:r>
              <a:rPr lang="cs-CZ" dirty="0" smtClean="0"/>
              <a:t>, </a:t>
            </a:r>
            <a:r>
              <a:rPr lang="cs-CZ" dirty="0" err="1" smtClean="0"/>
              <a:t>Machširin</a:t>
            </a:r>
            <a:r>
              <a:rPr lang="cs-CZ" dirty="0" smtClean="0"/>
              <a:t>, </a:t>
            </a:r>
            <a:r>
              <a:rPr lang="cs-CZ" dirty="0" err="1" smtClean="0"/>
              <a:t>Zavim</a:t>
            </a:r>
            <a:r>
              <a:rPr lang="cs-CZ" dirty="0" smtClean="0"/>
              <a:t>, </a:t>
            </a:r>
            <a:r>
              <a:rPr lang="cs-CZ" dirty="0" err="1" smtClean="0"/>
              <a:t>Tevul</a:t>
            </a:r>
            <a:r>
              <a:rPr lang="cs-CZ" dirty="0" smtClean="0"/>
              <a:t> </a:t>
            </a:r>
            <a:r>
              <a:rPr lang="cs-CZ" dirty="0" err="1" smtClean="0"/>
              <a:t>jom</a:t>
            </a:r>
            <a:r>
              <a:rPr lang="cs-CZ" dirty="0" smtClean="0"/>
              <a:t>, </a:t>
            </a:r>
            <a:r>
              <a:rPr lang="cs-CZ" dirty="0" err="1" smtClean="0"/>
              <a:t>jadajim</a:t>
            </a:r>
            <a:r>
              <a:rPr lang="cs-CZ" dirty="0" smtClean="0"/>
              <a:t>, </a:t>
            </a:r>
            <a:r>
              <a:rPr lang="cs-CZ" dirty="0" err="1" smtClean="0"/>
              <a:t>Ukcin</a:t>
            </a:r>
            <a:r>
              <a:rPr lang="cs-CZ" dirty="0" smtClean="0"/>
              <a:t>.</a:t>
            </a:r>
          </a:p>
          <a:p>
            <a:r>
              <a:rPr lang="cs-CZ" dirty="0" smtClean="0"/>
              <a:t>Z důvodu, který není zcela jasný, nejsou tyto traktáty s jedinou výjimkou (</a:t>
            </a:r>
            <a:r>
              <a:rPr lang="cs-CZ" dirty="0" err="1" smtClean="0"/>
              <a:t>Nida</a:t>
            </a:r>
            <a:r>
              <a:rPr lang="cs-CZ" dirty="0" smtClean="0"/>
              <a:t>) systematicky pokryty </a:t>
            </a:r>
            <a:r>
              <a:rPr lang="cs-CZ" dirty="0" err="1" smtClean="0"/>
              <a:t>gemarou</a:t>
            </a:r>
            <a:r>
              <a:rPr lang="cs-CZ" dirty="0" smtClean="0"/>
              <a:t> talmudů (ani Babylónský, ani Jeruzalémský talmud nemají tyto traktáty, právě s výjimkou traktátu </a:t>
            </a:r>
            <a:r>
              <a:rPr lang="cs-CZ" dirty="0" err="1" smtClean="0"/>
              <a:t>Nida</a:t>
            </a:r>
            <a:r>
              <a:rPr lang="cs-CZ" dirty="0" smtClean="0"/>
              <a:t>, viz dále). [Vysvětlení, že je materiál svázán s již neexistujícím chrámovým provozem neobstojí – jednak Chrám neexistoval již v době kompozice </a:t>
            </a:r>
            <a:r>
              <a:rPr lang="cs-CZ" dirty="0" err="1" smtClean="0"/>
              <a:t>Mišny</a:t>
            </a:r>
            <a:r>
              <a:rPr lang="cs-CZ" dirty="0" smtClean="0"/>
              <a:t>, jednak obrovské množství materiálu na Chrám vázáno není a v talmudech i později se objevuje viz </a:t>
            </a:r>
            <a:r>
              <a:rPr lang="cs-CZ" dirty="0" err="1" smtClean="0"/>
              <a:t>Mikvaot</a:t>
            </a:r>
            <a:r>
              <a:rPr lang="cs-CZ" dirty="0" smtClean="0"/>
              <a:t>, nemá však zvláštní traktáty v </a:t>
            </a:r>
            <a:r>
              <a:rPr lang="cs-CZ" dirty="0" err="1" smtClean="0"/>
              <a:t>taludech</a:t>
            </a:r>
            <a:r>
              <a:rPr lang="cs-CZ" dirty="0" smtClean="0"/>
              <a:t>.]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2801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Nida</a:t>
            </a:r>
            <a:r>
              <a:rPr lang="cs-CZ" dirty="0" smtClean="0"/>
              <a:t> – rituálně nečistá žena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73088"/>
          </a:xfrm>
        </p:spPr>
        <p:txBody>
          <a:bodyPr>
            <a:normAutofit fontScale="62500" lnSpcReduction="20000"/>
          </a:bodyPr>
          <a:lstStyle/>
          <a:p>
            <a:r>
              <a:rPr lang="cs-CZ" dirty="0" err="1" smtClean="0"/>
              <a:t>Nida</a:t>
            </a:r>
            <a:r>
              <a:rPr lang="cs-CZ" dirty="0" smtClean="0"/>
              <a:t>: </a:t>
            </a:r>
            <a:r>
              <a:rPr lang="cs-CZ" dirty="0" err="1" smtClean="0"/>
              <a:t>pův</a:t>
            </a:r>
            <a:r>
              <a:rPr lang="cs-CZ" dirty="0" smtClean="0"/>
              <a:t>. význam – něco odporného, od čeho se člověk odvrací (např. incest, </a:t>
            </a:r>
            <a:r>
              <a:rPr lang="cs-CZ" dirty="0" err="1" smtClean="0"/>
              <a:t>Lv</a:t>
            </a:r>
            <a:r>
              <a:rPr lang="cs-CZ" dirty="0" smtClean="0"/>
              <a:t> 20,21), v užším významu menstruující žena – viz </a:t>
            </a:r>
            <a:r>
              <a:rPr lang="cs-CZ" dirty="0" err="1" smtClean="0"/>
              <a:t>Ez</a:t>
            </a:r>
            <a:r>
              <a:rPr lang="cs-CZ" dirty="0" smtClean="0"/>
              <a:t> 18,6: </a:t>
            </a:r>
            <a:r>
              <a:rPr lang="cs-CZ" dirty="0"/>
              <a:t>„[Spravedlivý] </a:t>
            </a:r>
            <a:r>
              <a:rPr lang="cs-CZ" dirty="0" smtClean="0"/>
              <a:t>se nepřibližuje </a:t>
            </a:r>
            <a:r>
              <a:rPr lang="cs-CZ" dirty="0"/>
              <a:t>k ženě v čase její </a:t>
            </a:r>
            <a:r>
              <a:rPr lang="cs-CZ" dirty="0" smtClean="0"/>
              <a:t>nečistoty (emendováno na </a:t>
            </a:r>
            <a:r>
              <a:rPr lang="cs-CZ" i="1" dirty="0" err="1" smtClean="0"/>
              <a:t>be-nidatah</a:t>
            </a:r>
            <a:r>
              <a:rPr lang="cs-CZ" dirty="0" smtClean="0"/>
              <a:t> z </a:t>
            </a:r>
            <a:r>
              <a:rPr lang="cs-CZ" i="1" dirty="0" err="1" smtClean="0"/>
              <a:t>nida</a:t>
            </a:r>
            <a:r>
              <a:rPr lang="cs-CZ" dirty="0" smtClean="0"/>
              <a:t>).“</a:t>
            </a:r>
          </a:p>
          <a:p>
            <a:r>
              <a:rPr lang="cs-CZ" dirty="0" smtClean="0"/>
              <a:t>Výchozí text (</a:t>
            </a:r>
            <a:r>
              <a:rPr lang="cs-CZ" dirty="0" err="1" smtClean="0"/>
              <a:t>Lv</a:t>
            </a:r>
            <a:r>
              <a:rPr lang="cs-CZ" dirty="0" smtClean="0"/>
              <a:t> 15,19-24):</a:t>
            </a:r>
          </a:p>
          <a:p>
            <a:pPr marL="0" indent="0">
              <a:buNone/>
            </a:pPr>
            <a:r>
              <a:rPr lang="cs-CZ" dirty="0"/>
              <a:t>Když má žena výtok, totiž svůj pravidelný krvavý výtok, bude v období svého krvácení nečistá sedm dní. Každý, kdo by se jí dotkl, bude nečistý až do večera.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Všechno, na čem by ležela v období svého krvácení, bude nečisté, a všechno, na čem by </a:t>
            </a:r>
            <a:r>
              <a:rPr lang="cs-CZ" dirty="0" smtClean="0"/>
              <a:t>seděla</a:t>
            </a:r>
            <a:r>
              <a:rPr lang="cs-CZ" dirty="0"/>
              <a:t>, bude nečisté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/>
              <a:t>Každý, kdo by se dotkl jejího lůžka, vypere si šaty, omyje se vodou a bude nečistý až do večera.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Každý, kdo by se dotkl jakéhokoli předmětu, na kterém seděla, vypere si šaty, omyje se vodou a bude nečistý až do večera.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Jestliže </a:t>
            </a:r>
            <a:r>
              <a:rPr lang="cs-CZ" dirty="0"/>
              <a:t>se dotkne něčeho, co bylo na lůžku či na předmětu, na němž seděla, bude nečistý až do večera.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Jestliže s ní bude muž obcovat a ulpí na něm její krvácení, bude nečistý sedm dní a každé lůžko, na němž by ležel, bude nečisté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8733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Nida</a:t>
            </a:r>
            <a:r>
              <a:rPr lang="cs-CZ" dirty="0" smtClean="0"/>
              <a:t> z hlediska </a:t>
            </a:r>
            <a:r>
              <a:rPr lang="cs-CZ" dirty="0" err="1" smtClean="0"/>
              <a:t>halachy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Představuje jeden z klíčových mechanismů rituální čistoty manželského života jako takového.</a:t>
            </a:r>
          </a:p>
          <a:p>
            <a:r>
              <a:rPr lang="cs-CZ" dirty="0" smtClean="0"/>
              <a:t>Zákony v kategorii </a:t>
            </a:r>
            <a:r>
              <a:rPr lang="cs-CZ" dirty="0" err="1" smtClean="0"/>
              <a:t>Nida</a:t>
            </a:r>
            <a:r>
              <a:rPr lang="cs-CZ" dirty="0" smtClean="0"/>
              <a:t> se objevují ve formě manuálů rituální čistoty a používá je jak manžel, tak manželka.</a:t>
            </a:r>
          </a:p>
          <a:p>
            <a:r>
              <a:rPr lang="cs-CZ" dirty="0" smtClean="0"/>
              <a:t>Na straně muže funguje podobným způsobem rituální znečištění výronem semene (např. poluce – </a:t>
            </a:r>
            <a:r>
              <a:rPr lang="cs-CZ" dirty="0" err="1" smtClean="0"/>
              <a:t>heb</a:t>
            </a:r>
            <a:r>
              <a:rPr lang="cs-CZ" dirty="0" smtClean="0"/>
              <a:t>. </a:t>
            </a:r>
            <a:r>
              <a:rPr lang="cs-CZ" dirty="0" err="1" smtClean="0"/>
              <a:t>keri</a:t>
            </a:r>
            <a:r>
              <a:rPr lang="cs-CZ" dirty="0" smtClean="0"/>
              <a:t> </a:t>
            </a:r>
            <a:r>
              <a:rPr lang="cs-CZ" dirty="0" err="1" smtClean="0"/>
              <a:t>lajla</a:t>
            </a:r>
            <a:r>
              <a:rPr lang="cs-CZ" dirty="0" smtClean="0"/>
              <a:t>, dosl. „noční příhoda“). [Zejména v kruzích ovlivněných kabalou se strach z </a:t>
            </a:r>
            <a:r>
              <a:rPr lang="cs-CZ" dirty="0" err="1" smtClean="0"/>
              <a:t>keri</a:t>
            </a:r>
            <a:r>
              <a:rPr lang="cs-CZ" dirty="0" smtClean="0"/>
              <a:t> </a:t>
            </a:r>
            <a:r>
              <a:rPr lang="cs-CZ" dirty="0" err="1" smtClean="0"/>
              <a:t>lajla</a:t>
            </a:r>
            <a:r>
              <a:rPr lang="cs-CZ" dirty="0" smtClean="0"/>
              <a:t> stává téměř obsesí.]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8305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Mikve</a:t>
            </a:r>
            <a:r>
              <a:rPr lang="cs-CZ" dirty="0" smtClean="0"/>
              <a:t> – rituální lázeň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1" y="2556932"/>
            <a:ext cx="5232148" cy="3318936"/>
          </a:xfrm>
        </p:spPr>
        <p:txBody>
          <a:bodyPr>
            <a:normAutofit fontScale="92500"/>
          </a:bodyPr>
          <a:lstStyle/>
          <a:p>
            <a:r>
              <a:rPr lang="cs-CZ" dirty="0" err="1" smtClean="0"/>
              <a:t>Mikve</a:t>
            </a:r>
            <a:r>
              <a:rPr lang="cs-CZ" dirty="0" smtClean="0"/>
              <a:t> – dosl. shromáždění [vody]</a:t>
            </a:r>
          </a:p>
          <a:p>
            <a:r>
              <a:rPr lang="cs-CZ" dirty="0" smtClean="0"/>
              <a:t>Podléhá velmi detailním pravidlům, regulujícím objem vody.</a:t>
            </a:r>
          </a:p>
          <a:p>
            <a:r>
              <a:rPr lang="cs-CZ" dirty="0" smtClean="0"/>
              <a:t>Část vody musí být čerstvá, dešťová.</a:t>
            </a:r>
          </a:p>
          <a:p>
            <a:r>
              <a:rPr lang="cs-CZ" dirty="0" err="1" smtClean="0"/>
              <a:t>Mikva´ot</a:t>
            </a:r>
            <a:r>
              <a:rPr lang="cs-CZ" dirty="0" smtClean="0"/>
              <a:t> (</a:t>
            </a:r>
            <a:r>
              <a:rPr lang="cs-CZ" dirty="0" err="1" smtClean="0"/>
              <a:t>pl</a:t>
            </a:r>
            <a:r>
              <a:rPr lang="cs-CZ" dirty="0" smtClean="0"/>
              <a:t>.) používají jak ženy, tak muži.</a:t>
            </a:r>
          </a:p>
          <a:p>
            <a:pPr marL="0" indent="0" algn="just">
              <a:buNone/>
            </a:pPr>
            <a:r>
              <a:rPr lang="cs-CZ" dirty="0" smtClean="0"/>
              <a:t>                       </a:t>
            </a:r>
            <a:r>
              <a:rPr lang="cs-CZ" dirty="0" err="1" smtClean="0"/>
              <a:t>Mikve</a:t>
            </a:r>
            <a:r>
              <a:rPr lang="cs-CZ" dirty="0" smtClean="0"/>
              <a:t> ve </a:t>
            </a:r>
            <a:r>
              <a:rPr lang="cs-CZ" dirty="0" err="1" smtClean="0"/>
              <a:t>Špýru</a:t>
            </a:r>
            <a:r>
              <a:rPr lang="cs-CZ" dirty="0" smtClean="0"/>
              <a:t>, poč. 12. století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368" y="2556932"/>
            <a:ext cx="4065503" cy="277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481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7314444" cy="1303867"/>
          </a:xfrm>
        </p:spPr>
        <p:txBody>
          <a:bodyPr/>
          <a:lstStyle/>
          <a:p>
            <a:r>
              <a:rPr lang="cs-CZ" dirty="0" smtClean="0"/>
              <a:t>Středověká </a:t>
            </a:r>
            <a:r>
              <a:rPr lang="cs-CZ" dirty="0" err="1" smtClean="0"/>
              <a:t>mikve</a:t>
            </a:r>
            <a:r>
              <a:rPr lang="cs-CZ" dirty="0" smtClean="0"/>
              <a:t> v Erfurtu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1" y="2556932"/>
            <a:ext cx="5241201" cy="3318936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Protože </a:t>
            </a:r>
            <a:r>
              <a:rPr lang="cs-CZ" dirty="0" err="1" smtClean="0"/>
              <a:t>mikve</a:t>
            </a:r>
            <a:r>
              <a:rPr lang="cs-CZ" dirty="0" smtClean="0"/>
              <a:t> potřebovala pramen vody, byla často pod zemí. A proto patří k nejčastěji nalézaným památkám židovské přítomnosti, jež lze archeologicky rekonstruovat.</a:t>
            </a:r>
          </a:p>
          <a:p>
            <a:r>
              <a:rPr lang="cs-CZ" dirty="0" smtClean="0"/>
              <a:t>Podívejte se na krásnou animaci s angl. komentářem o architektonickém vývoji </a:t>
            </a:r>
            <a:r>
              <a:rPr lang="cs-CZ" dirty="0" err="1" smtClean="0"/>
              <a:t>mikve</a:t>
            </a:r>
            <a:r>
              <a:rPr lang="cs-CZ" dirty="0" smtClean="0"/>
              <a:t> v Erfurtu:</a:t>
            </a:r>
          </a:p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juedisches-leben.erfurt.de/jl/en/middle-ages/mikveh/index.html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788" y="2696074"/>
            <a:ext cx="2027101" cy="304065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075" y="982132"/>
            <a:ext cx="2426330" cy="373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2514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1082</TotalTime>
  <Words>928</Words>
  <Application>Microsoft Office PowerPoint</Application>
  <PresentationFormat>Širokoúhlá obrazovka</PresentationFormat>
  <Paragraphs>63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Garamond</vt:lpstr>
      <vt:lpstr>Times New Roman</vt:lpstr>
      <vt:lpstr>Organika</vt:lpstr>
      <vt:lpstr>Základní koncepty rabínského judaismu 5</vt:lpstr>
      <vt:lpstr>Některá relevantní hesla ve skriptu</vt:lpstr>
      <vt:lpstr>Ṭohora (טהרב) – rituální čistota a ṭumʾa (טומאה)</vt:lpstr>
      <vt:lpstr>Základní dynamika</vt:lpstr>
      <vt:lpstr>Rabínské právo - Mišna</vt:lpstr>
      <vt:lpstr>Nida – rituálně nečistá žena </vt:lpstr>
      <vt:lpstr>Nida z hlediska halachy</vt:lpstr>
      <vt:lpstr>Mikve – rituální lázeň</vt:lpstr>
      <vt:lpstr>Středověká mikve v Erfurtu</vt:lpstr>
      <vt:lpstr>Mikve v Praze a v Brně</vt:lpstr>
      <vt:lpstr>Boskovice mají nejen cennou synagogu, ale také mikvi</vt:lpstr>
      <vt:lpstr>Praxe užívání mikve</vt:lpstr>
      <vt:lpstr>Ṭvilat kelim – očištění nádobí v mikve</vt:lpstr>
      <vt:lpstr>Religionistický pohled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Jews in the Bohemian Lands: An Outline</dc:title>
  <dc:creator>Sládek, Pavel</dc:creator>
  <cp:lastModifiedBy>Sládek, Pavel</cp:lastModifiedBy>
  <cp:revision>106</cp:revision>
  <dcterms:created xsi:type="dcterms:W3CDTF">2020-01-18T08:40:28Z</dcterms:created>
  <dcterms:modified xsi:type="dcterms:W3CDTF">2020-04-26T09:29:35Z</dcterms:modified>
</cp:coreProperties>
</file>