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5" r:id="rId3"/>
    <p:sldId id="283" r:id="rId4"/>
    <p:sldId id="285" r:id="rId5"/>
    <p:sldId id="284" r:id="rId6"/>
    <p:sldId id="273" r:id="rId7"/>
    <p:sldId id="274" r:id="rId8"/>
    <p:sldId id="275" r:id="rId9"/>
    <p:sldId id="267" r:id="rId10"/>
    <p:sldId id="269" r:id="rId11"/>
    <p:sldId id="268" r:id="rId12"/>
    <p:sldId id="280" r:id="rId13"/>
    <p:sldId id="263" r:id="rId14"/>
    <p:sldId id="262" r:id="rId15"/>
    <p:sldId id="264" r:id="rId16"/>
    <p:sldId id="281" r:id="rId17"/>
    <p:sldId id="282" r:id="rId18"/>
    <p:sldId id="258" r:id="rId19"/>
    <p:sldId id="259" r:id="rId20"/>
    <p:sldId id="276" r:id="rId21"/>
    <p:sldId id="279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53" autoAdjust="0"/>
    <p:restoredTop sz="94660"/>
  </p:normalViewPr>
  <p:slideViewPr>
    <p:cSldViewPr snapToGrid="0">
      <p:cViewPr varScale="1">
        <p:scale>
          <a:sx n="92" d="100"/>
          <a:sy n="92" d="100"/>
        </p:scale>
        <p:origin x="34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Latinská Amerika a Zbytek světa</a:t>
            </a:r>
            <a:endParaRPr lang="es-MX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Asie a Evropa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641860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/>
              <a:t>It</a:t>
            </a:r>
            <a:r>
              <a:rPr lang="cs-CZ" dirty="0" err="1"/>
              <a:t>álie</a:t>
            </a:r>
            <a:r>
              <a:rPr lang="cs-CZ" dirty="0"/>
              <a:t> v LA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5709485" cy="3416300"/>
          </a:xfrm>
        </p:spPr>
        <p:txBody>
          <a:bodyPr/>
          <a:lstStyle/>
          <a:p>
            <a:r>
              <a:rPr lang="en-US" dirty="0"/>
              <a:t>Latin America itself is named after the Italic language Latin and the Italian explorer Amerigo Vespucci - </a:t>
            </a:r>
            <a:r>
              <a:rPr lang="es-MX" b="1" dirty="0" err="1"/>
              <a:t>Italy-Latin</a:t>
            </a:r>
            <a:r>
              <a:rPr lang="es-MX" b="1" dirty="0"/>
              <a:t> </a:t>
            </a:r>
            <a:r>
              <a:rPr lang="es-MX" b="1" dirty="0" err="1"/>
              <a:t>America</a:t>
            </a:r>
            <a:r>
              <a:rPr lang="es-MX" b="1" dirty="0"/>
              <a:t> </a:t>
            </a:r>
            <a:r>
              <a:rPr lang="es-MX" b="1" dirty="0" err="1"/>
              <a:t>Conference</a:t>
            </a:r>
            <a:r>
              <a:rPr lang="cs-CZ" b="1" dirty="0"/>
              <a:t> od 2003</a:t>
            </a:r>
            <a:endParaRPr lang="es-MX" b="1" dirty="0"/>
          </a:p>
          <a:p>
            <a:r>
              <a:rPr lang="en-US" dirty="0" err="1"/>
              <a:t>Emigra</a:t>
            </a:r>
            <a:r>
              <a:rPr lang="cs-CZ" dirty="0" err="1"/>
              <a:t>ce</a:t>
            </a:r>
            <a:r>
              <a:rPr lang="en-US" dirty="0"/>
              <a:t> – </a:t>
            </a:r>
            <a:r>
              <a:rPr lang="cs-CZ" dirty="0"/>
              <a:t>z jižních a chudších regionů</a:t>
            </a:r>
            <a:endParaRPr lang="en-US" dirty="0"/>
          </a:p>
          <a:p>
            <a:r>
              <a:rPr lang="cs-CZ" dirty="0"/>
              <a:t>Polovina populace</a:t>
            </a:r>
            <a:r>
              <a:rPr lang="en-US" dirty="0"/>
              <a:t> </a:t>
            </a:r>
            <a:r>
              <a:rPr lang="en-US" dirty="0" err="1"/>
              <a:t>Argentin</a:t>
            </a:r>
            <a:r>
              <a:rPr lang="cs-CZ" dirty="0"/>
              <a:t>y</a:t>
            </a:r>
            <a:r>
              <a:rPr lang="en-US" dirty="0"/>
              <a:t> – </a:t>
            </a:r>
            <a:r>
              <a:rPr lang="cs-CZ" dirty="0"/>
              <a:t>skoro</a:t>
            </a:r>
            <a:r>
              <a:rPr lang="en-US" dirty="0"/>
              <a:t> 20 mil</a:t>
            </a:r>
            <a:r>
              <a:rPr lang="cs-CZ" dirty="0"/>
              <a:t>ionů</a:t>
            </a:r>
            <a:endParaRPr lang="en-US" dirty="0"/>
          </a:p>
          <a:p>
            <a:r>
              <a:rPr lang="cs-CZ" dirty="0"/>
              <a:t>Brazílie,</a:t>
            </a:r>
            <a:r>
              <a:rPr lang="en-US" dirty="0"/>
              <a:t> Uruguay – </a:t>
            </a:r>
            <a:r>
              <a:rPr lang="cs-CZ" dirty="0"/>
              <a:t>severní Itálie</a:t>
            </a:r>
            <a:endParaRPr lang="en-US" dirty="0"/>
          </a:p>
          <a:p>
            <a:r>
              <a:rPr lang="cs-CZ" dirty="0"/>
              <a:t>Jazyk</a:t>
            </a:r>
            <a:r>
              <a:rPr lang="en-US" dirty="0"/>
              <a:t> (Che), </a:t>
            </a:r>
            <a:r>
              <a:rPr lang="cs-CZ" dirty="0"/>
              <a:t>kuchyně, tradice</a:t>
            </a:r>
          </a:p>
          <a:p>
            <a:r>
              <a:rPr lang="cs-CZ" dirty="0"/>
              <a:t>Ideologické vlivy – socialismus, anarchismus, fašismus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446" y="973669"/>
            <a:ext cx="3194229" cy="583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593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Německo</a:t>
            </a:r>
            <a:r>
              <a:rPr lang="es-MX" dirty="0"/>
              <a:t> a</a:t>
            </a:r>
            <a:r>
              <a:rPr lang="cs-CZ" dirty="0"/>
              <a:t> Latinská Amerika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014" y="2655014"/>
            <a:ext cx="8825659" cy="3835937"/>
          </a:xfrm>
        </p:spPr>
        <p:txBody>
          <a:bodyPr>
            <a:normAutofit/>
          </a:bodyPr>
          <a:lstStyle/>
          <a:p>
            <a:r>
              <a:rPr lang="cs-CZ" dirty="0"/>
              <a:t>Hanzovní města – Hamburk, Brémy, Lübeck – obchodní vztahy, které daly základ pro budoucnost</a:t>
            </a:r>
          </a:p>
          <a:p>
            <a:r>
              <a:rPr lang="cs-CZ" dirty="0"/>
              <a:t>Spojení v roce</a:t>
            </a:r>
            <a:r>
              <a:rPr lang="es-MX" dirty="0"/>
              <a:t> 1870</a:t>
            </a:r>
            <a:r>
              <a:rPr lang="cs-CZ" dirty="0"/>
              <a:t> a tím pádem jeden z předních ekonomických hráčů – Panamský průplav</a:t>
            </a:r>
            <a:endParaRPr lang="es-MX" dirty="0"/>
          </a:p>
          <a:p>
            <a:r>
              <a:rPr lang="es-MX" dirty="0"/>
              <a:t>16 % </a:t>
            </a:r>
            <a:r>
              <a:rPr lang="cs-CZ" dirty="0"/>
              <a:t>dovoz</a:t>
            </a:r>
            <a:r>
              <a:rPr lang="es-MX" dirty="0"/>
              <a:t> </a:t>
            </a:r>
            <a:r>
              <a:rPr lang="cs-CZ" dirty="0"/>
              <a:t>do LA před </a:t>
            </a:r>
            <a:r>
              <a:rPr lang="es-MX" dirty="0"/>
              <a:t>WWI, </a:t>
            </a:r>
            <a:r>
              <a:rPr lang="cs-CZ" dirty="0"/>
              <a:t>výměna za suroviny</a:t>
            </a:r>
            <a:r>
              <a:rPr lang="es-MX" dirty="0"/>
              <a:t>, Bank</a:t>
            </a:r>
            <a:r>
              <a:rPr lang="cs-CZ" dirty="0"/>
              <a:t>y a investice </a:t>
            </a:r>
            <a:r>
              <a:rPr lang="es-MX" dirty="0"/>
              <a:t>10 %</a:t>
            </a:r>
          </a:p>
          <a:p>
            <a:r>
              <a:rPr lang="cs-CZ" dirty="0"/>
              <a:t>Preference silných a stabilních států: </a:t>
            </a:r>
            <a:r>
              <a:rPr lang="en-US" dirty="0" err="1"/>
              <a:t>Braz</a:t>
            </a:r>
            <a:r>
              <a:rPr lang="cs-CZ" dirty="0" err="1"/>
              <a:t>ílie</a:t>
            </a:r>
            <a:r>
              <a:rPr lang="cs-CZ" dirty="0"/>
              <a:t>, Mexiko, Chile</a:t>
            </a:r>
            <a:endParaRPr lang="en-US" dirty="0"/>
          </a:p>
          <a:p>
            <a:r>
              <a:rPr lang="cs-CZ" dirty="0"/>
              <a:t>Kultura</a:t>
            </a:r>
            <a:r>
              <a:rPr lang="es-MX" dirty="0"/>
              <a:t> – </a:t>
            </a:r>
            <a:r>
              <a:rPr lang="cs-CZ" dirty="0"/>
              <a:t>Důstojníci v armádách a vojáci</a:t>
            </a:r>
            <a:r>
              <a:rPr lang="es-MX" dirty="0"/>
              <a:t>, </a:t>
            </a:r>
            <a:r>
              <a:rPr lang="cs-CZ" dirty="0"/>
              <a:t>pivovary</a:t>
            </a:r>
            <a:endParaRPr lang="es-MX" dirty="0"/>
          </a:p>
          <a:p>
            <a:r>
              <a:rPr lang="es-MX" dirty="0"/>
              <a:t>Emigra</a:t>
            </a:r>
            <a:r>
              <a:rPr lang="cs-CZ" dirty="0" err="1"/>
              <a:t>ce</a:t>
            </a:r>
            <a:r>
              <a:rPr lang="es-MX" dirty="0"/>
              <a:t> - 1840-1940 – </a:t>
            </a:r>
            <a:r>
              <a:rPr lang="cs-CZ" dirty="0"/>
              <a:t>přibližně 250–500 tisíc</a:t>
            </a:r>
            <a:r>
              <a:rPr lang="es-MX" dirty="0"/>
              <a:t> (200 </a:t>
            </a:r>
            <a:r>
              <a:rPr lang="cs-CZ" dirty="0"/>
              <a:t>v </a:t>
            </a:r>
            <a:r>
              <a:rPr lang="es-MX" dirty="0" err="1"/>
              <a:t>Arg</a:t>
            </a:r>
            <a:r>
              <a:rPr lang="cs-CZ" dirty="0" err="1"/>
              <a:t>entině</a:t>
            </a:r>
            <a:r>
              <a:rPr lang="cs-CZ" dirty="0"/>
              <a:t> a </a:t>
            </a:r>
            <a:r>
              <a:rPr lang="es-MX" dirty="0" err="1"/>
              <a:t>Braz</a:t>
            </a:r>
            <a:r>
              <a:rPr lang="cs-CZ" dirty="0" err="1"/>
              <a:t>ílii</a:t>
            </a:r>
            <a:r>
              <a:rPr lang="es-MX" dirty="0"/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357" y="1558344"/>
            <a:ext cx="3150327" cy="438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522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1424" y="0"/>
            <a:ext cx="8229600" cy="1143000"/>
          </a:xfrm>
        </p:spPr>
        <p:txBody>
          <a:bodyPr/>
          <a:lstStyle/>
          <a:p>
            <a:r>
              <a:rPr lang="cs-CZ" dirty="0"/>
              <a:t>Rakousko a české země – 1800-1860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75520" y="908721"/>
            <a:ext cx="5194920" cy="4525963"/>
          </a:xfrm>
        </p:spPr>
        <p:txBody>
          <a:bodyPr>
            <a:normAutofit/>
          </a:bodyPr>
          <a:lstStyle/>
          <a:p>
            <a:r>
              <a:rPr lang="cs-CZ" dirty="0"/>
              <a:t>Brazílie a císařovna Leopoldina (1797-1826) – Jan Emmanuel Pohl, Jan Kristián </a:t>
            </a:r>
            <a:r>
              <a:rPr lang="cs-CZ" dirty="0" err="1"/>
              <a:t>Mikan</a:t>
            </a:r>
            <a:endParaRPr lang="cs-CZ" dirty="0"/>
          </a:p>
          <a:p>
            <a:r>
              <a:rPr lang="cs-CZ" dirty="0"/>
              <a:t>Smlouva s Rakouskem – 1842</a:t>
            </a:r>
          </a:p>
          <a:p>
            <a:r>
              <a:rPr lang="cs-CZ" dirty="0"/>
              <a:t>Jean Frederick </a:t>
            </a:r>
            <a:r>
              <a:rPr lang="cs-CZ" dirty="0" err="1"/>
              <a:t>Waldeck</a:t>
            </a:r>
            <a:endParaRPr lang="cs-CZ" dirty="0"/>
          </a:p>
          <a:p>
            <a:r>
              <a:rPr lang="cs-CZ" dirty="0"/>
              <a:t>Charles </a:t>
            </a:r>
            <a:r>
              <a:rPr lang="cs-CZ" dirty="0" err="1"/>
              <a:t>Sealsfield</a:t>
            </a:r>
            <a:r>
              <a:rPr lang="cs-CZ" dirty="0"/>
              <a:t> – Karel Antonín </a:t>
            </a:r>
            <a:r>
              <a:rPr lang="cs-CZ" dirty="0" err="1"/>
              <a:t>Postl</a:t>
            </a:r>
            <a:endParaRPr lang="cs-CZ" dirty="0"/>
          </a:p>
          <a:p>
            <a:r>
              <a:rPr lang="cs-CZ" dirty="0"/>
              <a:t>Češi z Texasu – </a:t>
            </a:r>
            <a:r>
              <a:rPr lang="cs-CZ" dirty="0" err="1"/>
              <a:t>Lemský</a:t>
            </a:r>
            <a:r>
              <a:rPr lang="cs-CZ" dirty="0"/>
              <a:t> a </a:t>
            </a:r>
            <a:r>
              <a:rPr lang="cs-CZ" dirty="0" err="1"/>
              <a:t>Dignowitý</a:t>
            </a:r>
            <a:endParaRPr lang="cs-CZ" dirty="0"/>
          </a:p>
          <a:p>
            <a:r>
              <a:rPr lang="cs-CZ" dirty="0"/>
              <a:t>Čeněk Paclt – voják USA</a:t>
            </a:r>
          </a:p>
          <a:p>
            <a:r>
              <a:rPr lang="cs-CZ" dirty="0"/>
              <a:t>Benedikt </a:t>
            </a:r>
            <a:r>
              <a:rPr lang="cs-CZ" dirty="0" err="1"/>
              <a:t>Roezl</a:t>
            </a:r>
            <a:r>
              <a:rPr lang="cs-CZ" dirty="0"/>
              <a:t> – lovec orchidejí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154" y="1124744"/>
            <a:ext cx="3435846" cy="458112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745" y="3501009"/>
            <a:ext cx="2652819" cy="321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3597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260649"/>
            <a:ext cx="10225136" cy="7228717"/>
          </a:xfrm>
        </p:spPr>
      </p:pic>
    </p:spTree>
    <p:extLst>
      <p:ext uri="{BB962C8B-B14F-4D97-AF65-F5344CB8AC3E}">
        <p14:creationId xmlns:p14="http://schemas.microsoft.com/office/powerpoint/2010/main" val="33273704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Maximiliánovo</a:t>
            </a:r>
            <a:r>
              <a:rPr lang="cs-CZ" dirty="0"/>
              <a:t> dobrodružství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1" y="1600201"/>
            <a:ext cx="4896817" cy="4525963"/>
          </a:xfrm>
        </p:spPr>
        <p:txBody>
          <a:bodyPr/>
          <a:lstStyle/>
          <a:p>
            <a:r>
              <a:rPr lang="cs-CZ" dirty="0"/>
              <a:t>Americká občanská válka – 100 texaských Čechů</a:t>
            </a:r>
          </a:p>
          <a:p>
            <a:r>
              <a:rPr lang="cs-CZ" dirty="0"/>
              <a:t>Francouzská intervence Napoleon III</a:t>
            </a:r>
          </a:p>
          <a:p>
            <a:r>
              <a:rPr lang="cs-CZ" dirty="0"/>
              <a:t>S Maximiliánem 1000 – </a:t>
            </a:r>
            <a:r>
              <a:rPr lang="cs-CZ" dirty="0" err="1"/>
              <a:t>Basch</a:t>
            </a:r>
            <a:r>
              <a:rPr lang="cs-CZ" dirty="0"/>
              <a:t>, </a:t>
            </a:r>
            <a:r>
              <a:rPr lang="cs-CZ" dirty="0" err="1"/>
              <a:t>Kaehlig</a:t>
            </a:r>
            <a:r>
              <a:rPr lang="cs-CZ" dirty="0"/>
              <a:t>, </a:t>
            </a:r>
            <a:r>
              <a:rPr lang="cs-CZ" dirty="0" err="1"/>
              <a:t>Kaska</a:t>
            </a:r>
            <a:endParaRPr lang="cs-CZ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018" y="1628800"/>
            <a:ext cx="3789983" cy="51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7465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 roku 1900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600201"/>
            <a:ext cx="4114800" cy="4525963"/>
          </a:xfrm>
        </p:spPr>
        <p:txBody>
          <a:bodyPr/>
          <a:lstStyle/>
          <a:p>
            <a:r>
              <a:rPr lang="cs-CZ" dirty="0"/>
              <a:t>Emigrace do Brazílie a Argentiny – první spolky František Lorenz</a:t>
            </a:r>
          </a:p>
          <a:p>
            <a:r>
              <a:rPr lang="cs-CZ" dirty="0"/>
              <a:t>Pokus o obnovení vztahů s Mexikem – 1883</a:t>
            </a:r>
          </a:p>
          <a:p>
            <a:r>
              <a:rPr lang="cs-CZ" dirty="0"/>
              <a:t>Cestovatelé – Štolba, </a:t>
            </a:r>
            <a:r>
              <a:rPr lang="cs-CZ" dirty="0" err="1"/>
              <a:t>Roezlovi</a:t>
            </a:r>
            <a:r>
              <a:rPr lang="cs-CZ" dirty="0"/>
              <a:t> synovci, </a:t>
            </a:r>
            <a:r>
              <a:rPr lang="cs-CZ" dirty="0" err="1"/>
              <a:t>Vráz</a:t>
            </a:r>
            <a:endParaRPr lang="cs-CZ" dirty="0"/>
          </a:p>
          <a:p>
            <a:r>
              <a:rPr lang="cs-CZ" dirty="0"/>
              <a:t>Eduard Preiss</a:t>
            </a:r>
          </a:p>
          <a:p>
            <a:r>
              <a:rPr lang="cs-CZ" dirty="0"/>
              <a:t>Cestovatelé – Isabel </a:t>
            </a:r>
            <a:r>
              <a:rPr lang="cs-CZ" dirty="0" err="1"/>
              <a:t>Pesado</a:t>
            </a:r>
            <a:r>
              <a:rPr lang="cs-CZ" dirty="0"/>
              <a:t> de </a:t>
            </a:r>
            <a:r>
              <a:rPr lang="cs-CZ" dirty="0" err="1"/>
              <a:t>Mier</a:t>
            </a:r>
            <a:r>
              <a:rPr lang="cs-CZ" dirty="0"/>
              <a:t>,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031" y="908720"/>
            <a:ext cx="3023311" cy="381619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025" y="3501008"/>
            <a:ext cx="2325291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0047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 prahu nového století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0077" y="1604433"/>
            <a:ext cx="10131425" cy="3649133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Počátek ekonomických zájmů kulminuje na výstavě v Buenos Aires 1910 – Arthur Krupp</a:t>
            </a:r>
          </a:p>
          <a:p>
            <a:r>
              <a:rPr lang="cs-CZ" dirty="0"/>
              <a:t>Vojtěch Vaníček, Zdeněk </a:t>
            </a:r>
            <a:r>
              <a:rPr lang="cs-CZ" dirty="0" err="1"/>
              <a:t>Fafl</a:t>
            </a:r>
            <a:endParaRPr lang="cs-CZ" dirty="0"/>
          </a:p>
          <a:p>
            <a:r>
              <a:rPr lang="cs-CZ" dirty="0"/>
              <a:t>Baron František </a:t>
            </a:r>
            <a:r>
              <a:rPr lang="cs-CZ" dirty="0" err="1"/>
              <a:t>Kaska</a:t>
            </a:r>
            <a:r>
              <a:rPr lang="cs-CZ" dirty="0"/>
              <a:t> a obnovení vztahů s Mexikem</a:t>
            </a:r>
          </a:p>
          <a:p>
            <a:r>
              <a:rPr lang="cs-CZ" dirty="0"/>
              <a:t>Jiří V. Daneš a ekonomické vztahy</a:t>
            </a:r>
          </a:p>
          <a:p>
            <a:r>
              <a:rPr lang="cs-CZ" dirty="0"/>
              <a:t>Alois Richard Nykl a emigranti</a:t>
            </a:r>
          </a:p>
          <a:p>
            <a:r>
              <a:rPr lang="cs-CZ" dirty="0"/>
              <a:t>Aleš Hrdlička</a:t>
            </a:r>
          </a:p>
          <a:p>
            <a:r>
              <a:rPr lang="cs-CZ" dirty="0"/>
              <a:t>Kolonizační pokusy</a:t>
            </a:r>
          </a:p>
          <a:p>
            <a:r>
              <a:rPr lang="cs-CZ" dirty="0"/>
              <a:t>Zruční dělníci</a:t>
            </a:r>
          </a:p>
          <a:p>
            <a:r>
              <a:rPr lang="cs-CZ" dirty="0"/>
              <a:t>Český chmel a slad - pivovary</a:t>
            </a:r>
          </a:p>
          <a:p>
            <a:r>
              <a:rPr lang="cs-CZ" dirty="0"/>
              <a:t>Revoluce a první světová válka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809" y="3501008"/>
            <a:ext cx="3000375" cy="3086100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1B1FC47B-F387-4812-B51A-9DA05839EB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4" y="5109200"/>
            <a:ext cx="4662152" cy="1748800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58A111EA-A425-41C9-8599-5E7B2603AF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952" y="270892"/>
            <a:ext cx="1865067" cy="248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4128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476672"/>
            <a:ext cx="7560840" cy="5670630"/>
          </a:xfrm>
        </p:spPr>
      </p:pic>
    </p:spTree>
    <p:extLst>
      <p:ext uri="{BB962C8B-B14F-4D97-AF65-F5344CB8AC3E}">
        <p14:creationId xmlns:p14="http://schemas.microsoft.com/office/powerpoint/2010/main" val="36092412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11" y="1910645"/>
            <a:ext cx="3538549" cy="23752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913" y="2523744"/>
            <a:ext cx="6858000" cy="43342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5909"/>
            <a:ext cx="10131425" cy="584797"/>
          </a:xfrm>
        </p:spPr>
        <p:txBody>
          <a:bodyPr>
            <a:normAutofit fontScale="90000"/>
          </a:bodyPr>
          <a:lstStyle/>
          <a:p>
            <a:r>
              <a:rPr lang="cs-CZ" dirty="0"/>
              <a:t>Čína a latinská </a:t>
            </a:r>
            <a:r>
              <a:rPr lang="cs-CZ" dirty="0" err="1"/>
              <a:t>amerika</a:t>
            </a:r>
            <a:r>
              <a:rPr lang="cs-CZ" dirty="0"/>
              <a:t> </a:t>
            </a:r>
            <a:r>
              <a:rPr lang="en-US" dirty="0"/>
              <a:t>- </a:t>
            </a:r>
            <a:r>
              <a:rPr lang="en-US" dirty="0" err="1"/>
              <a:t>histor</a:t>
            </a:r>
            <a:r>
              <a:rPr lang="cs-CZ" dirty="0" err="1"/>
              <a:t>ie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815543"/>
            <a:ext cx="10131425" cy="1412502"/>
          </a:xfrm>
        </p:spPr>
        <p:txBody>
          <a:bodyPr>
            <a:normAutofit/>
          </a:bodyPr>
          <a:lstStyle/>
          <a:p>
            <a:r>
              <a:rPr lang="cs-CZ" dirty="0"/>
              <a:t>Čínští mnichové objevili Ameriku kolem roku 500</a:t>
            </a:r>
            <a:endParaRPr lang="en-US" dirty="0"/>
          </a:p>
          <a:p>
            <a:r>
              <a:rPr lang="en-US" dirty="0" err="1"/>
              <a:t>Admir</a:t>
            </a:r>
            <a:r>
              <a:rPr lang="cs-CZ" dirty="0"/>
              <a:t>á</a:t>
            </a:r>
            <a:r>
              <a:rPr lang="en-US" dirty="0"/>
              <a:t>l Zheng He 1413</a:t>
            </a:r>
          </a:p>
          <a:p>
            <a:r>
              <a:rPr lang="en-US" dirty="0"/>
              <a:t>Eunuch, </a:t>
            </a:r>
            <a:r>
              <a:rPr lang="cs-CZ" dirty="0"/>
              <a:t>mořeplavec, diplomat a velitel flotily v době dynastie Ming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80" y="0"/>
            <a:ext cx="2865120" cy="396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4629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9891" y="-279042"/>
            <a:ext cx="10131425" cy="1456267"/>
          </a:xfrm>
        </p:spPr>
        <p:txBody>
          <a:bodyPr/>
          <a:lstStyle/>
          <a:p>
            <a:r>
              <a:rPr lang="cs-CZ" dirty="0"/>
              <a:t>Koloniální období a rozvoj obchodu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3677" y="449091"/>
            <a:ext cx="10131425" cy="3649133"/>
          </a:xfrm>
        </p:spPr>
        <p:txBody>
          <a:bodyPr/>
          <a:lstStyle/>
          <a:p>
            <a:r>
              <a:rPr lang="cs-CZ" dirty="0"/>
              <a:t>Zahájení obchodní stezky</a:t>
            </a:r>
            <a:r>
              <a:rPr lang="en-US" dirty="0"/>
              <a:t> 1575 – </a:t>
            </a:r>
            <a:r>
              <a:rPr lang="cs-CZ" dirty="0"/>
              <a:t>díky Filipínám</a:t>
            </a:r>
            <a:r>
              <a:rPr lang="en-US" dirty="0"/>
              <a:t> - Ferdinand Magellan – 1521, </a:t>
            </a:r>
            <a:r>
              <a:rPr lang="cs-CZ" dirty="0"/>
              <a:t>kolonie v roce</a:t>
            </a:r>
            <a:r>
              <a:rPr lang="en-US" dirty="0"/>
              <a:t> 1565 – Acapulco-Manila </a:t>
            </a:r>
            <a:r>
              <a:rPr lang="cs-CZ" dirty="0"/>
              <a:t>spojnice</a:t>
            </a:r>
            <a:endParaRPr lang="en-US" dirty="0"/>
          </a:p>
          <a:p>
            <a:r>
              <a:rPr lang="en-US" dirty="0" err="1"/>
              <a:t>Asi</a:t>
            </a:r>
            <a:r>
              <a:rPr lang="cs-CZ" dirty="0"/>
              <a:t>e byla koneckonců hlavním cílem Španělů</a:t>
            </a:r>
            <a:endParaRPr lang="en-US" dirty="0"/>
          </a:p>
          <a:p>
            <a:r>
              <a:rPr lang="en-US" dirty="0" err="1"/>
              <a:t>Inten</a:t>
            </a:r>
            <a:r>
              <a:rPr lang="cs-CZ" dirty="0" err="1"/>
              <a:t>zivní</a:t>
            </a:r>
            <a:r>
              <a:rPr lang="cs-CZ" dirty="0"/>
              <a:t> obchod s Asií (celou)</a:t>
            </a:r>
            <a:r>
              <a:rPr lang="en-US" dirty="0"/>
              <a:t> – </a:t>
            </a:r>
            <a:r>
              <a:rPr lang="cs-CZ" dirty="0"/>
              <a:t>boty, klobouky, víno, olivy, mýdlo, jídlo, stříbro a křesťanství</a:t>
            </a:r>
            <a:endParaRPr lang="en-US" dirty="0"/>
          </a:p>
          <a:p>
            <a:r>
              <a:rPr lang="cs-CZ" dirty="0"/>
              <a:t>Z</a:t>
            </a:r>
            <a:r>
              <a:rPr lang="en-US" dirty="0"/>
              <a:t> </a:t>
            </a:r>
            <a:r>
              <a:rPr lang="en-US" dirty="0" err="1"/>
              <a:t>Asi</a:t>
            </a:r>
            <a:r>
              <a:rPr lang="cs-CZ" dirty="0"/>
              <a:t>e</a:t>
            </a:r>
            <a:r>
              <a:rPr lang="en-US" dirty="0"/>
              <a:t> – </a:t>
            </a:r>
            <a:r>
              <a:rPr lang="cs-CZ" dirty="0"/>
              <a:t>hedvábí, bavlna, střelný prach, koření, umělecké předměty a šperky</a:t>
            </a:r>
            <a:endParaRPr lang="en-US" dirty="0"/>
          </a:p>
          <a:p>
            <a:r>
              <a:rPr lang="cs-CZ" dirty="0"/>
              <a:t>Mořský hedvábná stezka</a:t>
            </a:r>
            <a:endParaRPr lang="en-US" dirty="0"/>
          </a:p>
          <a:p>
            <a:r>
              <a:rPr lang="cs-CZ" dirty="0"/>
              <a:t>Útlum po</a:t>
            </a:r>
            <a:r>
              <a:rPr lang="en-US" dirty="0"/>
              <a:t> 1815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054" y="2618423"/>
            <a:ext cx="6084906" cy="423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9709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/>
              <a:t>Franc</a:t>
            </a:r>
            <a:r>
              <a:rPr lang="cs-CZ" dirty="0" err="1"/>
              <a:t>ie</a:t>
            </a:r>
            <a:r>
              <a:rPr lang="cs-CZ" dirty="0"/>
              <a:t> a Latinská Amerika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5861" y="2616378"/>
            <a:ext cx="6173125" cy="3874573"/>
          </a:xfrm>
        </p:spPr>
        <p:txBody>
          <a:bodyPr/>
          <a:lstStyle/>
          <a:p>
            <a:r>
              <a:rPr lang="es-MX" dirty="0" err="1"/>
              <a:t>Napoleon</a:t>
            </a:r>
            <a:r>
              <a:rPr lang="es-MX" dirty="0"/>
              <a:t> I</a:t>
            </a:r>
            <a:r>
              <a:rPr lang="cs-CZ" dirty="0"/>
              <a:t> – Haiti, Louisiana</a:t>
            </a:r>
          </a:p>
          <a:p>
            <a:r>
              <a:rPr lang="cs-CZ" dirty="0" err="1"/>
              <a:t>Guerra</a:t>
            </a:r>
            <a:r>
              <a:rPr lang="cs-CZ" dirty="0"/>
              <a:t> de los </a:t>
            </a:r>
            <a:r>
              <a:rPr lang="cs-CZ" dirty="0" err="1"/>
              <a:t>pasteles</a:t>
            </a:r>
            <a:r>
              <a:rPr lang="cs-CZ" dirty="0"/>
              <a:t> (1838-1839)</a:t>
            </a:r>
          </a:p>
          <a:p>
            <a:r>
              <a:rPr lang="cs-CZ" dirty="0" err="1"/>
              <a:t>Monsieur</a:t>
            </a:r>
            <a:r>
              <a:rPr lang="cs-CZ" dirty="0"/>
              <a:t> </a:t>
            </a:r>
            <a:r>
              <a:rPr lang="cs-CZ" dirty="0" err="1"/>
              <a:t>Remontel</a:t>
            </a:r>
            <a:r>
              <a:rPr lang="cs-CZ" dirty="0"/>
              <a:t> tvrdil, že mu byla způsobena újma v roce 1832</a:t>
            </a:r>
          </a:p>
          <a:p>
            <a:r>
              <a:rPr lang="cs-CZ" dirty="0"/>
              <a:t>Další nároky za 600 tisíc pesos, Mexiko odmítlo</a:t>
            </a:r>
          </a:p>
          <a:p>
            <a:r>
              <a:rPr lang="cs-CZ" dirty="0"/>
              <a:t>Ludvík Filip vyslal flotilu k blokádě – dobyt </a:t>
            </a:r>
            <a:r>
              <a:rPr lang="cs-CZ" dirty="0" err="1"/>
              <a:t>Veracruz</a:t>
            </a:r>
            <a:endParaRPr lang="cs-CZ" dirty="0"/>
          </a:p>
          <a:p>
            <a:r>
              <a:rPr lang="cs-CZ" dirty="0"/>
              <a:t>Santa Anna obnovil svoji slávu</a:t>
            </a:r>
          </a:p>
          <a:p>
            <a:r>
              <a:rPr lang="cs-CZ" dirty="0"/>
              <a:t>Mexiko ale uznalo francouzské nároky</a:t>
            </a:r>
          </a:p>
          <a:p>
            <a:endParaRPr lang="es-MX" dirty="0"/>
          </a:p>
          <a:p>
            <a:endParaRPr lang="es-MX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E336611-242B-40B2-8E87-53BDE7DF6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3875" y="1581149"/>
            <a:ext cx="4048125" cy="457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076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 nezávislosti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Coolies a</a:t>
            </a:r>
            <a:r>
              <a:rPr lang="cs-CZ" dirty="0"/>
              <a:t> rebelie </a:t>
            </a:r>
            <a:r>
              <a:rPr lang="en-US" dirty="0"/>
              <a:t>Taiping</a:t>
            </a:r>
          </a:p>
          <a:p>
            <a:r>
              <a:rPr lang="en-US" dirty="0" err="1"/>
              <a:t>Braz</a:t>
            </a:r>
            <a:r>
              <a:rPr lang="cs-CZ" dirty="0" err="1"/>
              <a:t>ílie</a:t>
            </a:r>
            <a:r>
              <a:rPr lang="cs-CZ" dirty="0"/>
              <a:t>, Kuba, Mexiko, Střední Amerika, Peru</a:t>
            </a:r>
          </a:p>
          <a:p>
            <a:r>
              <a:rPr lang="en-US" dirty="0"/>
              <a:t>500,000 </a:t>
            </a:r>
            <a:r>
              <a:rPr lang="cs-CZ" dirty="0"/>
              <a:t>migrantů</a:t>
            </a:r>
            <a:endParaRPr lang="en-US" dirty="0"/>
          </a:p>
          <a:p>
            <a:r>
              <a:rPr lang="en-US" dirty="0"/>
              <a:t>1911 – </a:t>
            </a:r>
            <a:r>
              <a:rPr lang="cs-CZ" dirty="0"/>
              <a:t>uznání čínské republiky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730" y="3129566"/>
            <a:ext cx="5662269" cy="37284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009" y="231820"/>
            <a:ext cx="3906883" cy="301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9040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5796" y="706582"/>
            <a:ext cx="9121430" cy="1359285"/>
          </a:xfrm>
        </p:spPr>
        <p:txBody>
          <a:bodyPr/>
          <a:lstStyle/>
          <a:p>
            <a:r>
              <a:rPr lang="en-US" dirty="0"/>
              <a:t>Jap</a:t>
            </a:r>
            <a:r>
              <a:rPr lang="cs-CZ" dirty="0" err="1"/>
              <a:t>onsko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712423"/>
            <a:ext cx="10360026" cy="4078778"/>
          </a:xfrm>
        </p:spPr>
        <p:txBody>
          <a:bodyPr/>
          <a:lstStyle/>
          <a:p>
            <a:endParaRPr lang="en-US" dirty="0"/>
          </a:p>
          <a:p>
            <a:r>
              <a:rPr lang="cs-CZ" dirty="0"/>
              <a:t>1853 – otevření Japonska</a:t>
            </a:r>
          </a:p>
          <a:p>
            <a:r>
              <a:rPr lang="cs-CZ" dirty="0"/>
              <a:t>Éra </a:t>
            </a:r>
            <a:r>
              <a:rPr lang="cs-CZ" dirty="0" err="1"/>
              <a:t>Meiji</a:t>
            </a:r>
            <a:r>
              <a:rPr lang="cs-CZ" dirty="0"/>
              <a:t> 1868 – Mexiko a největší ambasáda</a:t>
            </a:r>
          </a:p>
          <a:p>
            <a:r>
              <a:rPr lang="cs-CZ" dirty="0"/>
              <a:t>Rozvoj textilního průmyslu – kontakty s LA jakožto dodavatelem surovin</a:t>
            </a:r>
            <a:endParaRPr lang="en-US" dirty="0"/>
          </a:p>
          <a:p>
            <a:r>
              <a:rPr lang="cs-CZ" dirty="0"/>
              <a:t>Migrace</a:t>
            </a:r>
            <a:r>
              <a:rPr lang="en-US" dirty="0"/>
              <a:t> 200 000, </a:t>
            </a:r>
            <a:r>
              <a:rPr lang="cs-CZ" dirty="0"/>
              <a:t>dnes</a:t>
            </a:r>
            <a:r>
              <a:rPr lang="en-US" dirty="0"/>
              <a:t> 3 mil</a:t>
            </a:r>
            <a:r>
              <a:rPr lang="cs-CZ" dirty="0"/>
              <a:t>iony – Brazílie, Peru, Mexiko</a:t>
            </a:r>
          </a:p>
          <a:p>
            <a:r>
              <a:rPr lang="cs-CZ" dirty="0"/>
              <a:t>Fobie z Japonců a jejich vlivu po roce 1905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143" y="386811"/>
            <a:ext cx="4298717" cy="25664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005" y="3840615"/>
            <a:ext cx="5928995" cy="3017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359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918453-66F8-4AFB-9A8F-5B682EDBE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78902"/>
            <a:ext cx="10131425" cy="1456267"/>
          </a:xfrm>
        </p:spPr>
        <p:txBody>
          <a:bodyPr/>
          <a:lstStyle/>
          <a:p>
            <a:r>
              <a:rPr lang="cs-CZ" dirty="0"/>
              <a:t>Intervence v </a:t>
            </a:r>
            <a:r>
              <a:rPr lang="cs-CZ" dirty="0" err="1"/>
              <a:t>mexiku</a:t>
            </a:r>
            <a:r>
              <a:rPr lang="cs-CZ" dirty="0"/>
              <a:t> 1861-1867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2B00D8E-F54E-4523-9F67-D0D93F821A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506" y="1529543"/>
            <a:ext cx="6910484" cy="4261658"/>
          </a:xfrm>
        </p:spPr>
        <p:txBody>
          <a:bodyPr/>
          <a:lstStyle/>
          <a:p>
            <a:r>
              <a:rPr lang="es-MX" dirty="0" err="1"/>
              <a:t>Napoleon</a:t>
            </a:r>
            <a:r>
              <a:rPr lang="es-MX" dirty="0"/>
              <a:t> III – </a:t>
            </a:r>
            <a:r>
              <a:rPr lang="cs-CZ" dirty="0"/>
              <a:t>synovec, který neměl strýce v lásce</a:t>
            </a:r>
            <a:endParaRPr lang="es-MX" dirty="0"/>
          </a:p>
          <a:p>
            <a:r>
              <a:rPr lang="cs-CZ" dirty="0"/>
              <a:t>Latinská Amerika</a:t>
            </a:r>
            <a:endParaRPr lang="es-MX" dirty="0"/>
          </a:p>
          <a:p>
            <a:r>
              <a:rPr lang="es-MX" dirty="0"/>
              <a:t>M</a:t>
            </a:r>
            <a:r>
              <a:rPr lang="cs-CZ" dirty="0" err="1"/>
              <a:t>exiko</a:t>
            </a:r>
            <a:r>
              <a:rPr lang="es-MX" dirty="0"/>
              <a:t> – </a:t>
            </a:r>
            <a:r>
              <a:rPr lang="cs-CZ" dirty="0"/>
              <a:t>šampion katolíků</a:t>
            </a:r>
            <a:r>
              <a:rPr lang="es-MX" dirty="0"/>
              <a:t>, </a:t>
            </a:r>
            <a:r>
              <a:rPr lang="cs-CZ" dirty="0"/>
              <a:t>zdroje</a:t>
            </a:r>
            <a:r>
              <a:rPr lang="es-MX" dirty="0"/>
              <a:t>, </a:t>
            </a:r>
            <a:r>
              <a:rPr lang="cs-CZ" dirty="0"/>
              <a:t>strategická poloha</a:t>
            </a:r>
            <a:r>
              <a:rPr lang="es-MX" dirty="0"/>
              <a:t>, </a:t>
            </a:r>
            <a:r>
              <a:rPr lang="cs-CZ" dirty="0"/>
              <a:t>USA v občanské válce</a:t>
            </a:r>
          </a:p>
          <a:p>
            <a:r>
              <a:rPr lang="cs-CZ" dirty="0"/>
              <a:t>Záminkou bylo Juarézovo moratorium na platbu úroků</a:t>
            </a:r>
          </a:p>
          <a:p>
            <a:r>
              <a:rPr lang="cs-CZ" dirty="0"/>
              <a:t>Londýnská dohoda FRA+VB+ŠPA – říjen 1861</a:t>
            </a:r>
          </a:p>
          <a:p>
            <a:r>
              <a:rPr lang="cs-CZ" dirty="0"/>
              <a:t>Obsazení přístavů, ale od dubna 1862 jen Francouzi</a:t>
            </a:r>
          </a:p>
          <a:p>
            <a:r>
              <a:rPr lang="cs-CZ" dirty="0"/>
              <a:t>5 de </a:t>
            </a:r>
            <a:r>
              <a:rPr lang="cs-CZ" dirty="0" err="1"/>
              <a:t>mayo</a:t>
            </a:r>
            <a:r>
              <a:rPr lang="cs-CZ" dirty="0"/>
              <a:t> – Puebla</a:t>
            </a:r>
          </a:p>
          <a:p>
            <a:r>
              <a:rPr lang="cs-CZ" dirty="0"/>
              <a:t>1864 – Maximilián Habsburský</a:t>
            </a:r>
          </a:p>
          <a:p>
            <a:r>
              <a:rPr lang="cs-CZ" dirty="0"/>
              <a:t>1867 – popraven v </a:t>
            </a:r>
            <a:r>
              <a:rPr lang="cs-CZ" dirty="0" err="1"/>
              <a:t>Querétaru</a:t>
            </a:r>
            <a:endParaRPr lang="cs-CZ" dirty="0"/>
          </a:p>
          <a:p>
            <a:endParaRPr lang="es-MX" dirty="0"/>
          </a:p>
          <a:p>
            <a:endParaRPr lang="cs-CZ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69CAF7-B83B-4CBA-B9EF-E9181BB84E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989" y="1635169"/>
            <a:ext cx="5082011" cy="405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7828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8C20FE-E861-4B32-8503-0B6F4C0BE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B72F3189-D710-498A-BE02-18E574F323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362201"/>
            <a:ext cx="12405632" cy="9648826"/>
          </a:xfrm>
        </p:spPr>
      </p:pic>
    </p:spTree>
    <p:extLst>
      <p:ext uri="{BB962C8B-B14F-4D97-AF65-F5344CB8AC3E}">
        <p14:creationId xmlns:p14="http://schemas.microsoft.com/office/powerpoint/2010/main" val="4781809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D7D9B1-3902-42C5-8E8B-EA3E31A5D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Panamský průplav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61C7C9B-1677-4483-8BE2-226ED6E1CD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 err="1"/>
              <a:t>Panama</a:t>
            </a:r>
            <a:r>
              <a:rPr lang="es-MX" dirty="0"/>
              <a:t> –</a:t>
            </a:r>
            <a:r>
              <a:rPr lang="cs-CZ" dirty="0"/>
              <a:t> průplav </a:t>
            </a:r>
            <a:r>
              <a:rPr lang="es-MX" dirty="0"/>
              <a:t>Ferdinand de Lesseps – 1881-1889</a:t>
            </a:r>
            <a:endParaRPr lang="cs-CZ" dirty="0"/>
          </a:p>
          <a:p>
            <a:r>
              <a:rPr lang="fr-FR" dirty="0"/>
              <a:t>Compagnie Universelle du Canal Interocéanique de Panama</a:t>
            </a:r>
            <a:endParaRPr lang="cs-CZ" dirty="0"/>
          </a:p>
          <a:p>
            <a:r>
              <a:rPr lang="cs-CZ" dirty="0"/>
              <a:t>Pokus o Suez – 40 procent kratší</a:t>
            </a:r>
          </a:p>
          <a:p>
            <a:r>
              <a:rPr lang="cs-CZ" dirty="0"/>
              <a:t>Špatné podnebí, nemoci, </a:t>
            </a:r>
            <a:r>
              <a:rPr lang="cs-CZ" dirty="0" err="1"/>
              <a:t>Lessepsova</a:t>
            </a:r>
            <a:r>
              <a:rPr lang="cs-CZ" dirty="0"/>
              <a:t> neinformovanost, </a:t>
            </a:r>
            <a:r>
              <a:rPr lang="cs-CZ" dirty="0" err="1"/>
              <a:t>rezla</a:t>
            </a:r>
            <a:r>
              <a:rPr lang="cs-CZ" dirty="0"/>
              <a:t> technika</a:t>
            </a:r>
          </a:p>
          <a:p>
            <a:r>
              <a:rPr lang="cs-CZ" dirty="0"/>
              <a:t>3000 lidí zemřelo ročně</a:t>
            </a:r>
          </a:p>
          <a:p>
            <a:r>
              <a:rPr lang="es-MX" dirty="0"/>
              <a:t>Philippe </a:t>
            </a:r>
            <a:r>
              <a:rPr lang="es-MX" dirty="0" err="1"/>
              <a:t>Bunau</a:t>
            </a:r>
            <a:r>
              <a:rPr lang="es-MX" dirty="0"/>
              <a:t>-Varilla</a:t>
            </a:r>
            <a:r>
              <a:rPr lang="cs-CZ" dirty="0"/>
              <a:t> – nová společnost a změn plánu</a:t>
            </a:r>
            <a:endParaRPr lang="es-MX" dirty="0"/>
          </a:p>
          <a:p>
            <a:r>
              <a:rPr lang="es-MX" dirty="0"/>
              <a:t>Industrializa</a:t>
            </a:r>
            <a:r>
              <a:rPr lang="cs-CZ" dirty="0" err="1"/>
              <a:t>ce</a:t>
            </a:r>
            <a:r>
              <a:rPr lang="cs-CZ" dirty="0"/>
              <a:t> a snaha o partnerství</a:t>
            </a:r>
            <a:endParaRPr lang="es-MX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11E7907-C27E-4579-B6AB-9FF40D9E1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8634" y="0"/>
            <a:ext cx="44933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3718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263" y="0"/>
            <a:ext cx="9160111" cy="6727186"/>
          </a:xfrm>
        </p:spPr>
      </p:pic>
    </p:spTree>
    <p:extLst>
      <p:ext uri="{BB962C8B-B14F-4D97-AF65-F5344CB8AC3E}">
        <p14:creationId xmlns:p14="http://schemas.microsoft.com/office/powerpoint/2010/main" val="7112173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4" y="0"/>
            <a:ext cx="9478362" cy="6848330"/>
          </a:xfrm>
        </p:spPr>
      </p:pic>
    </p:spTree>
    <p:extLst>
      <p:ext uri="{BB962C8B-B14F-4D97-AF65-F5344CB8AC3E}">
        <p14:creationId xmlns:p14="http://schemas.microsoft.com/office/powerpoint/2010/main" val="23107625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64" y="0"/>
            <a:ext cx="11636946" cy="6836706"/>
          </a:xfrm>
        </p:spPr>
      </p:pic>
    </p:spTree>
    <p:extLst>
      <p:ext uri="{BB962C8B-B14F-4D97-AF65-F5344CB8AC3E}">
        <p14:creationId xmlns:p14="http://schemas.microsoft.com/office/powerpoint/2010/main" val="18454447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Španělsko a </a:t>
            </a:r>
            <a:r>
              <a:rPr lang="cs-CZ" dirty="0" err="1"/>
              <a:t>portugalsko</a:t>
            </a:r>
            <a:r>
              <a:rPr lang="cs-CZ" dirty="0"/>
              <a:t> v latinské </a:t>
            </a:r>
            <a:r>
              <a:rPr lang="cs-CZ" dirty="0" err="1"/>
              <a:t>americe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Vlastnictví kolonií </a:t>
            </a:r>
            <a:r>
              <a:rPr lang="en-US" dirty="0"/>
              <a:t>(</a:t>
            </a:r>
            <a:r>
              <a:rPr lang="cs-CZ" dirty="0"/>
              <a:t>K</a:t>
            </a:r>
            <a:r>
              <a:rPr lang="en-US" dirty="0" err="1"/>
              <a:t>uba</a:t>
            </a:r>
            <a:r>
              <a:rPr lang="en-US" dirty="0"/>
              <a:t>, P</a:t>
            </a:r>
            <a:r>
              <a:rPr lang="cs-CZ" dirty="0" err="1"/>
              <a:t>ortoriko</a:t>
            </a:r>
            <a:r>
              <a:rPr lang="en-US" dirty="0"/>
              <a:t>) a</a:t>
            </a:r>
            <a:r>
              <a:rPr lang="cs-CZ" dirty="0"/>
              <a:t> vztahy s Brazílií</a:t>
            </a:r>
            <a:endParaRPr lang="en-US" dirty="0"/>
          </a:p>
          <a:p>
            <a:r>
              <a:rPr lang="cs-CZ" dirty="0"/>
              <a:t>Nezávislost</a:t>
            </a:r>
            <a:r>
              <a:rPr lang="en-US" dirty="0"/>
              <a:t> </a:t>
            </a:r>
            <a:r>
              <a:rPr lang="cs-CZ" dirty="0"/>
              <a:t>(připojení k USA) </a:t>
            </a:r>
            <a:r>
              <a:rPr lang="en-US" dirty="0"/>
              <a:t>1898</a:t>
            </a:r>
            <a:endParaRPr lang="cs-CZ" dirty="0"/>
          </a:p>
          <a:p>
            <a:r>
              <a:rPr lang="cs-CZ" dirty="0"/>
              <a:t>1902 Kuba má nezávislost</a:t>
            </a:r>
            <a:r>
              <a:rPr lang="en-US" dirty="0"/>
              <a:t> </a:t>
            </a:r>
            <a:endParaRPr lang="cs-CZ" dirty="0"/>
          </a:p>
          <a:p>
            <a:r>
              <a:rPr lang="en-US" dirty="0" err="1"/>
              <a:t>Emigra</a:t>
            </a:r>
            <a:r>
              <a:rPr lang="cs-CZ" dirty="0" err="1"/>
              <a:t>ce</a:t>
            </a:r>
            <a:r>
              <a:rPr lang="en-US" dirty="0"/>
              <a:t> </a:t>
            </a:r>
            <a:r>
              <a:rPr lang="cs-CZ" dirty="0"/>
              <a:t>mezi léty</a:t>
            </a:r>
            <a:r>
              <a:rPr lang="en-US" dirty="0"/>
              <a:t> 1850s-1950s</a:t>
            </a:r>
          </a:p>
          <a:p>
            <a:r>
              <a:rPr lang="en-US" dirty="0"/>
              <a:t>Ideologic</a:t>
            </a:r>
            <a:r>
              <a:rPr lang="cs-CZ" dirty="0" err="1"/>
              <a:t>ké</a:t>
            </a:r>
            <a:r>
              <a:rPr lang="cs-CZ" dirty="0"/>
              <a:t> vlivy - </a:t>
            </a:r>
            <a:r>
              <a:rPr lang="en-US" dirty="0"/>
              <a:t>socialism</a:t>
            </a:r>
            <a:r>
              <a:rPr lang="cs-CZ" dirty="0" err="1"/>
              <a:t>us</a:t>
            </a:r>
            <a:r>
              <a:rPr lang="en-US" dirty="0"/>
              <a:t>, anarchism</a:t>
            </a:r>
            <a:r>
              <a:rPr lang="cs-CZ" dirty="0" err="1"/>
              <a:t>us</a:t>
            </a:r>
            <a:endParaRPr lang="en-US" dirty="0"/>
          </a:p>
          <a:p>
            <a:endParaRPr lang="es-MX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256" y="3296669"/>
            <a:ext cx="5127401" cy="330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49110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3F296A"/>
      </a:dk2>
      <a:lt2>
        <a:srgbClr val="EBEBEB"/>
      </a:lt2>
      <a:accent1>
        <a:srgbClr val="E84574"/>
      </a:accent1>
      <a:accent2>
        <a:srgbClr val="798FF2"/>
      </a:accent2>
      <a:accent3>
        <a:srgbClr val="95C369"/>
      </a:accent3>
      <a:accent4>
        <a:srgbClr val="EE875A"/>
      </a:accent4>
      <a:accent5>
        <a:srgbClr val="C363E8"/>
      </a:accent5>
      <a:accent6>
        <a:srgbClr val="6AADC8"/>
      </a:accent6>
      <a:hlink>
        <a:srgbClr val="FE80C7"/>
      </a:hlink>
      <a:folHlink>
        <a:srgbClr val="FBA3EC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61DDDE80-2DFA-4F2A-B66F-72059846BD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TM03457452[[fn=Celestial]]</Template>
  <TotalTime>1996</TotalTime>
  <Words>742</Words>
  <Application>Microsoft Office PowerPoint</Application>
  <PresentationFormat>Širokoúhlá obrazovka</PresentationFormat>
  <Paragraphs>101</Paragraphs>
  <Slides>21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Celestial</vt:lpstr>
      <vt:lpstr>Latinská Amerika a Zbytek světa</vt:lpstr>
      <vt:lpstr>Francie a Latinská Amerika</vt:lpstr>
      <vt:lpstr>Intervence v mexiku 1861-1867</vt:lpstr>
      <vt:lpstr>Prezentace aplikace PowerPoint</vt:lpstr>
      <vt:lpstr>Panamský průplav</vt:lpstr>
      <vt:lpstr>Prezentace aplikace PowerPoint</vt:lpstr>
      <vt:lpstr>Prezentace aplikace PowerPoint</vt:lpstr>
      <vt:lpstr>Prezentace aplikace PowerPoint</vt:lpstr>
      <vt:lpstr>Španělsko a portugalsko v latinské americe</vt:lpstr>
      <vt:lpstr>Itálie v LA</vt:lpstr>
      <vt:lpstr>Německo a Latinská Amerika</vt:lpstr>
      <vt:lpstr>Rakousko a české země – 1800-1860</vt:lpstr>
      <vt:lpstr>Prezentace aplikace PowerPoint</vt:lpstr>
      <vt:lpstr>Maximiliánovo dobrodružství</vt:lpstr>
      <vt:lpstr>Do roku 1900</vt:lpstr>
      <vt:lpstr>Na prahu nového století</vt:lpstr>
      <vt:lpstr>Prezentace aplikace PowerPoint</vt:lpstr>
      <vt:lpstr>Čína a latinská amerika - historie</vt:lpstr>
      <vt:lpstr>Koloniální období a rozvoj obchodu</vt:lpstr>
      <vt:lpstr>Po nezávislosti</vt:lpstr>
      <vt:lpstr>Japonsko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Latin America and Asia</dc:title>
  <dc:creator>Windows User</dc:creator>
  <cp:lastModifiedBy>Lukáš Perutka</cp:lastModifiedBy>
  <cp:revision>45</cp:revision>
  <dcterms:created xsi:type="dcterms:W3CDTF">2016-06-22T16:59:08Z</dcterms:created>
  <dcterms:modified xsi:type="dcterms:W3CDTF">2019-01-04T22:19:41Z</dcterms:modified>
</cp:coreProperties>
</file>