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Override2.xml" ContentType="application/vnd.openxmlformats-officedocument.themeOverrid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Override3.xml" ContentType="application/vnd.openxmlformats-officedocument.themeOverrid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theme/themeOverride4.xml" ContentType="application/vnd.openxmlformats-officedocument.themeOverrid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8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1" r:id="rId3"/>
    <p:sldMasterId id="2147483682" r:id="rId4"/>
    <p:sldMasterId id="2147483693" r:id="rId5"/>
    <p:sldMasterId id="2147483704" r:id="rId6"/>
    <p:sldMasterId id="2147483716" r:id="rId7"/>
    <p:sldMasterId id="2147483728" r:id="rId8"/>
    <p:sldMasterId id="2147483740" r:id="rId9"/>
  </p:sldMasterIdLst>
  <p:notesMasterIdLst>
    <p:notesMasterId r:id="rId49"/>
  </p:notesMasterIdLst>
  <p:sldIdLst>
    <p:sldId id="256" r:id="rId10"/>
    <p:sldId id="258" r:id="rId11"/>
    <p:sldId id="305" r:id="rId12"/>
    <p:sldId id="257" r:id="rId13"/>
    <p:sldId id="274" r:id="rId14"/>
    <p:sldId id="276" r:id="rId15"/>
    <p:sldId id="302" r:id="rId16"/>
    <p:sldId id="308" r:id="rId17"/>
    <p:sldId id="303" r:id="rId18"/>
    <p:sldId id="262" r:id="rId19"/>
    <p:sldId id="295" r:id="rId20"/>
    <p:sldId id="277" r:id="rId21"/>
    <p:sldId id="261" r:id="rId22"/>
    <p:sldId id="284" r:id="rId23"/>
    <p:sldId id="263" r:id="rId24"/>
    <p:sldId id="280" r:id="rId25"/>
    <p:sldId id="286" r:id="rId26"/>
    <p:sldId id="285" r:id="rId27"/>
    <p:sldId id="288" r:id="rId28"/>
    <p:sldId id="289" r:id="rId29"/>
    <p:sldId id="296" r:id="rId30"/>
    <p:sldId id="298" r:id="rId31"/>
    <p:sldId id="299" r:id="rId32"/>
    <p:sldId id="275" r:id="rId33"/>
    <p:sldId id="279" r:id="rId34"/>
    <p:sldId id="278" r:id="rId35"/>
    <p:sldId id="294" r:id="rId36"/>
    <p:sldId id="281" r:id="rId37"/>
    <p:sldId id="267" r:id="rId38"/>
    <p:sldId id="269" r:id="rId39"/>
    <p:sldId id="282" r:id="rId40"/>
    <p:sldId id="283" r:id="rId41"/>
    <p:sldId id="301" r:id="rId42"/>
    <p:sldId id="266" r:id="rId43"/>
    <p:sldId id="290" r:id="rId44"/>
    <p:sldId id="292" r:id="rId45"/>
    <p:sldId id="300" r:id="rId46"/>
    <p:sldId id="307" r:id="rId47"/>
    <p:sldId id="259" r:id="rId48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345" autoAdjust="0"/>
    <p:restoredTop sz="82073" autoAdjust="0"/>
  </p:normalViewPr>
  <p:slideViewPr>
    <p:cSldViewPr>
      <p:cViewPr varScale="1">
        <p:scale>
          <a:sx n="81" d="100"/>
          <a:sy n="81" d="100"/>
        </p:scale>
        <p:origin x="941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slide" Target="slides/slide3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8" Type="http://schemas.openxmlformats.org/officeDocument/2006/relationships/slideMaster" Target="slideMasters/slideMaster8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B8122B4-DF3B-4906-872A-1885E0744D55}" type="datetimeFigureOut">
              <a:rPr lang="cs-CZ"/>
              <a:pPr>
                <a:defRPr/>
              </a:pPr>
              <a:t>09.04.2025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/>
              <a:t>Kliknutím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9D2A6DD-1F63-4F42-9E0C-119F1143C28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00442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Další velké téma kognitivní lingvistiky. Co je to kategorizace? Jak k ní přistupovat? Je</a:t>
            </a:r>
            <a:r>
              <a:rPr lang="cs-CZ" baseline="0" dirty="0"/>
              <a:t> z</a:t>
            </a:r>
            <a:r>
              <a:rPr lang="cs-CZ" dirty="0"/>
              <a:t>ákladem</a:t>
            </a:r>
            <a:r>
              <a:rPr lang="cs-CZ" baseline="0" dirty="0"/>
              <a:t> myšlení – třídění, zařazování věcí do obecnějších celků podle určitých kritérií. Na obrázcích vidíme poukazy ke dvěma hlavním způsobům kategorizace: 1) třídění „do </a:t>
            </a:r>
            <a:r>
              <a:rPr lang="cs-CZ" baseline="0" dirty="0" err="1"/>
              <a:t>šuplíčků</a:t>
            </a:r>
            <a:r>
              <a:rPr lang="cs-CZ" baseline="0" dirty="0"/>
              <a:t>“, kam některé věci buď patří, anebo nepatří – a 2) kategorizace na základě nejtypičtějšího představitele (prototypu nebo stereotypu), který je v centru.</a:t>
            </a:r>
          </a:p>
          <a:p>
            <a:endParaRPr lang="cs-CZ" baseline="0" dirty="0"/>
          </a:p>
          <a:p>
            <a:r>
              <a:rPr lang="cs-CZ" baseline="0" dirty="0"/>
              <a:t>https://</a:t>
            </a:r>
            <a:r>
              <a:rPr lang="cs-CZ" baseline="0" dirty="0" err="1"/>
              <a:t>youtu.be</a:t>
            </a:r>
            <a:r>
              <a:rPr lang="cs-CZ" baseline="0" dirty="0"/>
              <a:t>/UWedUU5myAU</a:t>
            </a:r>
          </a:p>
          <a:p>
            <a:endParaRPr lang="cs-CZ" baseline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D2A6DD-1F63-4F42-9E0C-119F1143C284}" type="slidenum">
              <a:rPr lang="cs-CZ" smtClean="0"/>
              <a:pPr>
                <a:defRPr/>
              </a:pPr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8797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Ale toto</a:t>
            </a:r>
            <a:r>
              <a:rPr lang="cs-CZ" baseline="0" dirty="0"/>
              <a:t> pojetí někdy nevyhovuje: třídění odpadu – někdy je nám jasné, do které nádoby určitý předmět dát (kancelářský papír do papíru) , ale někdy ne (karton od vajec? karton od nápoje?).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/KDV4aYB3NNo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D2A6DD-1F63-4F42-9E0C-119F1143C284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96668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Podle kognitivních lingvistů je někdy lepší si kategorii představit jako</a:t>
            </a:r>
            <a:r>
              <a:rPr lang="cs-CZ" baseline="0" dirty="0"/>
              <a:t> něco, co má centrum (kde je ideální představitel, prototyp či stereotyp) a periferii (okraj). Jednotlivé exempláře do kategorie patří „více“ či „méně“, jsou typickými nebo méně typickými představiteli kategorie. Potvrdilo se, že to tak je.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/XPeD9DuTTfI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D2A6DD-1F63-4F42-9E0C-119F1143C284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90019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Potvrdilo se to výzkumy kognitivní psycholožky</a:t>
            </a:r>
            <a:r>
              <a:rPr lang="cs-CZ" baseline="0" dirty="0"/>
              <a:t> E. </a:t>
            </a:r>
            <a:r>
              <a:rPr lang="cs-CZ" baseline="0" dirty="0" err="1"/>
              <a:t>Roschové</a:t>
            </a:r>
            <a:r>
              <a:rPr lang="cs-CZ" baseline="0" dirty="0"/>
              <a:t> – respondenti např. potvrdili např. na příkladu kategorizaci ptáků.</a:t>
            </a:r>
          </a:p>
          <a:p>
            <a:endParaRPr lang="cs-CZ" baseline="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D2A6DD-1F63-4F42-9E0C-119F1143C284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35862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Jaké rysy má  / musí mít to,</a:t>
            </a:r>
            <a:r>
              <a:rPr lang="cs-CZ" baseline="0" dirty="0"/>
              <a:t> co jsme ochotni nazvat ptákem? Typický pták má výše uvedené rysy, ale…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D2A6DD-1F63-4F42-9E0C-119F1143C284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01481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… ne každý pták musí mít všechny rysy stejnou měrou. Např. tučňák nelétá, ale řadu rysů ptáka má, a je tedy na periferii</a:t>
            </a:r>
            <a:r>
              <a:rPr lang="cs-CZ" baseline="0" dirty="0"/>
              <a:t> kategorie.</a:t>
            </a:r>
            <a:r>
              <a:rPr lang="cs-CZ" dirty="0"/>
              <a:t> 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D2A6DD-1F63-4F42-9E0C-119F1143C284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28326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dirty="0"/>
              <a:t>Členství v kategorii je odstupňováno.</a:t>
            </a:r>
            <a:r>
              <a:rPr lang="cs-CZ" sz="1200" baseline="0" dirty="0"/>
              <a:t> Podívejte se, co měli za úkol respondenti.</a:t>
            </a:r>
          </a:p>
          <a:p>
            <a:endParaRPr lang="cs-CZ" sz="1200" baseline="0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</a:t>
            </a:r>
            <a:r>
              <a:rPr lang="cs-CZ" dirty="0" err="1"/>
              <a:t>jKnqlQaGDMo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D2A6DD-1F63-4F42-9E0C-119F1143C284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48954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Pro anglicky mluvící respondenty byla v centru kategorie červenka</a:t>
            </a:r>
            <a:r>
              <a:rPr lang="cs-CZ" baseline="0" dirty="0"/>
              <a:t> (druh drozda) – co bylo na periferii? (Viz výše.) U nás je prototypem vrabec (kulturně dáno).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D2A6DD-1F63-4F42-9E0C-119F1143C284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51978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Rysy, které</a:t>
            </a:r>
            <a:r>
              <a:rPr lang="cs-CZ" baseline="0" dirty="0"/>
              <a:t> má vrabec…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D2A6DD-1F63-4F42-9E0C-119F1143C284}" type="slidenum">
              <a:rPr lang="cs-CZ" smtClean="0"/>
              <a:pPr>
                <a:defRPr/>
              </a:pPr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89191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Pohádka o ptákovi, který nevěděl, ke kterému druhu patří – měl typické rysy několika k nich (páv, vrána, vrabec). Pohádka o kategorizaci a opozici !my – oni, náš – cizí. Mezi sebe</a:t>
            </a:r>
            <a:r>
              <a:rPr lang="cs-CZ" baseline="0" dirty="0"/>
              <a:t> ho nakonec přijali vrabci, i když nevypadal úplně jak oni.</a:t>
            </a:r>
            <a:r>
              <a:rPr lang="cs-CZ" dirty="0"/>
              <a:t> </a:t>
            </a:r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</a:t>
            </a:r>
            <a:r>
              <a:rPr lang="cs-CZ" dirty="0" err="1"/>
              <a:t>HSW_ucKlDAU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D2A6DD-1F63-4F42-9E0C-119F1143C284}" type="slidenum">
              <a:rPr lang="cs-CZ" smtClean="0"/>
              <a:pPr>
                <a:defRPr/>
              </a:pPr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44219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Všechny tyto nádoby můžeme označit jako konvice – i když si nejsou moc podobné vzhledem (a mírně se liší i funkcí).</a:t>
            </a:r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/dNQ43xYrrzw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D2A6DD-1F63-4F42-9E0C-119F1143C284}" type="slidenum">
              <a:rPr lang="cs-CZ" smtClean="0"/>
              <a:pPr>
                <a:defRPr/>
              </a:pPr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6816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Název sugeruje, že k sobě ty tři jmenované položky nějak patří.</a:t>
            </a:r>
            <a:r>
              <a:rPr lang="cs-CZ" baseline="0" dirty="0"/>
              <a:t> Proč, na jakém základě? Způsob kategorizace je dán kognitivními mechanismy naší mysli, ale zároveň i kulturou. I v tomto případě je to tak – autor vypráví o výzkumu australského domorodého jazyka,  ve kterém k sobě patří  opravdu ženy a ženské bytosti, zvířata určitého typu (</a:t>
            </a:r>
            <a:r>
              <a:rPr lang="cs-CZ" baseline="0" dirty="0" err="1"/>
              <a:t>ptácíi</a:t>
            </a:r>
            <a:r>
              <a:rPr lang="cs-CZ" baseline="0" dirty="0"/>
              <a:t>), oheň a věci  ostré, zbraně ap. </a:t>
            </a:r>
            <a:r>
              <a:rPr lang="cs-CZ" dirty="0"/>
              <a:t>do stejné kategorie. Má to i kulturně-náboženské důvody (mytologie). Kniha podává dobré základy </a:t>
            </a:r>
            <a:r>
              <a:rPr lang="cs-CZ" dirty="0" err="1"/>
              <a:t>kognitivnělingvistického</a:t>
            </a:r>
            <a:r>
              <a:rPr lang="cs-CZ" baseline="0" dirty="0"/>
              <a:t> přístupu ke kategorizace.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</a:t>
            </a:r>
            <a:r>
              <a:rPr lang="cs-CZ" dirty="0" err="1"/>
              <a:t>tx_iPVbZXcA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D2A6DD-1F63-4F42-9E0C-119F1143C284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20648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Se všemi však zacházíme podobně – viz výše – motorický program (máme s ním spojeny určitě pohyby – pohyb</a:t>
            </a:r>
            <a:r>
              <a:rPr lang="cs-CZ" baseline="0" dirty="0"/>
              <a:t> nalévání). I s dalšími věcmi nějak zacházíme – viz na </a:t>
            </a:r>
            <a:r>
              <a:rPr lang="cs-CZ" baseline="0" dirty="0" err="1"/>
              <a:t>slidu</a:t>
            </a:r>
            <a:r>
              <a:rPr lang="cs-CZ" baseline="0" dirty="0"/>
              <a:t> dole. To je základem kategorizace konkrét. (Interakční vlastnosti – vztahové: předmět nějak vztahuji k sobě).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</a:t>
            </a:r>
            <a:r>
              <a:rPr lang="cs-CZ" dirty="0" err="1"/>
              <a:t>EdVLGGZKh</a:t>
            </a:r>
            <a:r>
              <a:rPr lang="cs-CZ" dirty="0"/>
              <a:t>-c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D2A6DD-1F63-4F42-9E0C-119F1143C284}" type="slidenum">
              <a:rPr lang="cs-CZ" smtClean="0"/>
              <a:pPr>
                <a:defRPr/>
              </a:pPr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95539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Už dítě se to učí, nabývá ve hře zkušenosti s motorickým programem a kategorizací. (Srov. i „příběh nalévání“ v </a:t>
            </a:r>
            <a:r>
              <a:rPr lang="cs-CZ" dirty="0" err="1"/>
              <a:t>Turnerovi</a:t>
            </a:r>
            <a:r>
              <a:rPr lang="cs-CZ" dirty="0"/>
              <a:t>.)</a:t>
            </a:r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/D2Oa72p1Y24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D2A6DD-1F63-4F42-9E0C-119F1143C284}" type="slidenum">
              <a:rPr lang="cs-CZ" smtClean="0"/>
              <a:pPr>
                <a:defRPr/>
              </a:pPr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97097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Horizontální aspekt kategorizace – </a:t>
            </a:r>
            <a:r>
              <a:rPr lang="cs-CZ" dirty="0" err="1"/>
              <a:t>škálovitost</a:t>
            </a:r>
            <a:r>
              <a:rPr lang="cs-CZ" dirty="0"/>
              <a:t>, rozlišování centra a periferie a škály mezi nimi.</a:t>
            </a:r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/bXS5EWLBxco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D2A6DD-1F63-4F42-9E0C-119F1143C284}" type="slidenum">
              <a:rPr lang="cs-CZ" smtClean="0"/>
              <a:pPr>
                <a:defRPr/>
              </a:pPr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04171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Úkol – co je typickým a co méně typickým představitelem dané kategorie? Co do kategorie patří „méně“ nebo „více“, co vůbec? (Důležité při výzkumu: </a:t>
            </a:r>
            <a:r>
              <a:rPr lang="cs-CZ" dirty="0" err="1"/>
              <a:t>nemlžeme</a:t>
            </a:r>
            <a:r>
              <a:rPr lang="cs-CZ" dirty="0"/>
              <a:t> čekat, že všechny případy budou „čisté“, jasné…)</a:t>
            </a:r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/FvYvXCj9Mf8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D2A6DD-1F63-4F42-9E0C-119F1143C284}" type="slidenum">
              <a:rPr lang="cs-CZ" smtClean="0"/>
              <a:pPr>
                <a:defRPr/>
              </a:pPr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04390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Vertikální aspekt: nadřazenost – podřazenost: základní, bázová úroveň představuje centrum jazykového obrazu světa, nejdřív si ji osvojí děti a cizinci (jako součást základní slovní zásoby). Specializovanější</a:t>
            </a:r>
            <a:r>
              <a:rPr lang="cs-CZ" baseline="0" dirty="0"/>
              <a:t> či naopak obecnější pojmenování už mohou být součástí teoretického obrazu světa, odborné reflexe apod.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/W4Cg3RhHsBo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D2A6DD-1F63-4F42-9E0C-119F1143C284}" type="slidenum">
              <a:rPr lang="cs-CZ" smtClean="0"/>
              <a:pPr>
                <a:defRPr/>
              </a:pPr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73022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Typický prsten?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D2A6DD-1F63-4F42-9E0C-119F1143C284}" type="slidenum">
              <a:rPr lang="cs-CZ" smtClean="0"/>
              <a:pPr>
                <a:defRPr/>
              </a:pPr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4562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Jinak kategorizujeme v rámci běžné komunikace, naivního obrazu světa, jiná</a:t>
            </a:r>
            <a:r>
              <a:rPr lang="cs-CZ" baseline="0" dirty="0"/>
              <a:t> je kategorizace vědecká. Viz tento článek. Budeme o tom mluvit příště.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</a:t>
            </a:r>
            <a:r>
              <a:rPr lang="cs-CZ" dirty="0" err="1"/>
              <a:t>eSWZprIuBBM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D2A6DD-1F63-4F42-9E0C-119F1143C284}" type="slidenum">
              <a:rPr lang="cs-CZ" smtClean="0"/>
              <a:pPr>
                <a:defRPr/>
              </a:pPr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55833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D2A6DD-1F63-4F42-9E0C-119F1143C284}" type="slidenum">
              <a:rPr lang="cs-CZ" smtClean="0"/>
              <a:pPr>
                <a:defRPr/>
              </a:pPr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781305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D2A6DD-1F63-4F42-9E0C-119F1143C284}" type="slidenum">
              <a:rPr lang="cs-CZ" smtClean="0"/>
              <a:pPr>
                <a:defRPr/>
              </a:pPr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342122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Hra může</a:t>
            </a:r>
            <a:r>
              <a:rPr lang="cs-CZ" baseline="0" dirty="0"/>
              <a:t> mít mnoho podob, všechny hra nesdílejí společný rys – přesto jsou si něčím podobné. 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/0c7XoC1CkaI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D2A6DD-1F63-4F42-9E0C-119F1143C284}" type="slidenum">
              <a:rPr lang="cs-CZ" smtClean="0"/>
              <a:pPr>
                <a:defRPr/>
              </a:pPr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26183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Další</a:t>
            </a:r>
            <a:r>
              <a:rPr lang="cs-CZ" baseline="0" dirty="0"/>
              <a:t> literatura  k tématu – v širším kontextu. Texty jsou na </a:t>
            </a:r>
            <a:r>
              <a:rPr lang="cs-CZ" baseline="0" dirty="0" err="1"/>
              <a:t>Moodlu</a:t>
            </a:r>
            <a:r>
              <a:rPr lang="cs-CZ" baseline="0" dirty="0"/>
              <a:t> v kurzu Úvod do kognitivní lingvistiky.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D2A6DD-1F63-4F42-9E0C-119F1143C284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032293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Minule jsme mluvili o mísení konceptuálních prostor – </a:t>
            </a:r>
            <a:r>
              <a:rPr lang="cs-CZ" dirty="0" err="1"/>
              <a:t>blendech</a:t>
            </a:r>
            <a:r>
              <a:rPr lang="cs-CZ" dirty="0"/>
              <a:t>. To je právě</a:t>
            </a:r>
            <a:r>
              <a:rPr lang="cs-CZ" baseline="0" dirty="0"/>
              <a:t> onen </a:t>
            </a:r>
            <a:r>
              <a:rPr lang="cs-CZ" dirty="0" err="1"/>
              <a:t>blend</a:t>
            </a:r>
            <a:r>
              <a:rPr lang="cs-CZ" dirty="0"/>
              <a:t> – mísí se tu prostor „tygr“ a prostor „zajíc“ a vzniká toto zvláštní zvíře,</a:t>
            </a:r>
            <a:r>
              <a:rPr lang="cs-CZ" baseline="0" dirty="0"/>
              <a:t> které těžko můžeme jednoznačně kategorizovat.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</a:t>
            </a:r>
            <a:r>
              <a:rPr lang="cs-CZ" dirty="0" err="1"/>
              <a:t>pdOyUpqRlVs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D2A6DD-1F63-4F42-9E0C-119F1143C284}" type="slidenum">
              <a:rPr lang="cs-CZ" smtClean="0"/>
              <a:pPr>
                <a:defRPr/>
              </a:pPr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201637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I při uklízení kategorizujeme. Zkusme promyslet</a:t>
            </a:r>
            <a:r>
              <a:rPr lang="cs-CZ" baseline="0" dirty="0"/>
              <a:t> i s ohledem na další </a:t>
            </a:r>
            <a:r>
              <a:rPr lang="cs-CZ" baseline="0" dirty="0" err="1"/>
              <a:t>slide</a:t>
            </a:r>
            <a:r>
              <a:rPr lang="cs-CZ" baseline="0" dirty="0"/>
              <a:t>.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</a:t>
            </a:r>
            <a:r>
              <a:rPr lang="cs-CZ" dirty="0" err="1"/>
              <a:t>gXxeLBiIYDw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D2A6DD-1F63-4F42-9E0C-119F1143C284}" type="slidenum">
              <a:rPr lang="cs-CZ" smtClean="0"/>
              <a:pPr>
                <a:defRPr/>
              </a:pPr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793875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Jakýmsi způsobem kategorizují</a:t>
            </a:r>
            <a:r>
              <a:rPr lang="cs-CZ" baseline="0" dirty="0"/>
              <a:t> (</a:t>
            </a:r>
            <a:r>
              <a:rPr lang="cs-CZ" dirty="0"/>
              <a:t>vyhodnocují situaci a zařazují věci k tomu či onomu) i zvířata:</a:t>
            </a:r>
            <a:r>
              <a:rPr lang="cs-CZ" baseline="0" dirty="0"/>
              <a:t> </a:t>
            </a:r>
            <a:r>
              <a:rPr lang="cs-CZ" dirty="0"/>
              <a:t>rozliší potravu, nepřítele, potencionálního partnera…)</a:t>
            </a:r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/uT65ZPEKCmM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D2A6DD-1F63-4F42-9E0C-119F1143C284}" type="slidenum">
              <a:rPr lang="cs-CZ" smtClean="0"/>
              <a:pPr>
                <a:defRPr/>
              </a:pPr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722905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 tuto práci lze navázat dalším výzkumem.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D2A6DD-1F63-4F42-9E0C-119F1143C284}" type="slidenum">
              <a:rPr lang="cs-CZ" smtClean="0"/>
              <a:pPr>
                <a:defRPr/>
              </a:pPr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006460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D2A6DD-1F63-4F42-9E0C-119F1143C284}" type="slidenum">
              <a:rPr lang="cs-CZ" smtClean="0"/>
              <a:pPr>
                <a:defRPr/>
              </a:pPr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0636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Tímto</a:t>
            </a:r>
            <a:r>
              <a:rPr lang="cs-CZ" baseline="0" dirty="0"/>
              <a:t> úryvkem z povídky argentinského spisovatele J. </a:t>
            </a:r>
            <a:r>
              <a:rPr lang="cs-CZ" baseline="0" dirty="0" err="1"/>
              <a:t>L.Borgese</a:t>
            </a:r>
            <a:r>
              <a:rPr lang="cs-CZ" baseline="0" dirty="0"/>
              <a:t> začíná </a:t>
            </a:r>
            <a:r>
              <a:rPr lang="cs-CZ" baseline="0" dirty="0" err="1"/>
              <a:t>Lakoffova</a:t>
            </a:r>
            <a:r>
              <a:rPr lang="cs-CZ" baseline="0" dirty="0"/>
              <a:t> kniha Ženy, oheň…. Pojednává o fiktivní  čínské encyklopedii a jejím podivném dělení / kategorizace zvířat. Tento způsob kategorizace se nám jeví jako velký zmatek – nechápeme jednotící kritéria, přemýšlíme o nich a možná si uvědomujeme, že nemusíme všemu rozumět…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/9NTm-O-vB5I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D2A6DD-1F63-4F42-9E0C-119F1143C284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26763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cs-CZ" dirty="0"/>
              <a:t>Potřebujeme kategorizovat (zařazovat věci do obecnějších kategorií), abychom světu rozuměli,</a:t>
            </a:r>
            <a:r>
              <a:rPr lang="cs-CZ" baseline="0" dirty="0"/>
              <a:t> zjednodušili si ho.</a:t>
            </a:r>
            <a:r>
              <a:rPr lang="cs-CZ" dirty="0"/>
              <a:t> Myšlení a jazyk se opírá o kategorizaci.</a:t>
            </a:r>
          </a:p>
          <a:p>
            <a:pPr>
              <a:spcBef>
                <a:spcPct val="0"/>
              </a:spcBef>
            </a:pPr>
            <a:endParaRPr lang="cs-CZ" dirty="0"/>
          </a:p>
          <a:p>
            <a:pPr>
              <a:spcBef>
                <a:spcPct val="0"/>
              </a:spcBef>
            </a:pPr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/UuWaSM8ck_w</a:t>
            </a:r>
          </a:p>
          <a:p>
            <a:pPr>
              <a:spcBef>
                <a:spcPct val="0"/>
              </a:spcBef>
            </a:pPr>
            <a:endParaRPr lang="cs-CZ" dirty="0"/>
          </a:p>
          <a:p>
            <a:pPr>
              <a:spcBef>
                <a:spcPct val="0"/>
              </a:spcBef>
            </a:pPr>
            <a:endParaRPr lang="cs-CZ" dirty="0"/>
          </a:p>
        </p:txBody>
      </p:sp>
      <p:sp>
        <p:nvSpPr>
          <p:cNvPr id="18435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0EB8BBA-84FB-4190-B2D3-E97F27B2078E}" type="slidenum">
              <a:rPr lang="cs-CZ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49525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Příklady toho, jak členíme realitu na segmenty a jak tyto segmenty </a:t>
            </a:r>
            <a:r>
              <a:rPr lang="cs-CZ" dirty="0" err="1"/>
              <a:t>uspořádáváne</a:t>
            </a:r>
            <a:r>
              <a:rPr lang="cs-CZ" dirty="0"/>
              <a:t> (každý jazyk trochu jinak).</a:t>
            </a:r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/yoS3OaG6Yzw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D2A6DD-1F63-4F42-9E0C-119F1143C284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88648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Další příklady: kde má němčina jedno</a:t>
            </a:r>
            <a:r>
              <a:rPr lang="cs-CZ" baseline="0" dirty="0"/>
              <a:t> sloveso </a:t>
            </a:r>
            <a:r>
              <a:rPr lang="cs-CZ" i="1" dirty="0" err="1"/>
              <a:t>gehen</a:t>
            </a:r>
            <a:r>
              <a:rPr lang="cs-CZ" dirty="0"/>
              <a:t> a angličtina </a:t>
            </a:r>
            <a:r>
              <a:rPr lang="cs-CZ" i="1" dirty="0"/>
              <a:t>to go</a:t>
            </a:r>
            <a:r>
              <a:rPr lang="cs-CZ" dirty="0"/>
              <a:t>, jsou v češtině dvě slovesa: jít („po nohou“) a jet (autem,</a:t>
            </a:r>
            <a:r>
              <a:rPr lang="cs-CZ" baseline="0" dirty="0"/>
              <a:t> na koni, na kole). Němčina má zvláštní sloveso </a:t>
            </a:r>
            <a:r>
              <a:rPr lang="cs-CZ" i="1" baseline="0" dirty="0" err="1"/>
              <a:t>reiten</a:t>
            </a:r>
            <a:r>
              <a:rPr lang="cs-CZ" baseline="0" dirty="0"/>
              <a:t> pro “jet na koni“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/5VfBxJo_6lY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D2A6DD-1F63-4F42-9E0C-119F1143C284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49032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Otázkami kategorizace se zabývali už řečtí</a:t>
            </a:r>
            <a:r>
              <a:rPr lang="cs-CZ" baseline="0" dirty="0"/>
              <a:t> filosofové, hlavně Aristoteles. Ptal se např. na to, jestli jsou kategorie přirozené (existují samy o sobě a člověk je reflektuje), anebo zda je člověk tvoří svou myšlenkovou aktivitou. (Je to různé – přirozené kategorie např. v </a:t>
            </a:r>
            <a:r>
              <a:rPr lang="cs-CZ" baseline="0" dirty="0" err="1"/>
              <a:t>biolologii</a:t>
            </a:r>
            <a:r>
              <a:rPr lang="cs-CZ" baseline="0" dirty="0"/>
              <a:t> – druhy zvířat apod.)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/TL1jOcQqVnc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D2A6DD-1F63-4F42-9E0C-119F1143C284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16824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Dva přístupy ke kategorizaci – první, klasický, „aristotelský“: kategorie = nádoba</a:t>
            </a:r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/LIHzvf6xYig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D2A6DD-1F63-4F42-9E0C-119F1143C284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2544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CFE828-BFFF-4885-9C01-2A1004BCF297}" type="datetimeFigureOut">
              <a:rPr lang="cs-CZ"/>
              <a:pPr>
                <a:defRPr/>
              </a:pPr>
              <a:t>09.04.2025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64331-D55E-4C02-BAF8-F1CA7B5F582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16176-DDF7-4FB0-9768-964BCF682411}" type="datetimeFigureOut">
              <a:rPr lang="cs-CZ"/>
              <a:pPr>
                <a:defRPr/>
              </a:pPr>
              <a:t>09.04.2025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EE1762-8C7D-4F12-AA8F-42653B178D5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F5F5D-F2B2-436D-9266-ABBF822AA2E0}" type="datetimeFigureOut">
              <a:rPr lang="cs-CZ"/>
              <a:pPr>
                <a:defRPr/>
              </a:pPr>
              <a:t>09.04.2025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79123-9CB5-4ED4-A1B4-3250D57E09F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římá spojnice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/>
              <a:t>Kliknutím lze upravit styl předlohy.</a:t>
            </a:r>
            <a:endParaRPr lang="en-US"/>
          </a:p>
        </p:txBody>
      </p:sp>
      <p:sp>
        <p:nvSpPr>
          <p:cNvPr id="5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01F97-BE30-418E-8A42-DB15AF43EE4E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6BC004-5D63-4ADA-BC7E-E207700DD0A1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5295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454884-00AF-4CBE-9B56-742BBE13D3F9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4D35D6-AC21-41E6-8D0C-D4625BAC6893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6358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římá spojnice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5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3D7FD-B149-488A-B6E7-CFB8746422EA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6E4FA-7B68-431A-AA28-B7334B81D654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9678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C009DB-2223-46B8-929A-B6976F985293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Zástupný symbol pro zápatí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605BA-31F9-48B6-AA71-7FFA16F475CE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5974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822D7-D572-4DE2-A765-BA6DC58DCD35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Zástupný symbol pro zápatí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9D056-7E14-4AFA-AC8A-E98516D36D8F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2955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C66B3-CE30-43A6-AFE8-48D3D7560B3C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56C87-6F76-4415-8166-CB8157E67A49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7883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římá spojnice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6D6EE7-DB34-4FBF-B4BE-8CC2F461D5AB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3A743E-B333-4467-A8C5-5009D8CF62AB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5648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en-US" noProof="0" dirty="0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D8752A-9B71-42A1-8DA1-DA04661D2AF1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7C04BE-B85E-4297-A1C5-FE2E86FED730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93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3CBD8-590F-42B5-B0E2-9A9D63D0F831}" type="datetimeFigureOut">
              <a:rPr lang="cs-CZ"/>
              <a:pPr>
                <a:defRPr/>
              </a:pPr>
              <a:t>09.04.2025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1842E-639F-4F72-92DC-887F16D0058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FEB7D-5247-473B-B225-9F009F8E4EA2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Zástupný symbol pro zápatí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2B9C9-D583-44BB-9EFC-2B1F8434550F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2453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5CBD7-6388-4B34-B283-6AF1E183D924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3518BF-70FD-4A62-84DE-015F56EAEEB7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536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římá spojnice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/>
              <a:t>Kliknutím lze upravit styl předlohy.</a:t>
            </a:r>
            <a:endParaRPr lang="en-US"/>
          </a:p>
        </p:txBody>
      </p:sp>
      <p:sp>
        <p:nvSpPr>
          <p:cNvPr id="5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01F97-BE30-418E-8A42-DB15AF43EE4E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6BC004-5D63-4ADA-BC7E-E207700DD0A1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4222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454884-00AF-4CBE-9B56-742BBE13D3F9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4D35D6-AC21-41E6-8D0C-D4625BAC6893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3481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římá spojnice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5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3D7FD-B149-488A-B6E7-CFB8746422EA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6E4FA-7B68-431A-AA28-B7334B81D654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2208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C009DB-2223-46B8-929A-B6976F985293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Zástupný symbol pro zápatí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605BA-31F9-48B6-AA71-7FFA16F475CE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6984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822D7-D572-4DE2-A765-BA6DC58DCD35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Zástupný symbol pro zápatí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9D056-7E14-4AFA-AC8A-E98516D36D8F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1944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C66B3-CE30-43A6-AFE8-48D3D7560B3C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56C87-6F76-4415-8166-CB8157E67A49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2587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římá spojnice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6D6EE7-DB34-4FBF-B4BE-8CC2F461D5AB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3A743E-B333-4467-A8C5-5009D8CF62AB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9658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en-US" noProof="0" dirty="0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D8752A-9B71-42A1-8DA1-DA04661D2AF1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7C04BE-B85E-4297-A1C5-FE2E86FED730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779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70F71-25BB-43B5-B1DD-096C2F03F4C7}" type="datetimeFigureOut">
              <a:rPr lang="cs-CZ"/>
              <a:pPr>
                <a:defRPr/>
              </a:pPr>
              <a:t>09.04.2025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8DD34-1A50-4C24-AD78-BFC6547A45C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FEB7D-5247-473B-B225-9F009F8E4EA2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Zástupný symbol pro zápatí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2B9C9-D583-44BB-9EFC-2B1F8434550F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5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5CBD7-6388-4B34-B283-6AF1E183D924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3518BF-70FD-4A62-84DE-015F56EAEEB7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4688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římá spojnice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/>
              <a:t>Kliknutím lze upravit styl předlohy.</a:t>
            </a:r>
            <a:endParaRPr lang="en-US"/>
          </a:p>
        </p:txBody>
      </p:sp>
      <p:sp>
        <p:nvSpPr>
          <p:cNvPr id="5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01F97-BE30-418E-8A42-DB15AF43EE4E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6BC004-5D63-4ADA-BC7E-E207700DD0A1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7912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454884-00AF-4CBE-9B56-742BBE13D3F9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4D35D6-AC21-41E6-8D0C-D4625BAC6893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5640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římá spojnice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5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3D7FD-B149-488A-B6E7-CFB8746422EA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6E4FA-7B68-431A-AA28-B7334B81D654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4022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C009DB-2223-46B8-929A-B6976F985293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Zástupný symbol pro zápatí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605BA-31F9-48B6-AA71-7FFA16F475CE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4407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822D7-D572-4DE2-A765-BA6DC58DCD35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Zástupný symbol pro zápatí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9D056-7E14-4AFA-AC8A-E98516D36D8F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0662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C66B3-CE30-43A6-AFE8-48D3D7560B3C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56C87-6F76-4415-8166-CB8157E67A49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76932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římá spojnice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6D6EE7-DB34-4FBF-B4BE-8CC2F461D5AB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3A743E-B333-4467-A8C5-5009D8CF62AB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3927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en-US" noProof="0" dirty="0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D8752A-9B71-42A1-8DA1-DA04661D2AF1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7C04BE-B85E-4297-A1C5-FE2E86FED730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561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15657-0DCA-4EAA-BFD5-AA89CEB0AC09}" type="datetimeFigureOut">
              <a:rPr lang="cs-CZ"/>
              <a:pPr>
                <a:defRPr/>
              </a:pPr>
              <a:t>09.04.2025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A3991-7F00-4108-AB2B-8E3675B0015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FEB7D-5247-473B-B225-9F009F8E4EA2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Zástupný symbol pro zápatí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2B9C9-D583-44BB-9EFC-2B1F8434550F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0325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5CBD7-6388-4B34-B283-6AF1E183D924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3518BF-70FD-4A62-84DE-015F56EAEEB7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9736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římá spojnice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/>
              <a:t>Kliknutím lze upravit styl předlohy.</a:t>
            </a:r>
            <a:endParaRPr lang="en-US"/>
          </a:p>
        </p:txBody>
      </p:sp>
      <p:sp>
        <p:nvSpPr>
          <p:cNvPr id="5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01F97-BE30-418E-8A42-DB15AF43EE4E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6BC004-5D63-4ADA-BC7E-E207700DD0A1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5104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454884-00AF-4CBE-9B56-742BBE13D3F9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4D35D6-AC21-41E6-8D0C-D4625BAC6893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04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římá spojnice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5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3D7FD-B149-488A-B6E7-CFB8746422EA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6E4FA-7B68-431A-AA28-B7334B81D654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4692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C009DB-2223-46B8-929A-B6976F985293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Zástupný symbol pro zápatí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605BA-31F9-48B6-AA71-7FFA16F475CE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1169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822D7-D572-4DE2-A765-BA6DC58DCD35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Zástupný symbol pro zápatí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9D056-7E14-4AFA-AC8A-E98516D36D8F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2447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C66B3-CE30-43A6-AFE8-48D3D7560B3C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56C87-6F76-4415-8166-CB8157E67A49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65147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římá spojnice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6D6EE7-DB34-4FBF-B4BE-8CC2F461D5AB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3A743E-B333-4467-A8C5-5009D8CF62AB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85390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cs-CZ" noProof="0"/>
              <a:t>Kliknutím na ikonu přidáte obrázek.</a:t>
            </a:r>
            <a:endParaRPr lang="en-US" noProof="0" dirty="0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D8752A-9B71-42A1-8DA1-DA04661D2AF1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7C04BE-B85E-4297-A1C5-FE2E86FED730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881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1D976-23CB-4606-8D93-AC05828B2AF8}" type="datetimeFigureOut">
              <a:rPr lang="cs-CZ"/>
              <a:pPr>
                <a:defRPr/>
              </a:pPr>
              <a:t>09.04.2025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6FCB07-0D6E-4DD8-8C4C-D0DA4CC32F7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FEB7D-5247-473B-B225-9F009F8E4EA2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Zástupný symbol pro zápatí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2B9C9-D583-44BB-9EFC-2B1F8434550F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26148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5CBD7-6388-4B34-B283-6AF1E183D924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3518BF-70FD-4A62-84DE-015F56EAEEB7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31482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759089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894828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14672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192204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42694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737918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365664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6803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BE9179-C831-4D68-81E1-F4AF5E446D1C}" type="datetimeFigureOut">
              <a:rPr lang="cs-CZ"/>
              <a:pPr>
                <a:defRPr/>
              </a:pPr>
              <a:t>09.04.2025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2BE17-86D6-47C7-859B-818ACE71691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688301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246513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95202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555989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785085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602053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988894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777328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323263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7569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EA955-3FC6-404D-9BA4-172B26A7594F}" type="datetimeFigureOut">
              <a:rPr lang="cs-CZ"/>
              <a:pPr>
                <a:defRPr/>
              </a:pPr>
              <a:t>09.04.2025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8A8429-AB61-4B9E-B86C-A1AE3FDD7C4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043491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348639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634606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664899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18551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878621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120962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013952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114402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5376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94ECB8-710E-4E03-B8EA-57076F3E3B0B}" type="datetimeFigureOut">
              <a:rPr lang="cs-CZ"/>
              <a:pPr>
                <a:defRPr/>
              </a:pPr>
              <a:t>09.04.2025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3F6D5-7D0F-4A72-87F7-DB73CE3D898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309558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689565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106413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57614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524771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348386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83609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740844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561414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010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48205D-7B09-4DD7-855F-C8AA89355373}" type="datetimeFigureOut">
              <a:rPr lang="cs-CZ"/>
              <a:pPr>
                <a:defRPr/>
              </a:pPr>
              <a:t>09.04.2025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E6CE6-FB30-46CA-8D41-BAC450314A2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598347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384586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375435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765283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789364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8605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trellis">
          <a:fgClr>
            <a:schemeClr val="accent3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3746FD9-07E9-4D73-9342-AC5161DBD466}" type="datetimeFigureOut">
              <a:rPr lang="cs-CZ"/>
              <a:pPr>
                <a:defRPr/>
              </a:pPr>
              <a:t>09.04.2025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098E1AA-AFA4-4950-996D-06CDD9F9735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trellis">
          <a:fgClr>
            <a:schemeClr val="accent3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9" name="Zástupný symbol pro text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6C8E2653-3844-4398-BB57-0FA330697F83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3C37927B-6E40-4F66-A7AF-A0F077FD8187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8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trellis">
          <a:fgClr>
            <a:schemeClr val="accent3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9" name="Zástupný symbol pro text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6C8E2653-3844-4398-BB57-0FA330697F83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3C37927B-6E40-4F66-A7AF-A0F077FD8187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508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trellis">
          <a:fgClr>
            <a:schemeClr val="accent3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9" name="Zástupný symbol pro text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6C8E2653-3844-4398-BB57-0FA330697F83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3C37927B-6E40-4F66-A7AF-A0F077FD8187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215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trellis">
          <a:fgClr>
            <a:schemeClr val="accent3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9" name="Zástupný symbol pro text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6C8E2653-3844-4398-BB57-0FA330697F83}" type="datetimeFigureOut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09.04.2025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3C37927B-6E40-4F66-A7AF-A0F077FD8187}" type="slidenum">
              <a:rPr lang="cs-CZ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cs-CZ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296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trellis">
          <a:fgClr>
            <a:schemeClr val="accent3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3706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trellis">
          <a:fgClr>
            <a:schemeClr val="accent3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9118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trellis">
          <a:fgClr>
            <a:schemeClr val="accent3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8038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trellis">
          <a:fgClr>
            <a:schemeClr val="accent3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03DDDF-56F8-4C79-B27C-6B3EFB12848D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09.04.2025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7E54E-3CA5-4722-82D0-1D3453FF741B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2605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z/url?url=http://www.deviantart.com/morelikethis/358176946?view_mode=2&amp;rct=j&amp;frm=1&amp;q=&amp;esrc=s&amp;sa=U&amp;ei=acDkU8XPAoPD0QXt44HQAg&amp;ved=0CCoQ9QEwCjgU&amp;usg=AFQjCNFS6NGqBV-Zu7g056jW9aafUhGqYg" TargetMode="External"/><Relationship Id="rId3" Type="http://schemas.openxmlformats.org/officeDocument/2006/relationships/image" Target="../media/image30.jpeg"/><Relationship Id="rId7" Type="http://schemas.openxmlformats.org/officeDocument/2006/relationships/image" Target="../media/image32.jpeg"/><Relationship Id="rId12" Type="http://schemas.openxmlformats.org/officeDocument/2006/relationships/image" Target="../media/image35.jpeg"/><Relationship Id="rId2" Type="http://schemas.openxmlformats.org/officeDocument/2006/relationships/hyperlink" Target="http://www.google.cz/url?url=http://www.karelsimecek.cz/galerie/cervenka_obecna&amp;rct=j&amp;frm=1&amp;q=&amp;esrc=s&amp;sa=U&amp;ei=tL_kU8z1Hcqb0QXK64GwAw&amp;ved=0CDwQ9QEwEw&amp;usg=AFQjCNHYR-TpvfEWc0ZQHmkPNpslr297Ww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www.google.cz/url?url=http://aipetcher.wordpress.com/2012/05/10/british-birds-the-robin/&amp;rct=j&amp;frm=1&amp;q=&amp;esrc=s&amp;sa=U&amp;ei=FsDkU_3LEqec0AXz5YGwAQ&amp;ved=0CBwQ9QEwAw&amp;usg=AFQjCNHgTAf_GlJffsDLrwzGmztekWPX7Q" TargetMode="External"/><Relationship Id="rId11" Type="http://schemas.openxmlformats.org/officeDocument/2006/relationships/image" Target="../media/image34.jpeg"/><Relationship Id="rId5" Type="http://schemas.openxmlformats.org/officeDocument/2006/relationships/image" Target="../media/image31.jpeg"/><Relationship Id="rId10" Type="http://schemas.openxmlformats.org/officeDocument/2006/relationships/hyperlink" Target="http://www.google.cz/url?url=http://society6.com/lauramss/robin-bird_print&amp;rct=j&amp;frm=1&amp;q=&amp;esrc=s&amp;sa=U&amp;ei=acDkU8XPAoPD0QXt44HQAg&amp;ved=0CDYQ9QEwEDgU&amp;usg=AFQjCNFpakBX3XQ8uWr4zahsTJcl6ATaMA" TargetMode="External"/><Relationship Id="rId4" Type="http://schemas.openxmlformats.org/officeDocument/2006/relationships/hyperlink" Target="http://www.google.cz/url?url=http://wiki.rvp.cz/index.php?title=Kabinet/Obrazky/0.Biologicka_klasifikace/%C5%98%C3%AD%C5%A1e:_%C5%BDivo%C4%8Dichov%C3%A9_(Animalia)/Kmen:_strunatci_(chordata)/Podkmen:_obratlovci_(Vertebrata)/T%C5%99%C3%ADda:_pt%C3%A1ci_(Aves)/Letci/P%C4%9Bvci/%C4%8Cervenka_obecn%C3%A1&amp;rct=j&amp;frm=1&amp;q=&amp;esrc=s&amp;sa=U&amp;ei=tL_kU8z1Hcqb0QXK64GwAw&amp;ved=0CCQQ9QEwBw&amp;usg=AFQjCNHenOaYrpoSQgvtIxHyF_gcOe6QOg" TargetMode="External"/><Relationship Id="rId9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6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5" Type="http://schemas.openxmlformats.org/officeDocument/2006/relationships/image" Target="../media/image6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slideplayer.cz/slide/3357878/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Nadpis 1"/>
          <p:cNvSpPr>
            <a:spLocks noGrp="1"/>
          </p:cNvSpPr>
          <p:nvPr>
            <p:ph type="ctrTitle"/>
          </p:nvPr>
        </p:nvSpPr>
        <p:spPr>
          <a:xfrm>
            <a:off x="395536" y="476250"/>
            <a:ext cx="8208912" cy="1443038"/>
          </a:xfrm>
        </p:spPr>
        <p:txBody>
          <a:bodyPr/>
          <a:lstStyle/>
          <a:p>
            <a:r>
              <a:rPr lang="cs-CZ" b="1" dirty="0"/>
              <a:t>Kategorizace v pohledu kognitivní lingvistiky</a:t>
            </a:r>
          </a:p>
        </p:txBody>
      </p:sp>
      <p:pic>
        <p:nvPicPr>
          <p:cNvPr id="14339" name="Obrázek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9621" y="2492896"/>
            <a:ext cx="3778739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2E457E3B-F0A3-47E2-8C7D-D6BFFF8EC6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8064" y="2636912"/>
            <a:ext cx="3086294" cy="30145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4900" b="1" dirty="0"/>
              <a:t>Dva přístupy ke kategorizaci 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417638"/>
            <a:ext cx="8640960" cy="4953148"/>
          </a:xfrm>
        </p:spPr>
        <p:txBody>
          <a:bodyPr rtlCol="0">
            <a:normAutofit fontScale="32500" lnSpcReduction="20000"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6000" b="1" dirty="0"/>
              <a:t>1. Aristoteles (a následovníci):  </a:t>
            </a:r>
            <a:r>
              <a:rPr lang="cs-CZ" sz="16000" dirty="0"/>
              <a:t> </a:t>
            </a: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cs-CZ" sz="16000" dirty="0"/>
              <a:t>■ kategorie = nádoba, „škatulka“ (zkoumaný exemplář tam buď patří, nebo nepatří)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16000" dirty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16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0437" y="4227661"/>
            <a:ext cx="2143125" cy="214312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Třídění („kategorizace“) odpadu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929" y="1600200"/>
            <a:ext cx="5840142" cy="4525963"/>
          </a:xfrm>
        </p:spPr>
      </p:pic>
    </p:spTree>
    <p:extLst>
      <p:ext uri="{BB962C8B-B14F-4D97-AF65-F5344CB8AC3E}">
        <p14:creationId xmlns:p14="http://schemas.microsoft.com/office/powerpoint/2010/main" val="29848685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712967" cy="1584176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/>
            </a:r>
            <a:br>
              <a:rPr lang="cs-CZ" b="1" dirty="0"/>
            </a:br>
            <a:r>
              <a:rPr lang="cs-CZ" sz="5300" b="1" dirty="0"/>
              <a:t/>
            </a:r>
            <a:br>
              <a:rPr lang="cs-CZ" sz="5300" b="1" dirty="0"/>
            </a:br>
            <a:r>
              <a:rPr lang="cs-CZ" b="1" dirty="0"/>
              <a:t>2. Kategorizace v teoriích kognitivní lingvistiky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sz="5300" dirty="0"/>
              <a:t>(E. </a:t>
            </a:r>
            <a:r>
              <a:rPr lang="cs-CZ" sz="5300" dirty="0" err="1"/>
              <a:t>Roschová</a:t>
            </a:r>
            <a:r>
              <a:rPr lang="cs-CZ" sz="5300" dirty="0"/>
              <a:t>, G. </a:t>
            </a:r>
            <a:r>
              <a:rPr lang="cs-CZ" sz="5300" dirty="0" err="1"/>
              <a:t>Lakoff</a:t>
            </a:r>
            <a:r>
              <a:rPr lang="cs-CZ" sz="5300" dirty="0"/>
              <a:t>):</a:t>
            </a:r>
            <a:br>
              <a:rPr lang="cs-CZ" sz="5300" dirty="0"/>
            </a:br>
            <a:r>
              <a:rPr lang="cs-CZ" sz="5300" dirty="0"/>
              <a:t/>
            </a:r>
            <a:br>
              <a:rPr lang="cs-CZ" sz="5300" dirty="0"/>
            </a:br>
            <a:r>
              <a:rPr lang="cs-CZ" sz="5300" dirty="0"/>
              <a:t/>
            </a:r>
            <a:br>
              <a:rPr lang="cs-CZ" sz="5300" dirty="0"/>
            </a:br>
            <a:r>
              <a:rPr lang="cs-CZ" sz="5300" dirty="0"/>
              <a:t/>
            </a:r>
            <a:br>
              <a:rPr lang="cs-CZ" sz="5300" dirty="0"/>
            </a:br>
            <a:endParaRPr lang="cs-CZ" sz="53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916832"/>
            <a:ext cx="8928992" cy="4608512"/>
          </a:xfrm>
        </p:spPr>
        <p:txBody>
          <a:bodyPr rtlCol="0">
            <a:normAutofit fontScale="40000" lnSpcReduction="2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8400" dirty="0"/>
              <a:t>         </a:t>
            </a:r>
            <a:endParaRPr lang="cs-CZ" sz="7600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8400" dirty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8400" dirty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8400" dirty="0"/>
              <a:t>■ kategorie má </a:t>
            </a:r>
            <a:r>
              <a:rPr lang="cs-CZ" sz="8400" b="1" dirty="0"/>
              <a:t>centrum a periferii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8400" dirty="0"/>
              <a:t>(kontinuální přechody, exempláře jsou </a:t>
            </a:r>
            <a:r>
              <a:rPr lang="cs-CZ" sz="8400" b="1" dirty="0"/>
              <a:t>na škále </a:t>
            </a:r>
            <a:r>
              <a:rPr lang="cs-CZ" sz="8400" dirty="0"/>
              <a:t>od typického k méně typickému a netypickému)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8400" dirty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8400" dirty="0"/>
              <a:t>■ v centru umístěn </a:t>
            </a:r>
            <a:r>
              <a:rPr lang="cs-CZ" sz="8400" b="1" dirty="0"/>
              <a:t>prototyp</a:t>
            </a:r>
            <a:r>
              <a:rPr lang="cs-CZ" sz="8400" dirty="0"/>
              <a:t> / stereotyp / idealizovaný kognitivní model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8400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dirty="0"/>
              <a:t>Výzkumy </a:t>
            </a:r>
            <a:r>
              <a:rPr lang="cs-CZ" dirty="0" err="1"/>
              <a:t>Eleanory</a:t>
            </a:r>
            <a:r>
              <a:rPr lang="cs-CZ" dirty="0"/>
              <a:t> </a:t>
            </a:r>
            <a:r>
              <a:rPr lang="cs-CZ" dirty="0" err="1"/>
              <a:t>Roschové</a:t>
            </a:r>
            <a:r>
              <a:rPr lang="cs-CZ" dirty="0"/>
              <a:t>: </a:t>
            </a:r>
            <a:br>
              <a:rPr lang="cs-CZ" dirty="0"/>
            </a:br>
            <a:r>
              <a:rPr lang="cs-CZ" dirty="0"/>
              <a:t>prototyp ptáka</a:t>
            </a:r>
          </a:p>
        </p:txBody>
      </p:sp>
      <p:pic>
        <p:nvPicPr>
          <p:cNvPr id="2355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195513" y="1628775"/>
            <a:ext cx="4716462" cy="4608513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Kategorie PTÁK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Čím se musí vyznačovat XY, abychom ho mohli označit jako ptáka?</a:t>
            </a:r>
          </a:p>
          <a:p>
            <a:pPr>
              <a:buFontTx/>
              <a:buChar char="-"/>
            </a:pPr>
            <a:r>
              <a:rPr lang="cs-CZ" dirty="0"/>
              <a:t>má zobák</a:t>
            </a:r>
          </a:p>
          <a:p>
            <a:pPr>
              <a:buFontTx/>
              <a:buChar char="-"/>
            </a:pPr>
            <a:r>
              <a:rPr lang="cs-CZ" dirty="0"/>
              <a:t>má křídla</a:t>
            </a:r>
          </a:p>
          <a:p>
            <a:pPr>
              <a:buFontTx/>
              <a:buChar char="-"/>
            </a:pPr>
            <a:r>
              <a:rPr lang="cs-CZ" dirty="0"/>
              <a:t>snáší vejce</a:t>
            </a:r>
          </a:p>
          <a:p>
            <a:pPr>
              <a:buFontTx/>
              <a:buChar char="-"/>
            </a:pPr>
            <a:r>
              <a:rPr lang="cs-CZ" dirty="0"/>
              <a:t>létá…?</a:t>
            </a:r>
          </a:p>
          <a:p>
            <a:pPr>
              <a:buFontTx/>
              <a:buChar char="-"/>
            </a:pPr>
            <a:r>
              <a:rPr lang="cs-CZ" dirty="0"/>
              <a:t>zpívá…?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2564904"/>
            <a:ext cx="3000007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2389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2530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2531" name="Obrázek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88757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Nadpis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922114"/>
          </a:xfrm>
        </p:spPr>
        <p:txBody>
          <a:bodyPr/>
          <a:lstStyle/>
          <a:p>
            <a:r>
              <a:rPr lang="cs-CZ" dirty="0"/>
              <a:t>„Nejlepší příklad“ ptáka – typický pták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340768"/>
            <a:ext cx="8784976" cy="5400600"/>
          </a:xfrm>
        </p:spPr>
        <p:txBody>
          <a:bodyPr rtlCol="0">
            <a:normAutofit fontScale="85000" lnSpcReduction="2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4000" dirty="0"/>
              <a:t>Členství v kategorii je odstupňováno (škála „</a:t>
            </a:r>
            <a:r>
              <a:rPr lang="cs-CZ" sz="4000" dirty="0" err="1"/>
              <a:t>ptákovitosti</a:t>
            </a:r>
            <a:r>
              <a:rPr lang="cs-CZ" sz="4000" dirty="0"/>
              <a:t>“)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4000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>
                <a:solidFill>
                  <a:srgbClr val="FF0000"/>
                </a:solidFill>
              </a:rPr>
              <a:t>Respondenti měli seřadit jednotlivé exempláře ptáků podle míry jejich blízkosti k prototypu: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>
              <a:solidFill>
                <a:srgbClr val="FF0000"/>
              </a:solidFill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3900" i="1" dirty="0">
                <a:solidFill>
                  <a:srgbClr val="FF0000"/>
                </a:solidFill>
              </a:rPr>
              <a:t>husa, pštros, vlaštovka, tučňák, vrabec, netopýr, kráva, holub, bažant, slepice, kanárek, sova, skřivan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3900" i="1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3900" dirty="0"/>
              <a:t>Který pták je „</a:t>
            </a:r>
            <a:r>
              <a:rPr lang="cs-CZ" sz="3900" dirty="0" err="1"/>
              <a:t>nejptákovitější</a:t>
            </a:r>
            <a:r>
              <a:rPr lang="cs-CZ" sz="3900" dirty="0"/>
              <a:t>“, a který tvor je naopak ptákem „nejméně“?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3900" i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2352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b="1" dirty="0">
                <a:solidFill>
                  <a:schemeClr val="tx1"/>
                </a:solidFill>
                <a:latin typeface="Georgia" pitchFamily="18" charset="0"/>
              </a:rPr>
              <a:t>Prototyp / stereotyp ptáka</a:t>
            </a:r>
          </a:p>
        </p:txBody>
      </p:sp>
      <p:sp>
        <p:nvSpPr>
          <p:cNvPr id="34818" name="Rectangle 3"/>
          <p:cNvSpPr>
            <a:spLocks noGrp="1"/>
          </p:cNvSpPr>
          <p:nvPr>
            <p:ph idx="1"/>
          </p:nvPr>
        </p:nvSpPr>
        <p:spPr>
          <a:xfrm>
            <a:off x="228600" y="1196752"/>
            <a:ext cx="8839200" cy="5476291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sz="3000" dirty="0">
                <a:latin typeface="Georgia" pitchFamily="18" charset="0"/>
              </a:rPr>
              <a:t>E. </a:t>
            </a:r>
            <a:r>
              <a:rPr lang="cs-CZ" sz="3000" dirty="0" err="1">
                <a:latin typeface="Georgia" pitchFamily="18" charset="0"/>
              </a:rPr>
              <a:t>Roschová</a:t>
            </a:r>
            <a:r>
              <a:rPr lang="cs-CZ" sz="3000" dirty="0">
                <a:latin typeface="Georgia" pitchFamily="18" charset="0"/>
              </a:rPr>
              <a:t>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sz="3000" dirty="0">
                <a:latin typeface="Georgia" pitchFamily="18" charset="0"/>
              </a:rPr>
              <a:t>- v centru kategorie: </a:t>
            </a:r>
            <a:r>
              <a:rPr lang="cs-CZ" sz="3000" i="1" dirty="0" err="1">
                <a:latin typeface="Georgia" pitchFamily="18" charset="0"/>
              </a:rPr>
              <a:t>robin</a:t>
            </a:r>
            <a:r>
              <a:rPr lang="cs-CZ" sz="3000" i="1" dirty="0">
                <a:latin typeface="Georgia" pitchFamily="18" charset="0"/>
              </a:rPr>
              <a:t> </a:t>
            </a:r>
            <a:r>
              <a:rPr lang="cs-CZ" sz="3000" dirty="0">
                <a:latin typeface="Georgia" pitchFamily="18" charset="0"/>
              </a:rPr>
              <a:t>(česky:</a:t>
            </a:r>
            <a:r>
              <a:rPr lang="cs-CZ" sz="3000" i="1" dirty="0">
                <a:latin typeface="Georgia" pitchFamily="18" charset="0"/>
              </a:rPr>
              <a:t> drozd / červenka</a:t>
            </a:r>
            <a:r>
              <a:rPr lang="cs-CZ" sz="3000" dirty="0">
                <a:latin typeface="Georgia" pitchFamily="18" charset="0"/>
              </a:rPr>
              <a:t>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sz="3000" dirty="0">
                <a:latin typeface="Georgia" pitchFamily="18" charset="0"/>
              </a:rPr>
              <a:t>- na periferii kategorie: tučňák, pštros apod.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sz="3000" dirty="0">
                <a:latin typeface="Georgia" pitchFamily="18" charset="0"/>
              </a:rPr>
              <a:t>- co netopýr a co kráva?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cs-CZ" sz="3000" dirty="0">
              <a:latin typeface="Georgia" pitchFamily="18" charset="0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cs-CZ" sz="3000" dirty="0">
                <a:latin typeface="Georgia" pitchFamily="18" charset="0"/>
              </a:rPr>
              <a:t>Kulturní rozdílnost prototypu: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cs-CZ" sz="3000" dirty="0">
                <a:latin typeface="Georgia" pitchFamily="18" charset="0"/>
              </a:rPr>
              <a:t>polský a český prototyp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cs-CZ" sz="3000" dirty="0">
                <a:latin typeface="Georgia" pitchFamily="18" charset="0"/>
              </a:rPr>
              <a:t>ptáka: </a:t>
            </a:r>
            <a:r>
              <a:rPr lang="cs-CZ" sz="3000" i="1" dirty="0">
                <a:latin typeface="Georgia" pitchFamily="18" charset="0"/>
              </a:rPr>
              <a:t>vrabec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cs-CZ" sz="3000" i="1" dirty="0">
              <a:latin typeface="Georgia" pitchFamily="18" charset="0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cs-CZ" sz="2400" dirty="0">
                <a:latin typeface="Georgia" pitchFamily="18" charset="0"/>
              </a:rPr>
              <a:t>(rysy, frazeologie)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sz="3000" dirty="0">
              <a:latin typeface="Georgia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sz="3000" dirty="0">
              <a:latin typeface="Georgia" pitchFamily="18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144" y="4328224"/>
            <a:ext cx="2847459" cy="2082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6705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cs-CZ" b="1" i="1" cap="none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cs-CZ" b="1" i="1" cap="none" dirty="0" err="1">
                <a:effectLst/>
                <a:latin typeface="Georgia" pitchFamily="18" charset="0"/>
              </a:rPr>
              <a:t>American</a:t>
            </a:r>
            <a:r>
              <a:rPr lang="cs-CZ" b="1" i="1" cap="none" dirty="0">
                <a:effectLst/>
                <a:latin typeface="Georgia" pitchFamily="18" charset="0"/>
              </a:rPr>
              <a:t> </a:t>
            </a:r>
            <a:r>
              <a:rPr lang="cs-CZ" b="1" i="1" cap="none" dirty="0" err="1">
                <a:effectLst/>
                <a:latin typeface="Georgia" pitchFamily="18" charset="0"/>
              </a:rPr>
              <a:t>robin</a:t>
            </a:r>
            <a:r>
              <a:rPr lang="cs-CZ" b="1" i="1" cap="none" dirty="0">
                <a:effectLst/>
                <a:latin typeface="Georgia" pitchFamily="18" charset="0"/>
              </a:rPr>
              <a:t> (Drozd stěhovavý)</a:t>
            </a:r>
          </a:p>
        </p:txBody>
      </p:sp>
      <p:pic>
        <p:nvPicPr>
          <p:cNvPr id="33795" name="Picture 5" descr="ANd9GcQnnkQ7RFY8jA-WupwQyVgW6ULNzi1NcGRjbdrINSerPrh9-jKRi-IH5_Q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7450" y="2492375"/>
            <a:ext cx="13906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7" descr="ANd9GcS_cgAHzX_bA6WBajAe4CAm289caCz49cH0WStgf7wN0RX_6tcGA3lnMPL0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63938" y="2349500"/>
            <a:ext cx="14192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9" descr="ANd9GcSZXkOV_SE9o_M4Clle8KhoQCaPITtPrT9ZzJfjk1svNc7MfApu-Vn128PC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03350" y="4652963"/>
            <a:ext cx="14287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11" descr="ANd9GcSG9jyLT348WP5DcRl5m5CsdJU5115HFBnsr3l9c7HexMYGH8MjEgU3WAE">
            <a:hlinkClick r:id="rId8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708400" y="4508500"/>
            <a:ext cx="14287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9" name="Picture 13" descr="ANd9GcREW7tu9nrUtB2yL7CG5pZNeZff28jPRInJpJ9AbOZTCv8N8SWEK3Q7cU4c">
            <a:hlinkClick r:id="rId10"/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156325" y="2636838"/>
            <a:ext cx="1285875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0" name="Picture 15" descr="Drozd stěhovavý (American Robin)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12775" y="1436688"/>
            <a:ext cx="7620000" cy="506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764118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04800" y="457200"/>
            <a:ext cx="8686800" cy="595536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cs-CZ" cap="none" dirty="0">
                <a:effectLst/>
                <a:latin typeface="Georgia" pitchFamily="18" charset="0"/>
              </a:rPr>
              <a:t>Vrabec  </a:t>
            </a:r>
          </a:p>
        </p:txBody>
      </p:sp>
      <p:pic>
        <p:nvPicPr>
          <p:cNvPr id="3584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5616" y="2348880"/>
            <a:ext cx="3222625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3800" y="1619250"/>
            <a:ext cx="3548063" cy="453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71808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/>
              <a:t>Ženy, oheň a nebezpečné věci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147248" cy="5256584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800" dirty="0"/>
              <a:t>■ </a:t>
            </a:r>
            <a:r>
              <a:rPr lang="cs-CZ" sz="2800" dirty="0" err="1"/>
              <a:t>Lakoff</a:t>
            </a:r>
            <a:r>
              <a:rPr lang="cs-CZ" sz="2800" dirty="0"/>
              <a:t>, George: </a:t>
            </a:r>
            <a:r>
              <a:rPr lang="cs-CZ" sz="2800" i="1" dirty="0"/>
              <a:t>Ženy, oheň a nebezpečné věci</a:t>
            </a:r>
            <a:r>
              <a:rPr lang="cs-CZ" sz="2800" dirty="0"/>
              <a:t>. Praha 2006, zejm. s. 19–159. </a:t>
            </a:r>
            <a:r>
              <a:rPr lang="cs-CZ" sz="2800" dirty="0">
                <a:solidFill>
                  <a:srgbClr val="FF0000"/>
                </a:solidFill>
              </a:rPr>
              <a:t>(NÁZEV)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4400" dirty="0"/>
              <a:t> 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832" y="2492896"/>
            <a:ext cx="2448272" cy="391723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04800" y="457200"/>
            <a:ext cx="8686800" cy="668338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>
              <a:defRPr/>
            </a:pPr>
            <a:r>
              <a:rPr lang="cs-CZ" b="1" cap="none" dirty="0">
                <a:effectLst/>
                <a:latin typeface="Georgia" pitchFamily="18" charset="0"/>
              </a:rPr>
              <a:t>Hra s kategorizací – literatura pro děti</a:t>
            </a:r>
          </a:p>
        </p:txBody>
      </p:sp>
      <p:sp>
        <p:nvSpPr>
          <p:cNvPr id="36866" name="Rectangle 3"/>
          <p:cNvSpPr>
            <a:spLocks noGrp="1"/>
          </p:cNvSpPr>
          <p:nvPr>
            <p:ph type="body" idx="4294967295"/>
          </p:nvPr>
        </p:nvSpPr>
        <p:spPr>
          <a:xfrm>
            <a:off x="406400" y="1844675"/>
            <a:ext cx="8686800" cy="4525963"/>
          </a:xfrm>
        </p:spPr>
        <p:txBody>
          <a:bodyPr/>
          <a:lstStyle/>
          <a:p>
            <a:pPr marL="0" indent="0">
              <a:buFont typeface="Wingdings 2" pitchFamily="18" charset="2"/>
              <a:buNone/>
            </a:pPr>
            <a:r>
              <a:rPr lang="cs-CZ" b="1" dirty="0">
                <a:latin typeface="Georgia" pitchFamily="18" charset="0"/>
              </a:rPr>
              <a:t>páv </a:t>
            </a:r>
          </a:p>
          <a:p>
            <a:pPr marL="0" indent="0">
              <a:buFont typeface="Wingdings 2" pitchFamily="18" charset="2"/>
              <a:buNone/>
            </a:pPr>
            <a:r>
              <a:rPr lang="cs-CZ" b="1" dirty="0">
                <a:latin typeface="Georgia" pitchFamily="18" charset="0"/>
              </a:rPr>
              <a:t>vrána</a:t>
            </a:r>
          </a:p>
          <a:p>
            <a:pPr marL="0" indent="0">
              <a:buFont typeface="Wingdings 2" pitchFamily="18" charset="2"/>
              <a:buNone/>
            </a:pPr>
            <a:r>
              <a:rPr lang="cs-CZ" b="1" dirty="0">
                <a:latin typeface="Georgia" pitchFamily="18" charset="0"/>
              </a:rPr>
              <a:t>vrabec</a:t>
            </a:r>
          </a:p>
          <a:p>
            <a:pPr marL="0" indent="0">
              <a:buFont typeface="Wingdings 2" pitchFamily="18" charset="2"/>
              <a:buNone/>
            </a:pPr>
            <a:r>
              <a:rPr lang="cs-CZ" b="1" dirty="0">
                <a:latin typeface="Georgia" pitchFamily="18" charset="0"/>
              </a:rPr>
              <a:t>… typické rysy?</a:t>
            </a:r>
          </a:p>
          <a:p>
            <a:pPr marL="0" indent="0">
              <a:buFont typeface="Wingdings 2" pitchFamily="18" charset="2"/>
              <a:buNone/>
            </a:pPr>
            <a:endParaRPr lang="cs-CZ" b="1" dirty="0">
              <a:latin typeface="Georgia" pitchFamily="18" charset="0"/>
            </a:endParaRPr>
          </a:p>
          <a:p>
            <a:pPr marL="0" indent="0">
              <a:buFont typeface="Wingdings 2" pitchFamily="18" charset="2"/>
              <a:buNone/>
            </a:pPr>
            <a:endParaRPr lang="cs-CZ" b="1" dirty="0">
              <a:latin typeface="Georgia" pitchFamily="18" charset="0"/>
            </a:endParaRPr>
          </a:p>
          <a:p>
            <a:pPr marL="0" indent="0">
              <a:buFont typeface="Wingdings 2" pitchFamily="18" charset="2"/>
              <a:buNone/>
            </a:pPr>
            <a:r>
              <a:rPr lang="cs-CZ" dirty="0">
                <a:latin typeface="Georgia" pitchFamily="18" charset="0"/>
              </a:rPr>
              <a:t>Václav Čtvrtek – Gabriela Dubská: </a:t>
            </a:r>
          </a:p>
          <a:p>
            <a:pPr marL="0" indent="0">
              <a:buFont typeface="Wingdings 2" pitchFamily="18" charset="2"/>
              <a:buNone/>
            </a:pPr>
            <a:r>
              <a:rPr lang="cs-CZ" i="1" dirty="0">
                <a:latin typeface="Georgia" pitchFamily="18" charset="0"/>
              </a:rPr>
              <a:t>Pohádka o ptáku </a:t>
            </a:r>
            <a:r>
              <a:rPr lang="cs-CZ" i="1" dirty="0" err="1">
                <a:latin typeface="Georgia" pitchFamily="18" charset="0"/>
              </a:rPr>
              <a:t>Klabizňákovi</a:t>
            </a:r>
            <a:r>
              <a:rPr lang="cs-CZ" i="1" dirty="0">
                <a:latin typeface="Georgia" pitchFamily="18" charset="0"/>
              </a:rPr>
              <a:t>.</a:t>
            </a:r>
            <a:r>
              <a:rPr lang="cs-CZ" dirty="0">
                <a:latin typeface="Georgia" pitchFamily="18" charset="0"/>
              </a:rPr>
              <a:t> Praha 1988.</a:t>
            </a:r>
          </a:p>
          <a:p>
            <a:pPr marL="0" indent="0">
              <a:buFont typeface="Wingdings 2" pitchFamily="18" charset="2"/>
              <a:buNone/>
            </a:pPr>
            <a:endParaRPr lang="cs-CZ" dirty="0"/>
          </a:p>
          <a:p>
            <a:pPr marL="0" indent="0">
              <a:buFont typeface="Wingdings 2" pitchFamily="18" charset="2"/>
              <a:buNone/>
            </a:pPr>
            <a:endParaRPr lang="cs-CZ" dirty="0"/>
          </a:p>
          <a:p>
            <a:pPr marL="0" indent="0">
              <a:buFont typeface="Wingdings 2" pitchFamily="18" charset="2"/>
              <a:buNone/>
            </a:pPr>
            <a:endParaRPr lang="cs-CZ" dirty="0"/>
          </a:p>
        </p:txBody>
      </p:sp>
      <p:pic>
        <p:nvPicPr>
          <p:cNvPr id="36867" name="Picture 5" descr="474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6096" y="1196752"/>
            <a:ext cx="3275012" cy="421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718836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37465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Konvice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1113" y="449159"/>
            <a:ext cx="2590800" cy="176212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255" y="2534787"/>
            <a:ext cx="2143125" cy="214312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5040" y="403410"/>
            <a:ext cx="1838325" cy="248602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26762" y="1012103"/>
            <a:ext cx="2143125" cy="214312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87427" y="4623581"/>
            <a:ext cx="1733550" cy="202882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02676" y="4775074"/>
            <a:ext cx="2390775" cy="191452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15813" y="2232806"/>
            <a:ext cx="1905000" cy="239077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55889" y="2960717"/>
            <a:ext cx="2619375" cy="1743075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1113" y="4934336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4426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70609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/>
            </a:r>
            <a:br>
              <a:rPr lang="cs-CZ" b="1" dirty="0"/>
            </a:br>
            <a:r>
              <a:rPr lang="cs-CZ" sz="4000" b="1" dirty="0"/>
              <a:t>Distinktivní činnost – motorický program (tzv. interakční vlastnosti předmětů)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556792"/>
            <a:ext cx="8784976" cy="5040560"/>
          </a:xfrm>
        </p:spPr>
        <p:txBody>
          <a:bodyPr>
            <a:normAutofit fontScale="77500" lnSpcReduction="20000"/>
          </a:bodyPr>
          <a:lstStyle/>
          <a:p>
            <a:pPr algn="just"/>
            <a:endParaRPr lang="cs-CZ" dirty="0"/>
          </a:p>
          <a:p>
            <a:r>
              <a:rPr lang="pl-PL" dirty="0"/>
              <a:t>Bez ohledu na materiál, ze kterého je vyrobena, na </a:t>
            </a:r>
            <a:r>
              <a:rPr lang="cs-CZ" dirty="0"/>
              <a:t>její obsah, tvar … apod., je konvice stále spojena s určitou tzv</a:t>
            </a:r>
            <a:r>
              <a:rPr lang="cs-CZ" dirty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cs-CZ" b="1" dirty="0">
                <a:solidFill>
                  <a:srgbClr val="C00000"/>
                </a:solidFill>
              </a:rPr>
              <a:t>distinktivní činností – motorickým programem </a:t>
            </a:r>
            <a:r>
              <a:rPr lang="cs-CZ" b="1" dirty="0"/>
              <a:t>–  pohybem, </a:t>
            </a:r>
            <a:r>
              <a:rPr lang="cs-CZ" b="1" dirty="0">
                <a:solidFill>
                  <a:schemeClr val="accent6">
                    <a:lumMod val="50000"/>
                  </a:schemeClr>
                </a:solidFill>
              </a:rPr>
              <a:t>kterým se nalévá</a:t>
            </a:r>
            <a:r>
              <a:rPr lang="cs-CZ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cs-CZ" dirty="0"/>
              <a:t>(káva, čaj, jiné nápoje).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Jde o kategorii </a:t>
            </a:r>
            <a:r>
              <a:rPr lang="cs-CZ" b="1" dirty="0">
                <a:solidFill>
                  <a:srgbClr val="FF0000"/>
                </a:solidFill>
              </a:rPr>
              <a:t>bázové úrovně </a:t>
            </a:r>
            <a:r>
              <a:rPr lang="cs-CZ" dirty="0"/>
              <a:t>(viz dále),ty se např. dítě </a:t>
            </a:r>
            <a:r>
              <a:rPr lang="cs-CZ" b="1" dirty="0">
                <a:solidFill>
                  <a:schemeClr val="accent6">
                    <a:lumMod val="50000"/>
                  </a:schemeClr>
                </a:solidFill>
              </a:rPr>
              <a:t>učí nejdříve – např. ve hře se učí </a:t>
            </a:r>
            <a:r>
              <a:rPr lang="cs-CZ" b="1" dirty="0">
                <a:solidFill>
                  <a:srgbClr val="C00000"/>
                </a:solidFill>
              </a:rPr>
              <a:t>motorickému programu a pohybům </a:t>
            </a:r>
            <a:r>
              <a:rPr lang="cs-CZ" dirty="0"/>
              <a:t>spojeným s distinktivní činnosti konvice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interakční vlastnosti – dané  interakcemi předmětu s vnímatelem / uživatelem: Co se s touto věcí dělá?</a:t>
            </a:r>
          </a:p>
          <a:p>
            <a:r>
              <a:rPr lang="cs-CZ" dirty="0"/>
              <a:t>Jaká je funkce této věci?</a:t>
            </a:r>
          </a:p>
          <a:p>
            <a:r>
              <a:rPr lang="cs-CZ" dirty="0"/>
              <a:t>Srov.: židle (sezení), květina, kočka, míč ... ?</a:t>
            </a:r>
          </a:p>
        </p:txBody>
      </p:sp>
    </p:spTree>
    <p:extLst>
      <p:ext uri="{BB962C8B-B14F-4D97-AF65-F5344CB8AC3E}">
        <p14:creationId xmlns:p14="http://schemas.microsoft.com/office/powerpoint/2010/main" val="4395885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6380" y="332656"/>
            <a:ext cx="8964488" cy="36004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Konvice – motorický program: nalévání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959712"/>
            <a:ext cx="4286250" cy="238125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9" y="3450739"/>
            <a:ext cx="2642400" cy="3240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0072" y="967383"/>
            <a:ext cx="3578662" cy="3206774"/>
          </a:xfrm>
          <a:prstGeom prst="rect">
            <a:avLst/>
          </a:prstGeom>
        </p:spPr>
      </p:pic>
      <p:pic>
        <p:nvPicPr>
          <p:cNvPr id="12" name="Zástupný symbol pro obsah 11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2775891" y="3471633"/>
            <a:ext cx="2688569" cy="2883658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70772" y="4530739"/>
            <a:ext cx="324172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3914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750" y="549275"/>
            <a:ext cx="8147050" cy="1295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b="1" dirty="0"/>
              <a:t>Horizontální a vertikální </a:t>
            </a:r>
            <a:br>
              <a:rPr lang="cs-CZ" b="1" dirty="0"/>
            </a:br>
            <a:r>
              <a:rPr lang="cs-CZ" b="1" dirty="0"/>
              <a:t>aspekt kategorizace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288" y="1595438"/>
            <a:ext cx="8229600" cy="4525962"/>
          </a:xfrm>
        </p:spPr>
        <p:txBody>
          <a:bodyPr rtlCol="0">
            <a:normAutofit lnSpcReduction="10000"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a/</a:t>
            </a:r>
            <a:r>
              <a:rPr lang="cs-CZ" b="1" dirty="0"/>
              <a:t> Horizontální aspekt kategorizace:                                            </a:t>
            </a:r>
            <a:endParaRPr lang="cs-CZ" dirty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■ centrum a periferie (v centru prototyp) – </a:t>
            </a:r>
            <a:r>
              <a:rPr lang="cs-CZ" dirty="0" err="1"/>
              <a:t>tzv</a:t>
            </a:r>
            <a:r>
              <a:rPr lang="cs-CZ" dirty="0"/>
              <a:t> . centralita, odstupňované členství v kategorii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                          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                                                   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 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</p:txBody>
      </p:sp>
      <p:pic>
        <p:nvPicPr>
          <p:cNvPr id="25603" name="Obrázek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83768" y="3573016"/>
            <a:ext cx="3822700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Nadpis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991872" cy="1008112"/>
          </a:xfrm>
        </p:spPr>
        <p:txBody>
          <a:bodyPr/>
          <a:lstStyle/>
          <a:p>
            <a:r>
              <a:rPr lang="cs-CZ" sz="2800" b="1" dirty="0"/>
              <a:t>Příklady: kategorizace, centrum a periferie, příslušnost exemplářů a určování prototypu </a:t>
            </a:r>
          </a:p>
        </p:txBody>
      </p:sp>
      <p:sp>
        <p:nvSpPr>
          <p:cNvPr id="26626" name="Zástupný symbol pro obsah 2"/>
          <p:cNvSpPr>
            <a:spLocks noGrp="1"/>
          </p:cNvSpPr>
          <p:nvPr>
            <p:ph idx="1"/>
          </p:nvPr>
        </p:nvSpPr>
        <p:spPr>
          <a:xfrm>
            <a:off x="395536" y="1556792"/>
            <a:ext cx="8568952" cy="4896544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endParaRPr lang="cs-CZ" b="1" dirty="0"/>
          </a:p>
          <a:p>
            <a:pPr marL="0" indent="0">
              <a:buFont typeface="Arial" charset="0"/>
              <a:buNone/>
            </a:pPr>
            <a:r>
              <a:rPr lang="cs-CZ" sz="2800" b="1" dirty="0">
                <a:latin typeface="+mj-lt"/>
                <a:ea typeface="+mj-ea"/>
                <a:cs typeface="+mj-cs"/>
              </a:rPr>
              <a:t>Nábytek</a:t>
            </a:r>
            <a:r>
              <a:rPr lang="cs-CZ" sz="2800" dirty="0">
                <a:latin typeface="+mj-lt"/>
                <a:ea typeface="+mj-ea"/>
                <a:cs typeface="+mj-cs"/>
              </a:rPr>
              <a:t>: lampa, psací stůl, křeslo, police,  podnožka, klavír, skříň, jídelní stůl, televizor</a:t>
            </a:r>
          </a:p>
          <a:p>
            <a:pPr marL="0" indent="0">
              <a:buFont typeface="Arial" charset="0"/>
              <a:buNone/>
            </a:pPr>
            <a:endParaRPr lang="cs-CZ" sz="2800" dirty="0">
              <a:latin typeface="+mj-lt"/>
              <a:ea typeface="+mj-ea"/>
              <a:cs typeface="+mj-cs"/>
            </a:endParaRPr>
          </a:p>
          <a:p>
            <a:pPr marL="0" indent="0">
              <a:buFont typeface="Arial" charset="0"/>
              <a:buNone/>
            </a:pPr>
            <a:r>
              <a:rPr lang="cs-CZ" sz="2800" b="1" dirty="0">
                <a:latin typeface="+mj-lt"/>
                <a:ea typeface="+mj-ea"/>
                <a:cs typeface="+mj-cs"/>
              </a:rPr>
              <a:t>Ovoce</a:t>
            </a:r>
            <a:r>
              <a:rPr lang="cs-CZ" sz="2800" dirty="0">
                <a:latin typeface="+mj-lt"/>
                <a:ea typeface="+mj-ea"/>
                <a:cs typeface="+mj-cs"/>
              </a:rPr>
              <a:t>: banán, jablko, rajče, mrkev, mango, salát, fík, meloun, pomeranč, švestka, borůvka, oliva</a:t>
            </a:r>
          </a:p>
          <a:p>
            <a:pPr marL="0" indent="0">
              <a:buFont typeface="Arial" charset="0"/>
              <a:buNone/>
            </a:pPr>
            <a:endParaRPr lang="cs-CZ" sz="2800" dirty="0">
              <a:latin typeface="+mj-lt"/>
              <a:ea typeface="+mj-ea"/>
              <a:cs typeface="+mj-cs"/>
            </a:endParaRPr>
          </a:p>
          <a:p>
            <a:pPr marL="0" indent="0">
              <a:buFont typeface="Arial" charset="0"/>
              <a:buNone/>
            </a:pPr>
            <a:r>
              <a:rPr lang="cs-CZ" sz="2800" b="1" dirty="0">
                <a:latin typeface="+mj-lt"/>
                <a:ea typeface="+mj-ea"/>
                <a:cs typeface="+mj-cs"/>
              </a:rPr>
              <a:t>Adjektivum</a:t>
            </a:r>
            <a:r>
              <a:rPr lang="cs-CZ" sz="2800" dirty="0">
                <a:latin typeface="+mj-lt"/>
                <a:ea typeface="+mj-ea"/>
                <a:cs typeface="+mj-cs"/>
              </a:rPr>
              <a:t>: červený, khaki, psí, takový, desátý, běžící, prima, kovový</a:t>
            </a:r>
          </a:p>
          <a:p>
            <a:pPr marL="0" indent="0">
              <a:buFont typeface="Arial" charset="0"/>
              <a:buNone/>
            </a:pPr>
            <a:endParaRPr lang="cs-CZ" sz="36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dirty="0"/>
              <a:t/>
            </a:r>
            <a:br>
              <a:rPr lang="cs-CZ" dirty="0"/>
            </a:br>
            <a:r>
              <a:rPr lang="cs-CZ" dirty="0"/>
              <a:t>b/ </a:t>
            </a:r>
            <a:r>
              <a:rPr lang="cs-CZ" b="1" dirty="0"/>
              <a:t>Vertikální aspekt kategorizace: 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5112568"/>
          </a:xfrm>
        </p:spPr>
        <p:txBody>
          <a:bodyPr rtlCol="0">
            <a:normAutofit fontScale="85000" lnSpcReduction="1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3800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3800" dirty="0"/>
              <a:t>hierarchie kategorie:  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                                   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       </a:t>
            </a:r>
            <a:r>
              <a:rPr lang="cs-CZ" sz="4700" i="1" dirty="0"/>
              <a:t>ovoce</a:t>
            </a:r>
            <a:r>
              <a:rPr lang="cs-CZ" i="1" dirty="0"/>
              <a:t>                                   </a:t>
            </a:r>
            <a:r>
              <a:rPr lang="cs-CZ" dirty="0"/>
              <a:t>        nadřazená kategorie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↑                                                   ↑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i="1" dirty="0"/>
              <a:t>           </a:t>
            </a:r>
            <a:r>
              <a:rPr lang="cs-CZ" sz="4700" b="1" i="1" u="sng" dirty="0"/>
              <a:t>jablko</a:t>
            </a:r>
            <a:r>
              <a:rPr lang="cs-CZ" b="1" u="sng" dirty="0"/>
              <a:t> ­­­            základní / bázová úroveň (basic-</a:t>
            </a:r>
            <a:r>
              <a:rPr lang="cs-CZ" b="1" u="sng" dirty="0" err="1"/>
              <a:t>level</a:t>
            </a:r>
            <a:r>
              <a:rPr lang="cs-CZ" b="1" u="sng" dirty="0"/>
              <a:t>)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↓                                                                       ↓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      </a:t>
            </a:r>
            <a:r>
              <a:rPr lang="cs-CZ" sz="4700" i="1" dirty="0"/>
              <a:t>jonatán</a:t>
            </a:r>
            <a:r>
              <a:rPr lang="cs-CZ" dirty="0"/>
              <a:t>                                       podřazená úroveň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                      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/>
          </a:p>
        </p:txBody>
      </p:sp>
      <p:pic>
        <p:nvPicPr>
          <p:cNvPr id="27651" name="Obrázek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2080" y="1124744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Šperky - klenoty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9335" y="1196752"/>
            <a:ext cx="8800744" cy="4525963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prsten</a:t>
            </a:r>
          </a:p>
          <a:p>
            <a:pPr marL="0" indent="0">
              <a:buNone/>
            </a:pPr>
            <a:r>
              <a:rPr lang="cs-CZ" dirty="0"/>
              <a:t>snubní prsten…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7207" y="2949487"/>
            <a:ext cx="1728000" cy="1728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6573" y="4687012"/>
            <a:ext cx="2143125" cy="214312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0611" y="4732612"/>
            <a:ext cx="2088000" cy="2088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8149" y="3405248"/>
            <a:ext cx="2490636" cy="1548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6537" y="4726930"/>
            <a:ext cx="2181225" cy="20955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48557" y="4696537"/>
            <a:ext cx="2133600" cy="21336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13041" y="2733487"/>
            <a:ext cx="1437386" cy="21600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43374" y="1698698"/>
            <a:ext cx="2487958" cy="18000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04462" y="2806120"/>
            <a:ext cx="1800000" cy="1800000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36383" y="-8984"/>
            <a:ext cx="2407694" cy="2088000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23315" y="1106299"/>
            <a:ext cx="3362325" cy="1362075"/>
          </a:xfrm>
          <a:prstGeom prst="rect">
            <a:avLst/>
          </a:prstGeom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235" y="89330"/>
            <a:ext cx="2143125" cy="2143125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4757" y="2009004"/>
            <a:ext cx="2762250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4927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>Kategorizace v naivním a vědeckém obrazu světa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800" dirty="0" err="1"/>
              <a:t>Piekarczyk</a:t>
            </a:r>
            <a:r>
              <a:rPr lang="cs-CZ" sz="2800" dirty="0"/>
              <a:t>, Dorota: Jazyková kategorizace květin a pojetí tohoto fragmentu skutečnosti ve vědě. In: </a:t>
            </a:r>
            <a:r>
              <a:rPr lang="cs-CZ" sz="2800" i="1" dirty="0"/>
              <a:t>Čítanka textů z kognitivní lingvistiky II</a:t>
            </a:r>
            <a:r>
              <a:rPr lang="cs-CZ" sz="2800" dirty="0"/>
              <a:t>. Praha 2007, s. 45 – 59. (Podrobněji příště.)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b="1" dirty="0"/>
              <a:t>Různá hlediska: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b="1" dirty="0"/>
              <a:t>Salát</a:t>
            </a:r>
            <a:r>
              <a:rPr lang="cs-CZ" dirty="0"/>
              <a:t>  - rostlina // zelenina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b="1" dirty="0"/>
              <a:t>Růže</a:t>
            </a:r>
            <a:r>
              <a:rPr lang="cs-CZ" dirty="0"/>
              <a:t>  - rostlina // květina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b="1" dirty="0"/>
              <a:t>Heřmánek</a:t>
            </a:r>
            <a:r>
              <a:rPr lang="cs-CZ" dirty="0"/>
              <a:t>  – rostlina // léčivá bylina // plevel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6096" y="3429000"/>
            <a:ext cx="2143125" cy="214312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cs-CZ" b="1" dirty="0"/>
              <a:t>Pes a kočka // psi a kočky</a:t>
            </a:r>
          </a:p>
        </p:txBody>
      </p:sp>
      <p:pic>
        <p:nvPicPr>
          <p:cNvPr id="29698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827584" y="1124744"/>
            <a:ext cx="7646375" cy="54000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0C9286-9E86-4E93-9C62-7ED55174E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8640"/>
            <a:ext cx="9036496" cy="720080"/>
          </a:xfrm>
        </p:spPr>
        <p:txBody>
          <a:bodyPr/>
          <a:lstStyle/>
          <a:p>
            <a:r>
              <a:rPr lang="cs-CZ" dirty="0"/>
              <a:t>Další doporučená četba ke kategorizaci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752E42-3673-4F67-A353-42B55B5B7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196752"/>
            <a:ext cx="8505541" cy="5256584"/>
          </a:xfrm>
        </p:spPr>
        <p:txBody>
          <a:bodyPr/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400" dirty="0"/>
              <a:t>■ Janda, Laura: Kognitivní lingvistika. In: </a:t>
            </a:r>
            <a:r>
              <a:rPr lang="cs-CZ" sz="2400" i="1" dirty="0"/>
              <a:t>Čítanka textů z kognitivní lingvistiky</a:t>
            </a:r>
            <a:r>
              <a:rPr lang="cs-CZ" sz="2400" dirty="0"/>
              <a:t>. Praha 2004, s. 9–58.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2400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400" dirty="0"/>
              <a:t>■ Vaňková, Irena: Kategorizace a význam. In: Vaňková, I. – Nebeská, I. – </a:t>
            </a:r>
            <a:r>
              <a:rPr lang="cs-CZ" sz="2400" dirty="0" err="1"/>
              <a:t>Saicová</a:t>
            </a:r>
            <a:r>
              <a:rPr lang="cs-CZ" sz="2400" dirty="0"/>
              <a:t> Římalová, L. – </a:t>
            </a:r>
            <a:r>
              <a:rPr lang="cs-CZ" sz="2400" dirty="0" err="1"/>
              <a:t>Šlédrová</a:t>
            </a:r>
            <a:r>
              <a:rPr lang="cs-CZ" sz="2400" dirty="0"/>
              <a:t>, J.: </a:t>
            </a:r>
            <a:r>
              <a:rPr lang="cs-CZ" sz="2400" i="1" dirty="0"/>
              <a:t>Co na srdci, to na jazyku. Kapitoly z kognitivní lingvistiky</a:t>
            </a:r>
            <a:r>
              <a:rPr lang="cs-CZ" sz="2400" dirty="0"/>
              <a:t>. Praha 2005, s. 67–91.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■ </a:t>
            </a:r>
            <a:r>
              <a:rPr lang="cs-CZ" sz="2400" dirty="0" err="1"/>
              <a:t>Linguistic</a:t>
            </a:r>
            <a:r>
              <a:rPr lang="cs-CZ" sz="2400" dirty="0"/>
              <a:t> and </a:t>
            </a:r>
            <a:r>
              <a:rPr lang="cs-CZ" sz="2400" dirty="0" err="1"/>
              <a:t>conceptual</a:t>
            </a:r>
            <a:r>
              <a:rPr lang="cs-CZ" sz="2400" dirty="0"/>
              <a:t> </a:t>
            </a:r>
            <a:r>
              <a:rPr lang="cs-CZ" sz="2400" dirty="0" err="1"/>
              <a:t>categories</a:t>
            </a:r>
            <a:r>
              <a:rPr lang="cs-CZ" sz="2400" dirty="0"/>
              <a:t>. In: René </a:t>
            </a:r>
            <a:r>
              <a:rPr lang="cs-CZ" sz="2400" dirty="0" err="1"/>
              <a:t>Dirven</a:t>
            </a:r>
            <a:r>
              <a:rPr lang="cs-CZ" sz="2400" dirty="0"/>
              <a:t>, </a:t>
            </a:r>
            <a:r>
              <a:rPr lang="cs-CZ" sz="2400" dirty="0" err="1"/>
              <a:t>Marjolijn</a:t>
            </a:r>
            <a:r>
              <a:rPr lang="cs-CZ" sz="2400" dirty="0"/>
              <a:t> </a:t>
            </a:r>
            <a:r>
              <a:rPr lang="cs-CZ" sz="2400" dirty="0" err="1"/>
              <a:t>Verspoor</a:t>
            </a:r>
            <a:r>
              <a:rPr lang="cs-CZ" sz="2400" dirty="0"/>
              <a:t> (</a:t>
            </a:r>
            <a:r>
              <a:rPr lang="cs-CZ" sz="2400" dirty="0" err="1"/>
              <a:t>eds</a:t>
            </a:r>
            <a:r>
              <a:rPr lang="cs-CZ" sz="2400" dirty="0"/>
              <a:t>.): </a:t>
            </a:r>
            <a:r>
              <a:rPr lang="cs-C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Cognitive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exploration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linguistics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Amsterdam – Philadelphia: J.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Benjamins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Pub. Co., 2004, s. 14–21.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■ </a:t>
            </a:r>
            <a:r>
              <a:rPr lang="cs-CZ" sz="2400" dirty="0" err="1"/>
              <a:t>Imaiová</a:t>
            </a:r>
            <a:r>
              <a:rPr lang="cs-CZ" sz="2400" dirty="0"/>
              <a:t>, </a:t>
            </a:r>
            <a:r>
              <a:rPr lang="cs-CZ" sz="2400" dirty="0" err="1"/>
              <a:t>Mucumi</a:t>
            </a:r>
            <a:r>
              <a:rPr lang="cs-CZ" sz="2400" dirty="0"/>
              <a:t>. </a:t>
            </a:r>
            <a:r>
              <a:rPr lang="cs-CZ" sz="2400" i="1" dirty="0"/>
              <a:t>Jazyk a myšlení</a:t>
            </a:r>
            <a:r>
              <a:rPr lang="cs-CZ" sz="2400" dirty="0"/>
              <a:t>. Praha: Karolinum, 2017.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1987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3200" b="1" dirty="0"/>
              <a:t>Kočka – rysy, které by měla mít (typická, „normální“) kočka</a:t>
            </a:r>
          </a:p>
        </p:txBody>
      </p:sp>
      <p:pic>
        <p:nvPicPr>
          <p:cNvPr id="30723" name="Obrázek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2996952"/>
            <a:ext cx="4848225" cy="363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001914" y="980728"/>
            <a:ext cx="4962574" cy="4285859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Pes – rysy ?</a:t>
            </a:r>
          </a:p>
        </p:txBody>
      </p:sp>
      <p:sp>
        <p:nvSpPr>
          <p:cNvPr id="31746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cs-CZ" sz="4000" dirty="0"/>
              <a:t>pudl, setr, pekinéz, německý ovčák, boxer,  kolie, retrívr, jezevčík, kokršpaněl, dalmatin…</a:t>
            </a:r>
          </a:p>
          <a:p>
            <a:pPr marL="0" indent="0">
              <a:buFont typeface="Arial" charset="0"/>
              <a:buNone/>
            </a:pPr>
            <a:endParaRPr lang="cs-CZ" sz="4000" dirty="0"/>
          </a:p>
          <a:p>
            <a:pPr marL="0" indent="0">
              <a:buFont typeface="Arial" charset="0"/>
              <a:buNone/>
            </a:pPr>
            <a:r>
              <a:rPr lang="cs-CZ" dirty="0"/>
              <a:t>Uvažujte </a:t>
            </a:r>
          </a:p>
          <a:p>
            <a:pPr marL="0" indent="0">
              <a:buFont typeface="Arial" charset="0"/>
              <a:buNone/>
            </a:pPr>
            <a:r>
              <a:rPr lang="cs-CZ" dirty="0"/>
              <a:t>o prototypu / stereotypu psa.</a:t>
            </a:r>
          </a:p>
        </p:txBody>
      </p:sp>
      <p:pic>
        <p:nvPicPr>
          <p:cNvPr id="31747" name="Obrázek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0112" y="3946593"/>
            <a:ext cx="2857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/>
          <a:lstStyle/>
          <a:p>
            <a:r>
              <a:rPr lang="cs-CZ" b="1" dirty="0"/>
              <a:t>Typické a netypické</a:t>
            </a:r>
          </a:p>
        </p:txBody>
      </p:sp>
      <p:pic>
        <p:nvPicPr>
          <p:cNvPr id="32770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63688" y="1124744"/>
            <a:ext cx="6254750" cy="5435600"/>
          </a:xfr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9318"/>
          </a:xfrm>
        </p:spPr>
        <p:txBody>
          <a:bodyPr/>
          <a:lstStyle/>
          <a:p>
            <a:r>
              <a:rPr lang="cs-CZ" dirty="0"/>
              <a:t>Pojem „rodinné podobnosti“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111350"/>
            <a:ext cx="8712968" cy="5746650"/>
          </a:xfrm>
        </p:spPr>
        <p:txBody>
          <a:bodyPr/>
          <a:lstStyle/>
          <a:p>
            <a:pPr>
              <a:buFontTx/>
              <a:buChar char="-"/>
            </a:pPr>
            <a:r>
              <a:rPr lang="cs-CZ" sz="2800" dirty="0"/>
              <a:t>G. </a:t>
            </a:r>
            <a:r>
              <a:rPr lang="cs-CZ" sz="2800" dirty="0" err="1"/>
              <a:t>Lakoff</a:t>
            </a:r>
            <a:r>
              <a:rPr lang="cs-CZ" sz="2800" dirty="0"/>
              <a:t> pojem přebírá od L. </a:t>
            </a:r>
            <a:r>
              <a:rPr lang="cs-CZ" sz="2800" dirty="0" err="1"/>
              <a:t>Wittgensteina</a:t>
            </a:r>
            <a:endParaRPr lang="cs-CZ" sz="2800" dirty="0"/>
          </a:p>
          <a:p>
            <a:pPr>
              <a:buFontTx/>
              <a:buChar char="-"/>
            </a:pPr>
            <a:r>
              <a:rPr lang="cs-CZ" sz="2800" dirty="0"/>
              <a:t>všechny exempláře jedné kategorie </a:t>
            </a:r>
            <a:r>
              <a:rPr lang="cs-CZ" sz="2800" b="1" dirty="0"/>
              <a:t>nemusí nutně sdílet jeden společný rys</a:t>
            </a:r>
            <a:r>
              <a:rPr lang="cs-CZ" sz="2800" dirty="0"/>
              <a:t> – přesto jsou příbuzné (podobně jako členové rodiny) </a:t>
            </a:r>
          </a:p>
          <a:p>
            <a:pPr>
              <a:buFontTx/>
              <a:buChar char="-"/>
            </a:pPr>
            <a:r>
              <a:rPr lang="cs-CZ" sz="2800" dirty="0"/>
              <a:t>Příklad: pojem HRA / HRÁT (SI): hra v šachy, kanasta, „kolo, kolo mlýnský“, vybíjená, hra s panenkou…</a:t>
            </a:r>
          </a:p>
          <a:p>
            <a:pPr marL="0" indent="0">
              <a:buNone/>
            </a:pPr>
            <a:r>
              <a:rPr lang="cs-CZ" sz="2800" dirty="0"/>
              <a:t> (zábava, rozptýlení; soutěž; strategie; kreativita, fantazie; nápodoba…) </a:t>
            </a:r>
          </a:p>
          <a:p>
            <a:pPr>
              <a:buFontTx/>
              <a:buChar char="-"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2393" y="4965791"/>
            <a:ext cx="2010822" cy="157278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509" y="4965791"/>
            <a:ext cx="2372061" cy="157278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8973" y="5187803"/>
            <a:ext cx="2475191" cy="1383912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19673" y="4397708"/>
            <a:ext cx="1440912" cy="2174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055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Co to je?</a:t>
            </a:r>
          </a:p>
        </p:txBody>
      </p:sp>
      <p:pic>
        <p:nvPicPr>
          <p:cNvPr id="3379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195513" y="2205038"/>
            <a:ext cx="4518025" cy="3384550"/>
          </a:xfr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cs-CZ" dirty="0"/>
              <a:t>Kategorizace a úklid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9002" y="1052736"/>
            <a:ext cx="5715000" cy="321945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7784" y="3583369"/>
            <a:ext cx="5432007" cy="3060457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0374" y="117448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7508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48064" y="266116"/>
            <a:ext cx="3786878" cy="25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2636912"/>
            <a:ext cx="7334250" cy="381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548680"/>
            <a:ext cx="1800225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8078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8856984" cy="360040"/>
          </a:xfrm>
        </p:spPr>
        <p:txBody>
          <a:bodyPr/>
          <a:lstStyle/>
          <a:p>
            <a:pPr algn="l"/>
            <a:r>
              <a:rPr lang="cs-CZ" dirty="0"/>
              <a:t/>
            </a:r>
            <a:br>
              <a:rPr lang="cs-CZ" dirty="0"/>
            </a:br>
            <a:r>
              <a:rPr lang="cs-CZ" dirty="0"/>
              <a:t>	</a:t>
            </a:r>
            <a:r>
              <a:rPr lang="cs-CZ" b="1" dirty="0"/>
              <a:t>Jak kategorizují ptáci?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073375"/>
            <a:ext cx="8712968" cy="5645876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endParaRPr lang="cs-CZ" b="1" dirty="0"/>
          </a:p>
          <a:p>
            <a:pPr marL="0" indent="0" algn="ctr">
              <a:buNone/>
            </a:pPr>
            <a:r>
              <a:rPr lang="cs-CZ" b="1" dirty="0"/>
              <a:t>Diskriminace</a:t>
            </a:r>
            <a:r>
              <a:rPr lang="cs-CZ" dirty="0"/>
              <a:t> (schopnost </a:t>
            </a:r>
            <a:r>
              <a:rPr lang="cs-CZ" b="1" dirty="0"/>
              <a:t>rozlišovat</a:t>
            </a:r>
            <a:r>
              <a:rPr lang="cs-CZ" dirty="0"/>
              <a:t> mezi podněty)</a:t>
            </a:r>
          </a:p>
          <a:p>
            <a:pPr marL="0" indent="0" algn="ctr">
              <a:buNone/>
            </a:pPr>
            <a:r>
              <a:rPr lang="cs-CZ" b="1" dirty="0"/>
              <a:t>Kategorizace</a:t>
            </a:r>
            <a:r>
              <a:rPr lang="cs-CZ" dirty="0"/>
              <a:t> (schopnost </a:t>
            </a:r>
            <a:r>
              <a:rPr lang="cs-CZ" b="1" dirty="0"/>
              <a:t>zařadit</a:t>
            </a:r>
            <a:r>
              <a:rPr lang="cs-CZ" dirty="0"/>
              <a:t> diskriminované podněty do předem vytvořených kategorií)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400" dirty="0"/>
              <a:t>Jak ptáci kategorizují reálné a abstraktní objekty? David </a:t>
            </a:r>
            <a:r>
              <a:rPr lang="cs-CZ" sz="2400" dirty="0" err="1"/>
              <a:t>Nácar</a:t>
            </a:r>
            <a:r>
              <a:rPr lang="cs-CZ" sz="2400" dirty="0"/>
              <a:t>. Rešeršní bakalářská práce.</a:t>
            </a:r>
          </a:p>
          <a:p>
            <a:pPr marL="0" indent="0">
              <a:buNone/>
            </a:pPr>
            <a:r>
              <a:rPr lang="cs-CZ" sz="2400" dirty="0">
                <a:hlinkClick r:id="rId3"/>
              </a:rPr>
              <a:t>http://slideplayer.cz/slide/3357878/</a:t>
            </a: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Srov. G. </a:t>
            </a:r>
            <a:r>
              <a:rPr lang="cs-CZ" sz="2400" dirty="0" err="1"/>
              <a:t>Lakoff</a:t>
            </a:r>
            <a:r>
              <a:rPr lang="cs-CZ" sz="2400" dirty="0"/>
              <a:t>: „I améba kategorizuje…“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8944" y="260648"/>
            <a:ext cx="2514600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7239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Doporučená četba: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340768"/>
            <a:ext cx="8712968" cy="5256584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Lucie Půlpánová: </a:t>
            </a:r>
            <a:r>
              <a:rPr lang="cs-CZ" i="1" dirty="0"/>
              <a:t>Kategorizace v českém znakovém jazyce. </a:t>
            </a:r>
            <a:r>
              <a:rPr lang="cs-CZ" dirty="0"/>
              <a:t>Diplomová práce. Praha, FF UK, 2007.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Výzkum:</a:t>
            </a:r>
          </a:p>
          <a:p>
            <a:pPr marL="0" indent="0">
              <a:buNone/>
            </a:pPr>
            <a:r>
              <a:rPr lang="cs-CZ" dirty="0"/>
              <a:t>způsoby kategorizace ve znakových jazycích, zejm. v ČZJ </a:t>
            </a:r>
          </a:p>
          <a:p>
            <a:pPr>
              <a:buFontTx/>
              <a:buChar char="-"/>
            </a:pPr>
            <a:r>
              <a:rPr lang="cs-CZ" dirty="0"/>
              <a:t>tvoření znaků nadřazené úrovně</a:t>
            </a:r>
          </a:p>
          <a:p>
            <a:pPr>
              <a:buFontTx/>
              <a:buChar char="-"/>
            </a:pPr>
            <a:r>
              <a:rPr lang="cs-CZ" dirty="0"/>
              <a:t>tvoření znaků podřazené úrovně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02832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Díky za pozornost!</a:t>
            </a:r>
          </a:p>
        </p:txBody>
      </p:sp>
      <p:pic>
        <p:nvPicPr>
          <p:cNvPr id="34818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684213" y="2349500"/>
            <a:ext cx="4056062" cy="2698750"/>
          </a:xfrm>
        </p:spPr>
      </p:pic>
      <p:pic>
        <p:nvPicPr>
          <p:cNvPr id="34819" name="Obrázek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80063" y="2349500"/>
            <a:ext cx="2844800" cy="284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Nadpis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640960" cy="1143000"/>
          </a:xfrm>
        </p:spPr>
        <p:txBody>
          <a:bodyPr/>
          <a:lstStyle/>
          <a:p>
            <a:r>
              <a:rPr lang="cs-CZ" sz="3600" b="1" dirty="0"/>
              <a:t>J. L. </a:t>
            </a:r>
            <a:r>
              <a:rPr lang="cs-CZ" sz="3600" b="1" dirty="0" err="1"/>
              <a:t>Borges</a:t>
            </a:r>
            <a:r>
              <a:rPr lang="cs-CZ" sz="3600" b="1" dirty="0"/>
              <a:t>, Nebeské tržiště blahosklonných vědomostí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628800"/>
            <a:ext cx="8280920" cy="5112568"/>
          </a:xfrm>
        </p:spPr>
        <p:txBody>
          <a:bodyPr rtlCol="0">
            <a:normAutofit fontScale="25000" lnSpcReduction="2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12800" i="1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2800" i="1" dirty="0"/>
              <a:t>… Na oněch starodávných stránkách se píše, že zvířata se dělí na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2800" i="1" dirty="0"/>
              <a:t>a/ náležející císaři, b/ balzamovaná, c/ ochočená, d/ podsvinčata, e/ sirény, f/ bájná, g/ toulavé psy, h/ zahrnutá do této klasifikace, i/ ta, jež sebou bláznivě mlátí, j/ nespočitatelná, k/ nakreslená tenoučkým štětcem z velbloudí srsti, l/ ostatní, m/ ta, která právě rozbila džbán, n/ ta, jež zdálky připomínají mouchy.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14800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14800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Nebeské tržiště blahosklonných vědomostí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Krajina: co vidíme, co vnímáme?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3573016"/>
            <a:ext cx="9036496" cy="324036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800" dirty="0"/>
              <a:t>Potřeba redukovat a zpřehlednit složitost světa – uspořádat chaos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800" dirty="0"/>
              <a:t>Na základě zkušenosti a konvence člověk vnímá společné rysy jednotlivin a zařazuje je do určitých tříd  - kategorií (podle různých kritérií)   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800" dirty="0"/>
              <a:t>Kategorizujeme vždy, když myslíme a mluvíme </a:t>
            </a:r>
          </a:p>
        </p:txBody>
      </p:sp>
      <p:pic>
        <p:nvPicPr>
          <p:cNvPr id="17411" name="Obrázek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9632" y="1425278"/>
            <a:ext cx="6696075" cy="199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cs-CZ" b="1" dirty="0"/>
              <a:t>Kategorizace - příklady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8930" y="1268760"/>
            <a:ext cx="8773550" cy="5472608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600" dirty="0"/>
              <a:t>■</a:t>
            </a:r>
            <a:r>
              <a:rPr lang="cs-CZ" sz="2800" dirty="0"/>
              <a:t> Rozčlenění kontinua na segmenty, jejich uspořádání, hierarchizace, interpretace a hodnocení (vše je kulturně specifické)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400" dirty="0"/>
              <a:t>■ Spektrum barev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400" dirty="0"/>
              <a:t>■ Ruka  X  hand /</a:t>
            </a:r>
            <a:r>
              <a:rPr lang="cs-CZ" sz="2400" dirty="0" err="1"/>
              <a:t>arm</a:t>
            </a:r>
            <a:r>
              <a:rPr lang="cs-CZ" sz="2400" dirty="0"/>
              <a:t>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400" dirty="0"/>
              <a:t>■ Prsty  X  </a:t>
            </a:r>
            <a:r>
              <a:rPr lang="cs-CZ" sz="2400" dirty="0" err="1"/>
              <a:t>fingers</a:t>
            </a:r>
            <a:r>
              <a:rPr lang="cs-CZ" sz="2400" dirty="0"/>
              <a:t> (+ </a:t>
            </a:r>
            <a:r>
              <a:rPr lang="cs-CZ" sz="2400" dirty="0" err="1"/>
              <a:t>thumb</a:t>
            </a:r>
            <a:r>
              <a:rPr lang="cs-CZ" sz="2400" dirty="0"/>
              <a:t>) / </a:t>
            </a:r>
            <a:r>
              <a:rPr lang="cs-CZ" sz="2400" dirty="0" err="1"/>
              <a:t>toes</a:t>
            </a:r>
            <a:endParaRPr lang="cs-CZ" sz="2400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400" dirty="0"/>
              <a:t>■ Židle - křeslo - invalidní vozík X </a:t>
            </a:r>
            <a:r>
              <a:rPr lang="cs-CZ" sz="2400" b="1" dirty="0" err="1"/>
              <a:t>chair</a:t>
            </a:r>
            <a:r>
              <a:rPr lang="cs-CZ" sz="2400" dirty="0"/>
              <a:t>, </a:t>
            </a:r>
            <a:r>
              <a:rPr lang="cs-CZ" sz="2400" dirty="0" err="1"/>
              <a:t>arm</a:t>
            </a:r>
            <a:r>
              <a:rPr lang="cs-CZ" sz="2400" b="1" dirty="0" err="1"/>
              <a:t>chair</a:t>
            </a:r>
            <a:r>
              <a:rPr lang="cs-CZ" sz="2400" b="1" dirty="0"/>
              <a:t>, </a:t>
            </a:r>
            <a:r>
              <a:rPr lang="cs-CZ" sz="2400" dirty="0" err="1"/>
              <a:t>wheel</a:t>
            </a:r>
            <a:r>
              <a:rPr lang="cs-CZ" sz="2400" b="1" dirty="0" err="1"/>
              <a:t>chair</a:t>
            </a:r>
            <a:r>
              <a:rPr lang="cs-CZ" sz="2400" dirty="0"/>
              <a:t>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BA09C137-F852-4BBB-9B03-FCEC62C6F5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6427" y="5013176"/>
            <a:ext cx="1176129" cy="1570186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4E76D89D-11CE-482D-A975-FBFF643B6A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6702" y="4509120"/>
            <a:ext cx="1054744" cy="16200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1D1CF4A-8AA9-46D8-AF36-7B9FBE5DB3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7572" y="5013176"/>
            <a:ext cx="1208768" cy="1620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D90BA8B1-A8CB-4F69-8D7C-53D08044ED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6462" y="4472703"/>
            <a:ext cx="1872625" cy="132556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328B61E-B7E7-440A-8808-E7D9853D9A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07774" y="2204864"/>
            <a:ext cx="1634019" cy="165600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FB5D11C7-344D-4CA0-AA0F-29D70BFCB3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08305" y="2126990"/>
            <a:ext cx="1512167" cy="176662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AE991A24-2270-4F65-AD38-0C8D7A44AA9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860" y="4460769"/>
            <a:ext cx="1457048" cy="1457048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ED805314-1632-4127-A5CD-C7D51EED568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05942" y="2204864"/>
            <a:ext cx="1116000" cy="111600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C125C622-EF4E-44DF-BDB2-6BEBED97B66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606" y="5013176"/>
            <a:ext cx="1620000" cy="1620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51520" y="494946"/>
            <a:ext cx="4244279" cy="5631217"/>
          </a:xfrm>
        </p:spPr>
        <p:txBody>
          <a:bodyPr/>
          <a:lstStyle/>
          <a:p>
            <a:r>
              <a:rPr lang="cs-CZ" dirty="0"/>
              <a:t>jít – jet 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to go  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6372200" y="260648"/>
            <a:ext cx="2520280" cy="6336704"/>
          </a:xfrm>
        </p:spPr>
        <p:txBody>
          <a:bodyPr/>
          <a:lstStyle/>
          <a:p>
            <a:r>
              <a:rPr lang="cs-CZ" dirty="0" err="1"/>
              <a:t>gehen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 </a:t>
            </a:r>
            <a:r>
              <a:rPr lang="cs-CZ" dirty="0" err="1"/>
              <a:t>fahren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 err="1"/>
              <a:t>reiten</a:t>
            </a:r>
            <a:r>
              <a:rPr lang="cs-CZ" dirty="0"/>
              <a:t> (</a:t>
            </a:r>
            <a:r>
              <a:rPr lang="cs-CZ" dirty="0" err="1"/>
              <a:t>ride</a:t>
            </a:r>
            <a:r>
              <a:rPr lang="cs-CZ" dirty="0"/>
              <a:t>)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6" name="AutoShape 2" descr="Výsledek obrázku pro chode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905" y="591726"/>
            <a:ext cx="1800000" cy="1800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1840" y="4803760"/>
            <a:ext cx="1800000" cy="180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9824" y="2669152"/>
            <a:ext cx="1800000" cy="1800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6135" y="2760079"/>
            <a:ext cx="180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882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5A5A58-60BC-480F-81A1-49A8BB9C6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16633"/>
            <a:ext cx="8640959" cy="1224136"/>
          </a:xfrm>
        </p:spPr>
        <p:txBody>
          <a:bodyPr/>
          <a:lstStyle/>
          <a:p>
            <a:r>
              <a:rPr lang="cs-CZ" sz="3200" dirty="0" err="1"/>
              <a:t>Imaiová</a:t>
            </a:r>
            <a:r>
              <a:rPr lang="cs-CZ" sz="3200" dirty="0"/>
              <a:t>, </a:t>
            </a:r>
            <a:r>
              <a:rPr lang="cs-CZ" sz="3200" dirty="0" err="1"/>
              <a:t>Mucumi</a:t>
            </a:r>
            <a:r>
              <a:rPr lang="cs-CZ" sz="3200" dirty="0"/>
              <a:t>: </a:t>
            </a:r>
            <a:r>
              <a:rPr lang="cs-CZ" sz="3200" i="1" dirty="0"/>
              <a:t>Jazyk a myšlení</a:t>
            </a:r>
            <a:r>
              <a:rPr lang="cs-CZ" sz="3200" dirty="0"/>
              <a:t>. Praha: Karolinum 2017.</a:t>
            </a: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3200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BF7EB8B-9322-4206-B218-BF14CE1B7B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19753" y="980728"/>
            <a:ext cx="6044585" cy="5760640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/>
              <a:t>Prostorové vztahy: vyjádření pozice věcí (s. 32-36) v různých jazycích:</a:t>
            </a:r>
          </a:p>
          <a:p>
            <a:pPr>
              <a:buFontTx/>
              <a:buChar char="-"/>
            </a:pPr>
            <a:r>
              <a:rPr lang="cs-CZ" sz="2400" dirty="0"/>
              <a:t>před / vpředu, za / vzadu, vpravo, vlevo</a:t>
            </a:r>
          </a:p>
          <a:p>
            <a:pPr>
              <a:buFontTx/>
              <a:buChar char="-"/>
            </a:pPr>
            <a:r>
              <a:rPr lang="cs-CZ" sz="2400" dirty="0"/>
              <a:t>sever, jih, východ, západ</a:t>
            </a:r>
          </a:p>
          <a:p>
            <a:pPr marL="0" indent="0">
              <a:buNone/>
            </a:pPr>
            <a:r>
              <a:rPr lang="cs-CZ" sz="2400" i="1" dirty="0"/>
              <a:t>●  Ovladač je nalevo od televize.</a:t>
            </a:r>
          </a:p>
          <a:p>
            <a:pPr marL="0" indent="0">
              <a:buNone/>
            </a:pPr>
            <a:r>
              <a:rPr lang="cs-CZ" sz="2400" i="1" dirty="0"/>
              <a:t>     Ovladač je na západ od televize</a:t>
            </a:r>
            <a:r>
              <a:rPr lang="cs-CZ" sz="2400" dirty="0"/>
              <a:t>.</a:t>
            </a:r>
          </a:p>
          <a:p>
            <a:pPr marL="0" indent="0">
              <a:buNone/>
            </a:pPr>
            <a:r>
              <a:rPr lang="cs-CZ" sz="2400" i="1" dirty="0"/>
              <a:t>●  Míč je před stromem X za stromem.</a:t>
            </a:r>
          </a:p>
          <a:p>
            <a:pPr marL="0" indent="0">
              <a:buNone/>
            </a:pPr>
            <a:r>
              <a:rPr lang="cs-CZ" sz="2400" i="1" dirty="0"/>
              <a:t>     Míč je před autem X za autem.</a:t>
            </a:r>
          </a:p>
          <a:p>
            <a:pPr marL="0" indent="0">
              <a:buNone/>
            </a:pPr>
            <a:r>
              <a:rPr lang="cs-CZ" sz="2400" i="1" dirty="0"/>
              <a:t>●  * Kočka je na tváři koberce</a:t>
            </a:r>
          </a:p>
          <a:p>
            <a:pPr marL="0" indent="0">
              <a:buNone/>
            </a:pPr>
            <a:r>
              <a:rPr lang="cs-CZ" sz="2400" i="1" dirty="0"/>
              <a:t>                na hlavě hory</a:t>
            </a:r>
          </a:p>
          <a:p>
            <a:pPr marL="0" indent="0">
              <a:buNone/>
            </a:pPr>
            <a:r>
              <a:rPr lang="cs-CZ" sz="2400" i="1" dirty="0"/>
              <a:t>                na zádech domu</a:t>
            </a:r>
          </a:p>
          <a:p>
            <a:pPr marL="0" indent="0">
              <a:buNone/>
            </a:pPr>
            <a:r>
              <a:rPr lang="cs-CZ" sz="2400" i="1" dirty="0"/>
              <a:t>                na paži stromu</a:t>
            </a:r>
          </a:p>
          <a:p>
            <a:pPr marL="0" indent="0">
              <a:buNone/>
            </a:pPr>
            <a:r>
              <a:rPr lang="cs-CZ" sz="2400" i="1" dirty="0"/>
              <a:t>                v břiše stromu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026" name="Picture 2" descr="Nalezený obrázek pro mucumi imaiová">
            <a:extLst>
              <a:ext uri="{FF2B5EF4-FFF2-40B4-BE49-F238E27FC236}">
                <a16:creationId xmlns:a16="http://schemas.microsoft.com/office/drawing/2014/main" id="{28397E14-FD58-461F-B370-20253FA6280B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79" y="876493"/>
            <a:ext cx="2380500" cy="3778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9B91FF9E-1868-4707-9DFF-18BBBFC4B9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2083" y="4509120"/>
            <a:ext cx="2201811" cy="2135757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A1E21C0A-D02C-4096-9E9A-C0B7583CCD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502" y="4672556"/>
            <a:ext cx="2172254" cy="1837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198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/>
          <a:lstStyle/>
          <a:p>
            <a:r>
              <a:rPr lang="cs-CZ" dirty="0"/>
              <a:t>„Už Aristoteles…“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07504" y="1196752"/>
            <a:ext cx="8784976" cy="5472608"/>
          </a:xfrm>
        </p:spPr>
        <p:txBody>
          <a:bodyPr/>
          <a:lstStyle/>
          <a:p>
            <a:pPr marL="0" indent="0" algn="ctr">
              <a:buNone/>
            </a:pPr>
            <a:r>
              <a:rPr lang="cs-CZ" dirty="0"/>
              <a:t>■ jsou kategorie „přirozené“, nebo jsou vytvořeny </a:t>
            </a:r>
          </a:p>
          <a:p>
            <a:pPr marL="0" indent="0" algn="ctr">
              <a:buNone/>
            </a:pPr>
            <a:r>
              <a:rPr lang="cs-CZ" dirty="0"/>
              <a:t>v lidské mysli? </a:t>
            </a:r>
          </a:p>
          <a:p>
            <a:pPr marL="0" indent="0" algn="ctr">
              <a:buNone/>
            </a:pPr>
            <a:endParaRPr lang="cs-CZ" sz="3600" dirty="0"/>
          </a:p>
          <a:p>
            <a:pPr marL="0" indent="0" algn="ctr">
              <a:buNone/>
            </a:pPr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660" y="2492896"/>
            <a:ext cx="6120680" cy="384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306292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Motiv sady Office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Motiv sady Office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2_Motiv sady Office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3_Motiv sady Office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esta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2.xml><?xml version="1.0" encoding="utf-8"?>
<a:themeOverride xmlns:a="http://schemas.openxmlformats.org/drawingml/2006/main">
  <a:clrScheme name="Cesta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3.xml><?xml version="1.0" encoding="utf-8"?>
<a:themeOverride xmlns:a="http://schemas.openxmlformats.org/drawingml/2006/main">
  <a:clrScheme name="Cesta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4.xml><?xml version="1.0" encoding="utf-8"?>
<a:themeOverride xmlns:a="http://schemas.openxmlformats.org/drawingml/2006/main">
  <a:clrScheme name="Cesta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1412</TotalTime>
  <Words>2538</Words>
  <Application>Microsoft Office PowerPoint</Application>
  <PresentationFormat>Předvádění na obrazovce (4:3)</PresentationFormat>
  <Paragraphs>318</Paragraphs>
  <Slides>39</Slides>
  <Notes>34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9</vt:i4>
      </vt:variant>
      <vt:variant>
        <vt:lpstr>Nadpisy snímků</vt:lpstr>
      </vt:variant>
      <vt:variant>
        <vt:i4>39</vt:i4>
      </vt:variant>
    </vt:vector>
  </HeadingPairs>
  <TitlesOfParts>
    <vt:vector size="55" baseType="lpstr">
      <vt:lpstr>Arial</vt:lpstr>
      <vt:lpstr>Calibri</vt:lpstr>
      <vt:lpstr>Franklin Gothic Book</vt:lpstr>
      <vt:lpstr>Franklin Gothic Medium</vt:lpstr>
      <vt:lpstr>Georgia</vt:lpstr>
      <vt:lpstr>Times New Roman</vt:lpstr>
      <vt:lpstr>Wingdings 2</vt:lpstr>
      <vt:lpstr>Motiv systému Office</vt:lpstr>
      <vt:lpstr>Cesta</vt:lpstr>
      <vt:lpstr>1_Cesta</vt:lpstr>
      <vt:lpstr>2_Cesta</vt:lpstr>
      <vt:lpstr>3_Cesta</vt:lpstr>
      <vt:lpstr>Motiv sady Office</vt:lpstr>
      <vt:lpstr>1_Motiv sady Office</vt:lpstr>
      <vt:lpstr>2_Motiv sady Office</vt:lpstr>
      <vt:lpstr>3_Motiv sady Office</vt:lpstr>
      <vt:lpstr>Kategorizace v pohledu kognitivní lingvistiky</vt:lpstr>
      <vt:lpstr>Ženy, oheň a nebezpečné věci</vt:lpstr>
      <vt:lpstr>Další doporučená četba ke kategorizaci</vt:lpstr>
      <vt:lpstr>J. L. Borges, Nebeské tržiště blahosklonných vědomostí</vt:lpstr>
      <vt:lpstr>Krajina: co vidíme, co vnímáme?</vt:lpstr>
      <vt:lpstr>Kategorizace - příklady</vt:lpstr>
      <vt:lpstr>Prezentace aplikace PowerPoint</vt:lpstr>
      <vt:lpstr>Imaiová, Mucumi: Jazyk a myšlení. Praha: Karolinum 2017. </vt:lpstr>
      <vt:lpstr>„Už Aristoteles…“</vt:lpstr>
      <vt:lpstr>Dva přístupy ke kategorizaci  </vt:lpstr>
      <vt:lpstr>Třídění („kategorizace“) odpadu</vt:lpstr>
      <vt:lpstr>       2. Kategorizace v teoriích kognitivní lingvistiky   (E. Roschová, G. Lakoff):    </vt:lpstr>
      <vt:lpstr>Výzkumy Eleanory Roschové:  prototyp ptáka</vt:lpstr>
      <vt:lpstr>Kategorie PTÁK</vt:lpstr>
      <vt:lpstr>Prezentace aplikace PowerPoint</vt:lpstr>
      <vt:lpstr>„Nejlepší příklad“ ptáka – typický pták</vt:lpstr>
      <vt:lpstr>Prototyp / stereotyp ptáka</vt:lpstr>
      <vt:lpstr>→ American robin (Drozd stěhovavý)</vt:lpstr>
      <vt:lpstr>Vrabec  </vt:lpstr>
      <vt:lpstr>Hra s kategorizací – literatura pro děti</vt:lpstr>
      <vt:lpstr>Konvice</vt:lpstr>
      <vt:lpstr> Distinktivní činnost – motorický program (tzv. interakční vlastnosti předmětů)</vt:lpstr>
      <vt:lpstr>Konvice – motorický program: nalévání</vt:lpstr>
      <vt:lpstr>Horizontální a vertikální  aspekt kategorizace </vt:lpstr>
      <vt:lpstr>Příklady: kategorizace, centrum a periferie, příslušnost exemplářů a určování prototypu </vt:lpstr>
      <vt:lpstr> b/ Vertikální aspekt kategorizace:  </vt:lpstr>
      <vt:lpstr>Šperky - klenoty </vt:lpstr>
      <vt:lpstr> Kategorizace v naivním a vědeckém obrazu světa </vt:lpstr>
      <vt:lpstr>Pes a kočka // psi a kočky</vt:lpstr>
      <vt:lpstr>Kočka – rysy, které by měla mít (typická, „normální“) kočka</vt:lpstr>
      <vt:lpstr>Pes – rysy ?</vt:lpstr>
      <vt:lpstr>Typické a netypické</vt:lpstr>
      <vt:lpstr>Pojem „rodinné podobnosti“</vt:lpstr>
      <vt:lpstr>Co to je?</vt:lpstr>
      <vt:lpstr>Kategorizace a úklid</vt:lpstr>
      <vt:lpstr>Prezentace aplikace PowerPoint</vt:lpstr>
      <vt:lpstr>  Jak kategorizují ptáci?</vt:lpstr>
      <vt:lpstr>Doporučená četba: </vt:lpstr>
      <vt:lpstr>Díky za pozornost!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Kategorizace v pohledu kognitivní lingvistiky</dc:title>
  <dc:creator>Irena</dc:creator>
  <cp:lastModifiedBy>FFUK</cp:lastModifiedBy>
  <cp:revision>103</cp:revision>
  <dcterms:created xsi:type="dcterms:W3CDTF">2013-04-10T16:03:04Z</dcterms:created>
  <dcterms:modified xsi:type="dcterms:W3CDTF">2025-04-08T22:38:04Z</dcterms:modified>
</cp:coreProperties>
</file>