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8" r:id="rId5"/>
    <p:sldId id="319" r:id="rId6"/>
    <p:sldId id="321" r:id="rId7"/>
    <p:sldId id="260" r:id="rId8"/>
    <p:sldId id="322" r:id="rId9"/>
    <p:sldId id="261" r:id="rId10"/>
    <p:sldId id="287" r:id="rId11"/>
    <p:sldId id="277" r:id="rId12"/>
    <p:sldId id="298" r:id="rId13"/>
    <p:sldId id="320" r:id="rId14"/>
    <p:sldId id="305" r:id="rId15"/>
    <p:sldId id="304" r:id="rId16"/>
    <p:sldId id="306" r:id="rId17"/>
    <p:sldId id="307" r:id="rId18"/>
    <p:sldId id="323" r:id="rId19"/>
    <p:sldId id="325" r:id="rId20"/>
    <p:sldId id="312" r:id="rId21"/>
    <p:sldId id="313" r:id="rId22"/>
    <p:sldId id="326" r:id="rId23"/>
    <p:sldId id="314" r:id="rId24"/>
    <p:sldId id="309" r:id="rId25"/>
    <p:sldId id="315" r:id="rId26"/>
    <p:sldId id="285" r:id="rId27"/>
    <p:sldId id="317" r:id="rId28"/>
    <p:sldId id="328" r:id="rId29"/>
    <p:sldId id="32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73A89-468F-F2B4-1514-58B227A7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7AA8C3-2078-62D0-BF56-1F55FF97C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E18C51-42CF-0BFE-51AE-AB9CEB13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E88BE-ED95-0908-3D2A-9FC6D93F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DB939-9506-E935-C2EA-988401EF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6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0C82E-B0A6-1E60-2CBB-6104EEA8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613D27-66DA-7418-CD1F-3802664EC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3FDEE7-0D82-F886-2F82-82C9D121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E2AF5F-A1AB-D476-300B-5CD5271B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084EB9-D10C-E4A7-CABA-552345F5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20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31BCF4-076F-92B4-057E-5E4BCF420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DCB9DB-FC75-4523-8D16-F72E715B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2D79F0-22D1-1566-CBAB-48C30A5D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30FA07-3C14-12B7-148A-31866AE4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4AB51-0383-74EE-FBE3-48FA3622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616F0-1774-D1CB-28D1-70562108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4BEFA-134A-2436-A1FA-D828733D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6F0202-5F30-B1A0-0F2C-86992917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3D9935-D24C-084E-370D-DA751A39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C50B2E-15D7-2598-7564-62F07B54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6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7EC7-10E1-76B8-B9FA-73AA355C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D296D8-0758-99F0-8CD0-BA9DD1958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30A920-2803-5813-322C-24A35818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F127A-F1E2-1A4B-AEE2-B73D612D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8A7F3-812B-07CB-D122-98E3E55E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AED45-0D0A-4693-10FF-F607A007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B9F34-E603-E692-73C8-26C7272D5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55F59D-0552-E053-522D-58D65344D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6217EB-5A90-5CF3-E39A-D21A023C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1CE31B-F141-03A3-6585-D7A6E6E1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174BB9-EBE2-44D5-C744-1F3A4030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77AD0-75FF-180F-90C3-FBEF8853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33A5AA-D9C7-476C-017D-5FEF8938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54D5F3-0FAC-A765-3544-146FC9536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982F70-5ED6-8FD9-DB23-8D43F6961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677410-594F-27EC-E51E-245549DC9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7462DC-9AE9-471C-6ADB-24DF591D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1D8CDC-720E-71AD-2E30-B30FD78B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48D39C-102F-6BB6-AB13-D6CB2795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5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49A26-18B8-2C35-F6A8-D808D27E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D1E5C7-35DA-C33A-C5FF-0B9C2D7B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3B5024-6F43-3CDB-F796-E855939F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DE585-CEEB-62FC-7927-62DD9E2A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2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7E0E13-DB63-2B4D-45F0-1E745895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DE3F2A-34B2-52A3-A8D6-9A5515E6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68C005-2863-DA38-D44A-5C664F0D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8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7FB62-D831-3BA6-BBA3-2C3D8867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73988-0EA3-3EC4-80D3-0DA88BFD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2BA8D2-49D7-8EA1-DF90-C35138CA2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B4ECA4-A44F-8E75-E136-29C5EE6C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A74647-06D4-E7D2-41C8-421A32A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EAC7EC-BA59-9E5F-F7D2-807291CC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2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B2E34-D842-970B-A9A0-6ABE215E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EF902B-5359-22AD-77A7-21E4FB5F7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206CC6-FC57-DD31-B35F-707F960D6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67AE1-FBF8-B805-D24C-F267343D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773B3-5BBD-0DD7-4C49-18B02684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CA9BA-60CF-A475-5E26-072137F1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62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3B1EE2-416B-CF2D-1DBB-408CBFF1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E81ED2-19D3-CAEF-289D-688D921AA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AC35E1-53EA-1E02-5E65-87F14064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C29E-FE67-48AB-B937-6F035283A94A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0F091-E7BC-AB2C-DC35-D65E9A018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4676F-6997-4717-A122-F7264585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B525-96D1-4E4D-BAB5-178BF65FD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9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2902" y="443709"/>
            <a:ext cx="4963330" cy="124743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2.3.4. ROZPOČTOVÝ DEFICIT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„rozpočtový schodek“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2902" y="1827199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cs-CZ" sz="2000" dirty="0"/>
              <a:t>Charakteristika rozpočtového deficitu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Druhy rozpočtového deficitu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Důsledky rozpočtového deficitu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Rozpočtový deficit ČR ve srovnání se zeměmi EU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Řešení rozpočtového deficitu</a:t>
            </a:r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pic>
        <p:nvPicPr>
          <p:cNvPr id="4" name="Picture 2" descr="Stáhnout - Bankrot. prázdné kapsy — Stock obrázek">
            <a:extLst>
              <a:ext uri="{FF2B5EF4-FFF2-40B4-BE49-F238E27FC236}">
                <a16:creationId xmlns:a16="http://schemas.microsoft.com/office/drawing/2014/main" id="{2B16B36C-DEA0-C279-9FD8-D7804DB7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8589"/>
            <a:ext cx="4227871" cy="28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ACF142-D73B-242F-FF49-EBBC00C9EADB}"/>
              </a:ext>
            </a:extLst>
          </p:cNvPr>
          <p:cNvSpPr txBox="1"/>
          <p:nvPr/>
        </p:nvSpPr>
        <p:spPr>
          <a:xfrm>
            <a:off x="806245" y="3765755"/>
            <a:ext cx="1012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 CHARAKTERISTIKA ROZPOČTOVÉHO DEFICITU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E4822F-DCDD-E1E1-FACC-FD1FB4BF08A9}"/>
              </a:ext>
            </a:extLst>
          </p:cNvPr>
          <p:cNvSpPr txBox="1"/>
          <p:nvPr/>
        </p:nvSpPr>
        <p:spPr>
          <a:xfrm>
            <a:off x="806245" y="4199178"/>
            <a:ext cx="8849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Rozpočtový deficit je jedním z typů rozpočtové nerovnováhy</a:t>
            </a:r>
            <a:r>
              <a:rPr lang="cs-CZ" dirty="0"/>
              <a:t>. </a:t>
            </a:r>
          </a:p>
          <a:p>
            <a:pPr marL="342900" indent="-342900">
              <a:buAutoNum type="alphaLcParenR"/>
            </a:pPr>
            <a:r>
              <a:rPr lang="cs-CZ" dirty="0"/>
              <a:t>Rozpočtová nerovnováha vzniká, když </a:t>
            </a:r>
            <a:r>
              <a:rPr lang="cs-CZ" dirty="0">
                <a:solidFill>
                  <a:srgbClr val="FF0000"/>
                </a:solidFill>
              </a:rPr>
              <a:t>příjmy jsou větší než výdaje</a:t>
            </a:r>
            <a:r>
              <a:rPr lang="cs-CZ" dirty="0"/>
              <a:t> (posuzuje se, které příjmy byly příčinou), pozitivní situace</a:t>
            </a:r>
          </a:p>
          <a:p>
            <a:pPr marL="342900" indent="-342900">
              <a:buAutoNum type="alphaLcParenR"/>
            </a:pPr>
            <a:r>
              <a:rPr lang="cs-CZ" dirty="0"/>
              <a:t>Rozpočtová nerovnováha vzniká, když </a:t>
            </a:r>
            <a:r>
              <a:rPr lang="cs-CZ" dirty="0">
                <a:solidFill>
                  <a:srgbClr val="FF0000"/>
                </a:solidFill>
              </a:rPr>
              <a:t>výdaje jsou větší než příjmy </a:t>
            </a:r>
            <a:r>
              <a:rPr lang="cs-CZ" dirty="0"/>
              <a:t>(rozpočtový deficit)(které výdaje jsou příčinou)</a:t>
            </a:r>
          </a:p>
          <a:p>
            <a:endParaRPr lang="cs-CZ" b="1" dirty="0"/>
          </a:p>
          <a:p>
            <a:r>
              <a:rPr lang="cs-CZ" sz="1400" b="1" dirty="0"/>
              <a:t>RN se sleduje z hlediska času (krátkodobá x dlouhodobá), </a:t>
            </a:r>
            <a:r>
              <a:rPr lang="cs-CZ" sz="1400" dirty="0"/>
              <a:t>krátkodobá nepřináší významné problémy, dlouhodobá ano – kumulativní deficity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12779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793" y="216310"/>
            <a:ext cx="11405419" cy="637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 Důsledky rozpočtového deficitu </a:t>
            </a:r>
          </a:p>
          <a:p>
            <a:r>
              <a:rPr lang="cs-CZ" sz="1600" dirty="0"/>
              <a:t>Názory na existenci rozpočtového deficitu se extrémně rozcházejí (v minulosti i v současnosti)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teorie</a:t>
            </a:r>
          </a:p>
          <a:p>
            <a:pPr marL="342900" indent="-342900">
              <a:buAutoNum type="arabicParenR"/>
            </a:pPr>
            <a:r>
              <a:rPr lang="cs-CZ" sz="1600" b="1" dirty="0"/>
              <a:t>Smith, Ricardo, </a:t>
            </a:r>
            <a:r>
              <a:rPr lang="cs-CZ" sz="1600" b="1" dirty="0" err="1"/>
              <a:t>Say</a:t>
            </a:r>
            <a:r>
              <a:rPr lang="cs-CZ" sz="1600" b="1" dirty="0"/>
              <a:t> </a:t>
            </a:r>
            <a:r>
              <a:rPr lang="cs-CZ" sz="1600" dirty="0"/>
              <a:t>– rozpočtový deficit je chyba (ukazuje to na to, že vláda neumí efektivně hospodařit)</a:t>
            </a:r>
          </a:p>
          <a:p>
            <a:r>
              <a:rPr lang="cs-CZ" sz="1600" dirty="0"/>
              <a:t>- </a:t>
            </a:r>
            <a:r>
              <a:rPr lang="cs-CZ" sz="1600" b="1" dirty="0" err="1"/>
              <a:t>Neoricardiáni</a:t>
            </a:r>
            <a:r>
              <a:rPr lang="cs-CZ" sz="1600" dirty="0"/>
              <a:t>:  RD nemá negativní účinky pouze při variantě, že příjmy klesají, ale výdaje jsou konstantní</a:t>
            </a:r>
          </a:p>
          <a:p>
            <a:r>
              <a:rPr lang="cs-CZ" sz="1600" dirty="0"/>
              <a:t>2)   </a:t>
            </a:r>
            <a:r>
              <a:rPr lang="cs-CZ" sz="1600" b="1" dirty="0" err="1"/>
              <a:t>Keynes</a:t>
            </a:r>
            <a:r>
              <a:rPr lang="cs-CZ" sz="1600" dirty="0"/>
              <a:t>- má rozporuplný vztah k deficitu:</a:t>
            </a:r>
          </a:p>
          <a:p>
            <a:pPr marL="342900" indent="-342900">
              <a:buAutoNum type="alphaLcParenR"/>
            </a:pPr>
            <a:r>
              <a:rPr lang="cs-CZ" sz="1600" dirty="0"/>
              <a:t>Jeden pohled : RD není nic špatného, pokud výdaje jsou vynakládány smysluplně</a:t>
            </a:r>
          </a:p>
          <a:p>
            <a:pPr marL="342900" indent="-342900">
              <a:buAutoNum type="alphaLcParenR"/>
            </a:pPr>
            <a:r>
              <a:rPr lang="cs-CZ" sz="1600" dirty="0"/>
              <a:t>Druhý pohled :  Pokud se ekonomice daří, je rozpočtový deficit hrubou chybou</a:t>
            </a:r>
          </a:p>
          <a:p>
            <a:pPr marL="342900" indent="-342900">
              <a:buAutoNum type="alphaLcParenR"/>
            </a:pPr>
            <a:r>
              <a:rPr lang="cs-CZ" sz="1600" dirty="0"/>
              <a:t>Za optimální situaci považuje vyrovnaný rozpočet</a:t>
            </a:r>
          </a:p>
          <a:p>
            <a:r>
              <a:rPr lang="cs-CZ" sz="1600" b="1" dirty="0" err="1"/>
              <a:t>Neokeynesiáni</a:t>
            </a:r>
            <a:r>
              <a:rPr lang="cs-CZ" sz="1600" dirty="0"/>
              <a:t>.: preferují pouze první pohled, RD působí na ekonomiku kladně, dokonce ho někdy doporučují, aby stát mohl efektivně využívat zdroje (to trh neumí)</a:t>
            </a:r>
          </a:p>
          <a:p>
            <a:r>
              <a:rPr lang="cs-CZ" sz="1600" dirty="0"/>
              <a:t>3) </a:t>
            </a:r>
            <a:r>
              <a:rPr lang="cs-CZ" sz="1600" b="1" dirty="0"/>
              <a:t>Neoklasicismus</a:t>
            </a:r>
          </a:p>
          <a:p>
            <a:pPr marL="342900" indent="-342900">
              <a:buAutoNum type="alphaLcParenR"/>
            </a:pPr>
            <a:r>
              <a:rPr lang="cs-CZ" sz="1600" dirty="0"/>
              <a:t>Akceptuje deficit pouze z krátkodobého hlediska </a:t>
            </a:r>
          </a:p>
          <a:p>
            <a:pPr marL="342900" indent="-342900">
              <a:buAutoNum type="alphaLcParenR"/>
            </a:pPr>
            <a:r>
              <a:rPr lang="cs-CZ" sz="1600" dirty="0"/>
              <a:t>Rozpočtový deficit zásadně odmítá jako škodlivý</a:t>
            </a:r>
          </a:p>
          <a:p>
            <a:r>
              <a:rPr lang="cs-CZ" sz="1600" dirty="0"/>
              <a:t>Neoklasicismus pokračovatelé : odmítá RD zásadně, akceptují mimo krátkodobého deficitu i průběžný deficit. Optimální alokaci zdrojů zajistí jen trh, nikdy ne stát.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 praxe:</a:t>
            </a:r>
          </a:p>
          <a:p>
            <a:r>
              <a:rPr lang="cs-CZ" sz="1600" dirty="0"/>
              <a:t>Důsledky mohou být: a) krátkodobé (nepovažují se za škodlivé) b) dlouhodobé (jsou škodlivé )</a:t>
            </a:r>
          </a:p>
          <a:p>
            <a:r>
              <a:rPr lang="cs-CZ" sz="1600" dirty="0"/>
              <a:t>-     roste zadlužení státu (vyšší dluh a vyšší náklady na jeho splácení)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rostou  inflační tlaky,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rostou úrokové sazby,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omezují se investiční aktivity státu v rozpočtových institucích (školy, nemocnice)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Klesají státní objednávky</a:t>
            </a:r>
          </a:p>
          <a:p>
            <a:r>
              <a:rPr lang="cs-CZ" sz="1600" dirty="0"/>
              <a:t>-     nespokojenost obyvatelstva s vládou</a:t>
            </a:r>
          </a:p>
        </p:txBody>
      </p:sp>
    </p:spTree>
    <p:extLst>
      <p:ext uri="{BB962C8B-B14F-4D97-AF65-F5344CB8AC3E}">
        <p14:creationId xmlns:p14="http://schemas.microsoft.com/office/powerpoint/2010/main" val="291988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9602" y="384999"/>
            <a:ext cx="6195830" cy="513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Řešení rozpočtového deficitu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Možné cesty</a:t>
            </a:r>
            <a:r>
              <a:rPr lang="cs-CZ" sz="1600" dirty="0">
                <a:solidFill>
                  <a:srgbClr val="FF0000"/>
                </a:solidFill>
              </a:rPr>
              <a:t>: </a:t>
            </a:r>
            <a:r>
              <a:rPr lang="cs-CZ" sz="1600" b="1" dirty="0">
                <a:solidFill>
                  <a:srgbClr val="FF0000"/>
                </a:solidFill>
              </a:rPr>
              <a:t>ekonomické</a:t>
            </a:r>
          </a:p>
          <a:p>
            <a:pPr marL="342900" indent="-342900">
              <a:buAutoNum type="alphaLcParenR"/>
            </a:pPr>
            <a:r>
              <a:rPr lang="cs-CZ" sz="1600" b="1" dirty="0"/>
              <a:t>Dluhové řešení </a:t>
            </a:r>
            <a:r>
              <a:rPr lang="cs-CZ" sz="1600" dirty="0"/>
              <a:t>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vláda si přímo půjčuje prostředky doma i v zahraničí u bank (tzv. externalizace dluhu), vysoká nákladovost spojená se splácením jednak dluhu a jednak úroků (náklady na obsluhu státního dluhu)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Vláda vydává státní cenné papíry a stává se dlužníkem jejich majitelů (domácích i zahraničních)</a:t>
            </a:r>
          </a:p>
          <a:p>
            <a:endParaRPr lang="cs-CZ" sz="1600" b="1" dirty="0"/>
          </a:p>
          <a:p>
            <a:r>
              <a:rPr lang="cs-CZ" sz="1600" b="1" dirty="0"/>
              <a:t>b) Monetární řešení </a:t>
            </a:r>
            <a:r>
              <a:rPr lang="cs-CZ" sz="1600" dirty="0"/>
              <a:t>– CB „kupuje“ státní dluh + emise (tisk) peněz – vysoká inflace</a:t>
            </a:r>
          </a:p>
          <a:p>
            <a:r>
              <a:rPr lang="cs-CZ" sz="1600" dirty="0"/>
              <a:t>  </a:t>
            </a:r>
          </a:p>
          <a:p>
            <a:r>
              <a:rPr lang="cs-CZ" sz="1600" b="1" dirty="0"/>
              <a:t>c) Krytí deficitu z rezerv státu (rezerv hmotného i finančního kapitálu)</a:t>
            </a:r>
          </a:p>
          <a:p>
            <a:endParaRPr lang="cs-CZ" sz="1600" dirty="0"/>
          </a:p>
          <a:p>
            <a:r>
              <a:rPr lang="cs-CZ" sz="1600" b="1" dirty="0"/>
              <a:t>d)</a:t>
            </a:r>
            <a:r>
              <a:rPr lang="cs-CZ" sz="1600" dirty="0"/>
              <a:t> </a:t>
            </a:r>
            <a:r>
              <a:rPr lang="cs-CZ" sz="1600" b="1" dirty="0"/>
              <a:t>Rozpočtové řešení  </a:t>
            </a:r>
            <a:r>
              <a:rPr lang="cs-CZ" sz="1600" dirty="0"/>
              <a:t>(nepopulární, sahá se k němu až když už není jiné řešení)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Zvýšení daní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Snížení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Nebo oboje</a:t>
            </a:r>
          </a:p>
          <a:p>
            <a:pPr marL="342900" indent="-342900">
              <a:buAutoNum type="alphaLcParenR"/>
            </a:pP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45B205-1270-ED0B-E58D-E5A18D48B5FE}"/>
              </a:ext>
            </a:extLst>
          </p:cNvPr>
          <p:cNvSpPr txBox="1"/>
          <p:nvPr/>
        </p:nvSpPr>
        <p:spPr>
          <a:xfrm>
            <a:off x="7275871" y="692775"/>
            <a:ext cx="4198374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Možné cesty : politické</a:t>
            </a:r>
          </a:p>
          <a:p>
            <a:endParaRPr lang="cs-CZ" sz="1600" dirty="0"/>
          </a:p>
          <a:p>
            <a:r>
              <a:rPr lang="cs-CZ" sz="1600" b="1" dirty="0"/>
              <a:t>Pravicová cesta </a:t>
            </a:r>
            <a:r>
              <a:rPr lang="cs-CZ" sz="1600" dirty="0"/>
              <a:t>: snížení výdajů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Úspora ve veřejných službách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Omezení státního aparátu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Omezení podpory různých skupin obyvatelstva</a:t>
            </a:r>
          </a:p>
          <a:p>
            <a:endParaRPr lang="cs-CZ" sz="1600" dirty="0"/>
          </a:p>
          <a:p>
            <a:r>
              <a:rPr lang="cs-CZ" sz="1600" b="1" dirty="0"/>
              <a:t>Levicová cesta </a:t>
            </a:r>
            <a:r>
              <a:rPr lang="cs-CZ" sz="1600" dirty="0"/>
              <a:t>: zvýšení daní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Zvýšit daně hlavně bohatým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Zavést nové daně</a:t>
            </a:r>
          </a:p>
          <a:p>
            <a:endParaRPr lang="cs-CZ" sz="1600" dirty="0"/>
          </a:p>
          <a:p>
            <a:r>
              <a:rPr lang="cs-CZ" sz="1600" b="1" dirty="0"/>
              <a:t>Kombinace pravicové a levicové cesty </a:t>
            </a:r>
            <a:r>
              <a:rPr lang="cs-CZ" sz="1600" dirty="0"/>
              <a:t>– při ideologicky neukotvené vládě nebo vládě tvořené koalicemi</a:t>
            </a:r>
          </a:p>
          <a:p>
            <a:endParaRPr lang="cs-CZ" sz="1600" dirty="0"/>
          </a:p>
          <a:p>
            <a:r>
              <a:rPr lang="cs-CZ" sz="1600" b="1" dirty="0"/>
              <a:t>Populistická cesta : </a:t>
            </a:r>
            <a:r>
              <a:rPr lang="cs-CZ" sz="1600" dirty="0"/>
              <a:t>nemyslí na budoucí generace, politici žijí obdobím své funkce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Dále pokračovat v nízkých daních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Dále pokračovat ve vysokých výdajích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„Řecká cesta“</a:t>
            </a:r>
          </a:p>
        </p:txBody>
      </p:sp>
    </p:spTree>
    <p:extLst>
      <p:ext uri="{BB962C8B-B14F-4D97-AF65-F5344CB8AC3E}">
        <p14:creationId xmlns:p14="http://schemas.microsoft.com/office/powerpoint/2010/main" val="321657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36" y="542918"/>
            <a:ext cx="7017719" cy="13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01668" y="203501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Kritérium : rozpočtový deficit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Nesmí přesahovat 3% HDP („Maastrichtská smlouva“ 1993)</a:t>
            </a:r>
          </a:p>
        </p:txBody>
      </p:sp>
      <p:pic>
        <p:nvPicPr>
          <p:cNvPr id="2052" name="Picture 4" descr="M-N - Eurosk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67" y="991750"/>
            <a:ext cx="2913691" cy="20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9E973ECD-55CF-6859-0301-AB86E71D1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14184"/>
              </p:ext>
            </p:extLst>
          </p:nvPr>
        </p:nvGraphicFramePr>
        <p:xfrm>
          <a:off x="1762222" y="3906444"/>
          <a:ext cx="866755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111">
                  <a:extLst>
                    <a:ext uri="{9D8B030D-6E8A-4147-A177-3AD203B41FA5}">
                      <a16:colId xmlns:a16="http://schemas.microsoft.com/office/drawing/2014/main" val="1408064928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732415718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3033786776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1988532545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2580592632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1760329366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1532953219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2386801050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590457233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705015710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802259541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2263777849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2278534017"/>
                    </a:ext>
                  </a:extLst>
                </a:gridCol>
                <a:gridCol w="619111">
                  <a:extLst>
                    <a:ext uri="{9D8B030D-6E8A-4147-A177-3AD203B41FA5}">
                      <a16:colId xmlns:a16="http://schemas.microsoft.com/office/drawing/2014/main" val="381561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1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/>
                        <a:t>Kritér</a:t>
                      </a:r>
                      <a:r>
                        <a:rPr lang="cs-CZ" sz="1400" dirty="0"/>
                        <a:t>.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-3% HDP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6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- 3,6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1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18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D145F8-D05A-5A65-4255-FB3FE135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77" y="1002890"/>
            <a:ext cx="10261699" cy="574127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C13459-CC5C-8875-07D2-6B056D782EFB}"/>
              </a:ext>
            </a:extLst>
          </p:cNvPr>
          <p:cNvSpPr txBox="1"/>
          <p:nvPr/>
        </p:nvSpPr>
        <p:spPr>
          <a:xfrm>
            <a:off x="422787" y="294968"/>
            <a:ext cx="544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Rozpočtové saldo v % HDP 2023, země EU</a:t>
            </a:r>
          </a:p>
        </p:txBody>
      </p:sp>
    </p:spTree>
    <p:extLst>
      <p:ext uri="{BB962C8B-B14F-4D97-AF65-F5344CB8AC3E}">
        <p14:creationId xmlns:p14="http://schemas.microsoft.com/office/powerpoint/2010/main" val="404444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9099" y="577756"/>
            <a:ext cx="5320759" cy="55080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2.3.5.  VEŘEJNÝ DLUH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2891" y="1260651"/>
            <a:ext cx="6440760" cy="227910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000" dirty="0"/>
              <a:t>1</a:t>
            </a:r>
            <a:r>
              <a:rPr lang="cs-CZ" sz="1600" dirty="0"/>
              <a:t>.      Charakteristika veřejného dluhu</a:t>
            </a:r>
          </a:p>
          <a:p>
            <a:pPr marL="457200" indent="-457200" algn="l">
              <a:buAutoNum type="arabicPeriod" startAt="2"/>
            </a:pPr>
            <a:r>
              <a:rPr lang="cs-CZ" sz="1600" dirty="0"/>
              <a:t>Druhy veřejného dluhu</a:t>
            </a:r>
          </a:p>
          <a:p>
            <a:pPr marL="457200" indent="-457200" algn="l">
              <a:buAutoNum type="arabicPeriod" startAt="2"/>
            </a:pPr>
            <a:r>
              <a:rPr lang="cs-CZ" sz="1600" dirty="0"/>
              <a:t>Faktory ovlivňující veřejný dluh a jeho vznik, management veřejného dluhu</a:t>
            </a:r>
          </a:p>
          <a:p>
            <a:pPr marL="457200" indent="-457200" algn="l">
              <a:buAutoNum type="arabicPeriod" startAt="2"/>
            </a:pPr>
            <a:r>
              <a:rPr lang="cs-CZ" sz="1600" dirty="0"/>
              <a:t>Veřejný dluh v České republice</a:t>
            </a:r>
          </a:p>
          <a:p>
            <a:pPr marL="457200" indent="-457200" algn="l">
              <a:buAutoNum type="arabicPeriod" startAt="2"/>
            </a:pPr>
            <a:r>
              <a:rPr lang="cs-CZ" sz="1600" dirty="0"/>
              <a:t>„veřejný dluh EU“ – dluhové zatížení členských zemí</a:t>
            </a:r>
          </a:p>
          <a:p>
            <a:pPr marL="457200" indent="-457200" algn="l">
              <a:buAutoNum type="arabicPeriod" startAt="2"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83325" y="577756"/>
            <a:ext cx="415957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Terminologie</a:t>
            </a:r>
            <a:r>
              <a:rPr lang="cs-CZ" dirty="0"/>
              <a:t> :</a:t>
            </a:r>
          </a:p>
          <a:p>
            <a:r>
              <a:rPr lang="cs-CZ" dirty="0">
                <a:solidFill>
                  <a:srgbClr val="FF0000"/>
                </a:solidFill>
              </a:rPr>
              <a:t>a)</a:t>
            </a:r>
            <a:r>
              <a:rPr lang="cs-CZ" b="1" i="1" dirty="0">
                <a:solidFill>
                  <a:srgbClr val="FF0000"/>
                </a:solidFill>
              </a:rPr>
              <a:t> Vládní dluh (státní dluh) – dluh vládních institucí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b) Dluhy dalších veřejných rozpočtů </a:t>
            </a:r>
            <a:r>
              <a:rPr lang="cs-CZ" dirty="0"/>
              <a:t>– dluhy municipalit, pojišťovacích systémů apod.</a:t>
            </a:r>
          </a:p>
          <a:p>
            <a:r>
              <a:rPr lang="cs-CZ" dirty="0">
                <a:solidFill>
                  <a:srgbClr val="FF0000"/>
                </a:solidFill>
              </a:rPr>
              <a:t>Často se zaměňuje státní dluh a veřejný dluh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Veřejný dluh </a:t>
            </a:r>
            <a:r>
              <a:rPr lang="cs-CZ" dirty="0"/>
              <a:t>= a) + b) </a:t>
            </a:r>
          </a:p>
          <a:p>
            <a:r>
              <a:rPr lang="cs-CZ" dirty="0"/>
              <a:t>Pohled dlužníka versus pohled věřitele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F7F565-0171-4AC2-F731-E304E2EA48C5}"/>
              </a:ext>
            </a:extLst>
          </p:cNvPr>
          <p:cNvSpPr txBox="1"/>
          <p:nvPr/>
        </p:nvSpPr>
        <p:spPr>
          <a:xfrm>
            <a:off x="3163274" y="4160327"/>
            <a:ext cx="277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STRUKTURA VEŘEJNÉHO DLUHU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0521F7-B734-6E38-D909-69C66D0E9D95}"/>
              </a:ext>
            </a:extLst>
          </p:cNvPr>
          <p:cNvSpPr txBox="1"/>
          <p:nvPr/>
        </p:nvSpPr>
        <p:spPr>
          <a:xfrm>
            <a:off x="687554" y="4526245"/>
            <a:ext cx="74336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Veřejný dluh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56D768-E533-55FD-4038-2EAFD7E633DC}"/>
              </a:ext>
            </a:extLst>
          </p:cNvPr>
          <p:cNvSpPr txBox="1"/>
          <p:nvPr/>
        </p:nvSpPr>
        <p:spPr>
          <a:xfrm>
            <a:off x="687554" y="4880731"/>
            <a:ext cx="6171008" cy="380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Státní dluh (vládní dluh, THE GOVERNMENT DEBT)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E56213-ECCF-0EF0-F8E9-CA5E7CA0D87E}"/>
              </a:ext>
            </a:extLst>
          </p:cNvPr>
          <p:cNvSpPr txBox="1"/>
          <p:nvPr/>
        </p:nvSpPr>
        <p:spPr>
          <a:xfrm flipH="1">
            <a:off x="6858561" y="4888232"/>
            <a:ext cx="703103" cy="380763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F4F8DE-B30D-0BC4-77C6-9D132A11CD03}"/>
              </a:ext>
            </a:extLst>
          </p:cNvPr>
          <p:cNvSpPr txBox="1"/>
          <p:nvPr/>
        </p:nvSpPr>
        <p:spPr>
          <a:xfrm flipH="1">
            <a:off x="7483325" y="4903078"/>
            <a:ext cx="328330" cy="380764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FBE026-0396-AA3C-8797-60824D938524}"/>
              </a:ext>
            </a:extLst>
          </p:cNvPr>
          <p:cNvSpPr txBox="1"/>
          <p:nvPr/>
        </p:nvSpPr>
        <p:spPr>
          <a:xfrm>
            <a:off x="7811656" y="4899663"/>
            <a:ext cx="309558" cy="369332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431576-B3A5-A4A2-A742-55119FCF4C72}"/>
              </a:ext>
            </a:extLst>
          </p:cNvPr>
          <p:cNvSpPr txBox="1"/>
          <p:nvPr/>
        </p:nvSpPr>
        <p:spPr>
          <a:xfrm>
            <a:off x="638523" y="5457743"/>
            <a:ext cx="460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1- dluh územních samospráv</a:t>
            </a:r>
          </a:p>
          <a:p>
            <a:r>
              <a:rPr lang="cs-CZ" dirty="0"/>
              <a:t>2- dluh mimorozpočtových fondů</a:t>
            </a:r>
          </a:p>
          <a:p>
            <a:r>
              <a:rPr lang="cs-CZ" dirty="0"/>
              <a:t>3- dluh fondů sociálního a zdravotního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223481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9780E4-9616-9E9B-D476-FFA21DA8606A}"/>
              </a:ext>
            </a:extLst>
          </p:cNvPr>
          <p:cNvSpPr txBox="1"/>
          <p:nvPr/>
        </p:nvSpPr>
        <p:spPr>
          <a:xfrm>
            <a:off x="237334" y="108155"/>
            <a:ext cx="11954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2)DRUHY VEŘEJNÉHO DLUHU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u="sng" dirty="0">
                <a:solidFill>
                  <a:srgbClr val="FF0000"/>
                </a:solidFill>
              </a:rPr>
              <a:t>Podle místa vzniku dluhu</a:t>
            </a:r>
          </a:p>
          <a:p>
            <a:pPr marL="342900" indent="-342900">
              <a:buAutoNum type="alphaLcParenR"/>
            </a:pPr>
            <a:r>
              <a:rPr lang="cs-CZ" sz="1400" b="1" dirty="0"/>
              <a:t>Vnitřní </a:t>
            </a:r>
            <a:r>
              <a:rPr lang="cs-CZ" sz="1400" dirty="0"/>
              <a:t>– </a:t>
            </a:r>
            <a:r>
              <a:rPr lang="cs-CZ" sz="1400" dirty="0">
                <a:solidFill>
                  <a:srgbClr val="FF0000"/>
                </a:solidFill>
              </a:rPr>
              <a:t>představuje domácí zadlužení v </a:t>
            </a:r>
            <a:r>
              <a:rPr lang="cs-CZ" sz="1400" b="1" i="1" dirty="0">
                <a:solidFill>
                  <a:srgbClr val="FF0000"/>
                </a:solidFill>
              </a:rPr>
              <a:t>domácí měn</a:t>
            </a:r>
            <a:r>
              <a:rPr lang="cs-CZ" sz="1400" dirty="0"/>
              <a:t>   tvoří ho např. : vládní dluhopisy na domácím trhu krátkodobé půjčky a úvěry od CB, komerčních bank</a:t>
            </a:r>
          </a:p>
          <a:p>
            <a:pPr marL="342900" indent="-342900">
              <a:buAutoNum type="alphaLcParenR" startAt="2"/>
            </a:pPr>
            <a:r>
              <a:rPr lang="cs-CZ" sz="1400" b="1" dirty="0"/>
              <a:t>Vnější </a:t>
            </a:r>
            <a:r>
              <a:rPr lang="cs-CZ" sz="1400" dirty="0"/>
              <a:t>– zahraniční dluh </a:t>
            </a:r>
            <a:r>
              <a:rPr lang="cs-CZ" sz="1400" b="1" i="1" dirty="0">
                <a:solidFill>
                  <a:srgbClr val="FF0000"/>
                </a:solidFill>
              </a:rPr>
              <a:t>v zahraniční měně </a:t>
            </a:r>
            <a:r>
              <a:rPr lang="cs-CZ" sz="1400" dirty="0"/>
              <a:t>tvoří ho např.: dluhopisy vydanými v zahraniční měně na zahraničních trzích, úvěry např. od EIB nebo MMF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DCF81B-7DFB-37DD-B8FF-405B8208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2" y="1285098"/>
            <a:ext cx="8707869" cy="53341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8EA8D9-C658-C1B1-1761-E82D552A6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92" y="1246928"/>
            <a:ext cx="1338296" cy="52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4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A06D5ED-A3EE-6979-FC31-B8AC83D8EFE8}"/>
              </a:ext>
            </a:extLst>
          </p:cNvPr>
          <p:cNvSpPr txBox="1"/>
          <p:nvPr/>
        </p:nvSpPr>
        <p:spPr>
          <a:xfrm>
            <a:off x="252723" y="844723"/>
            <a:ext cx="5233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</a:rPr>
              <a:t>Podle „účtování</a:t>
            </a:r>
            <a:r>
              <a:rPr lang="cs-CZ" sz="1600" dirty="0"/>
              <a:t>“</a:t>
            </a:r>
          </a:p>
          <a:p>
            <a:pPr marL="342900" indent="-342900">
              <a:buAutoNum type="alphaLcParenR"/>
            </a:pPr>
            <a:r>
              <a:rPr lang="cs-CZ" sz="1600" b="1" dirty="0"/>
              <a:t>Hrubý dluh </a:t>
            </a:r>
            <a:r>
              <a:rPr lang="cs-CZ" sz="1600" dirty="0"/>
              <a:t>– souhrn dluhů (Maastrichtské kritérium)</a:t>
            </a:r>
          </a:p>
          <a:p>
            <a:pPr marL="342900" indent="-342900">
              <a:buAutoNum type="alphaLcParenR"/>
            </a:pPr>
            <a:r>
              <a:rPr lang="cs-CZ" sz="1600" b="1" dirty="0"/>
              <a:t>Čistý dluh </a:t>
            </a:r>
            <a:r>
              <a:rPr lang="cs-CZ" sz="1600" dirty="0"/>
              <a:t>– dluhy očistěné o pohledávky („co dlužíme my minus to, co dluží někdo nám“), problém dobytnosti pohledávek       </a:t>
            </a:r>
            <a:endParaRPr lang="cs-CZ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</a:rPr>
              <a:t>Podle reálnosti („viditelnosti“)</a:t>
            </a:r>
          </a:p>
          <a:p>
            <a:pPr marL="342900" indent="-342900">
              <a:buAutoNum type="alphaLcParenR"/>
            </a:pPr>
            <a:r>
              <a:rPr lang="cs-CZ" sz="1600" b="1" dirty="0"/>
              <a:t>Oficiální </a:t>
            </a:r>
            <a:r>
              <a:rPr lang="cs-CZ" sz="1600" dirty="0"/>
              <a:t>– vykazovaný oficiální institucí, je veřejně dohledatelný</a:t>
            </a:r>
          </a:p>
          <a:p>
            <a:pPr marL="342900" indent="-342900">
              <a:buAutoNum type="alphaLcParenR"/>
            </a:pPr>
            <a:r>
              <a:rPr lang="cs-CZ" sz="1600" b="1" dirty="0"/>
              <a:t>Skrytý</a:t>
            </a:r>
            <a:r>
              <a:rPr lang="cs-CZ" sz="1600" dirty="0"/>
              <a:t> – potenciální (pokud stát poskytl záruky a dlužník neplatí)</a:t>
            </a:r>
          </a:p>
          <a:p>
            <a:pPr marL="342900" indent="-342900">
              <a:buAutoNum type="alphaLcParenR"/>
            </a:pP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361498-EE1A-64D8-FF54-F81BF8D51674}"/>
              </a:ext>
            </a:extLst>
          </p:cNvPr>
          <p:cNvSpPr txBox="1"/>
          <p:nvPr/>
        </p:nvSpPr>
        <p:spPr>
          <a:xfrm>
            <a:off x="252723" y="3591277"/>
            <a:ext cx="4769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</a:rPr>
              <a:t>Podle povinnosti  „se zadlužit“(nutnost potřeby peněz)</a:t>
            </a:r>
          </a:p>
          <a:p>
            <a:pPr marL="342900" indent="-342900">
              <a:buAutoNum type="alphaLcParenR"/>
            </a:pPr>
            <a:r>
              <a:rPr lang="cs-CZ" sz="1600" dirty="0"/>
              <a:t>Fakultativní</a:t>
            </a:r>
          </a:p>
          <a:p>
            <a:pPr marL="342900" indent="-342900">
              <a:buAutoNum type="alphaLcParenR"/>
            </a:pPr>
            <a:r>
              <a:rPr lang="cs-CZ" sz="1600" dirty="0"/>
              <a:t>Obligatorní</a:t>
            </a:r>
          </a:p>
          <a:p>
            <a:pPr marL="342900" indent="-342900">
              <a:buAutoNum type="alphaLcParenR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</a:rPr>
              <a:t> Podle obchodovatelnosti</a:t>
            </a:r>
          </a:p>
          <a:p>
            <a:pPr marL="342900" indent="-342900">
              <a:buAutoNum type="alphaLcParenR"/>
            </a:pPr>
            <a:r>
              <a:rPr lang="cs-CZ" sz="1600" dirty="0"/>
              <a:t>Neobchodovatelný (úvěry a půjčky od domácích i zahraničních věřitelů)</a:t>
            </a:r>
          </a:p>
          <a:p>
            <a:pPr marL="342900" indent="-342900">
              <a:buAutoNum type="alphaLcParenR"/>
            </a:pPr>
            <a:r>
              <a:rPr lang="cs-CZ" sz="1600" dirty="0"/>
              <a:t>Obchodovatelný (státní pokladniční poukázky, střednědobé a dlouhodobé státní dluhopisy)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3429A2-04DE-1B01-B495-0233F5B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52" y="1934323"/>
            <a:ext cx="6257925" cy="3914775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8135B2C0-3549-11A0-5E71-B2B9A0DA4A45}"/>
              </a:ext>
            </a:extLst>
          </p:cNvPr>
          <p:cNvSpPr txBox="1"/>
          <p:nvPr/>
        </p:nvSpPr>
        <p:spPr>
          <a:xfrm>
            <a:off x="8475407" y="713270"/>
            <a:ext cx="32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FF0000"/>
                </a:solidFill>
              </a:rPr>
              <a:t>Podle času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Krátkodobý (do 1 roku)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Střednědobý (do 5 let)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C51B82E-4060-B462-D52A-5066269EF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47601"/>
              </p:ext>
            </p:extLst>
          </p:nvPr>
        </p:nvGraphicFramePr>
        <p:xfrm>
          <a:off x="4031226" y="190965"/>
          <a:ext cx="3728372" cy="1146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316">
                  <a:extLst>
                    <a:ext uri="{9D8B030D-6E8A-4147-A177-3AD203B41FA5}">
                      <a16:colId xmlns:a16="http://schemas.microsoft.com/office/drawing/2014/main" val="2620074189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4024792203"/>
                    </a:ext>
                  </a:extLst>
                </a:gridCol>
                <a:gridCol w="639527">
                  <a:extLst>
                    <a:ext uri="{9D8B030D-6E8A-4147-A177-3AD203B41FA5}">
                      <a16:colId xmlns:a16="http://schemas.microsoft.com/office/drawing/2014/main" val="1754014461"/>
                    </a:ext>
                  </a:extLst>
                </a:gridCol>
                <a:gridCol w="738935">
                  <a:extLst>
                    <a:ext uri="{9D8B030D-6E8A-4147-A177-3AD203B41FA5}">
                      <a16:colId xmlns:a16="http://schemas.microsoft.com/office/drawing/2014/main" val="2689051316"/>
                    </a:ext>
                  </a:extLst>
                </a:gridCol>
              </a:tblGrid>
              <a:tr h="404521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4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Pohledávky (</a:t>
                      </a:r>
                      <a:r>
                        <a:rPr lang="cs-CZ" sz="1400" dirty="0" err="1"/>
                        <a:t>Mld.Kč</a:t>
                      </a:r>
                      <a:r>
                        <a:rPr lang="cs-CZ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07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Získané (mil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7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13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B4D096B-15E2-B58B-F828-D3E6B87F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A553A2-EC6E-5B6E-0C99-3F11DEBD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516D49-EFF4-EDB4-E970-8B654ACB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6C7C03-C1D6-13A5-B2DC-2DB36687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FE5D8E-6A59-47D7-37DE-2DAF2A7D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DC2F015-5076-4980-2B85-6601ACBE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F0D471B-8FFE-1D91-0472-BFF30B2F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6CAB3EC-F01A-98F5-D633-D597C8EA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DF79934-52E7-4DC9-1E62-2AE4BAB08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4F71152-1F03-FF3C-E3CE-5B18F177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6405B12-1DA1-C81F-72CE-82488F77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39FB27A0-B0C1-EBC8-9952-3892C628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84C6FC0-0273-E42B-B1A7-54F3A51E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8F71559-BD22-0CF6-7232-A9795114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EA5296C2-4E54-6E04-7E94-147AD0BD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8C4B8FA0-CFAC-89C9-3EB5-5170BEA5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97D3A5FC-DD11-3F23-ED11-BE443025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830F15BD-A306-AC8D-6C98-EF3A246D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AFB86EAC-616F-8B15-A4DB-EAB1475D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6CC634E-A25E-4264-7344-B3B28AE0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9A428D5A-0F92-A8D6-9FA5-C6976AE0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4D497BFB-6A08-40C8-AF4F-6C6A195C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6BCDC892-A8E0-904D-7BE0-933DD6C5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A235C773-F61A-AA4F-EC54-FF9D063F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DAF8B3B3-048F-9CC3-F84A-25415DEF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3E4238AD-DD3F-C8C0-4DE3-C0EA36DD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C8146D5B-09E9-78C2-35C3-934474ED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9F2D0B9E-4E83-A7E8-AEDC-CDA0D96D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0D767B15-48FC-7A84-767F-B5A71543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05B78620-BEB8-FD79-9B72-0FF969DE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4" name="Obrázek 63">
            <a:extLst>
              <a:ext uri="{FF2B5EF4-FFF2-40B4-BE49-F238E27FC236}">
                <a16:creationId xmlns:a16="http://schemas.microsoft.com/office/drawing/2014/main" id="{A6685575-C1EE-34DB-C4C5-C273625F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3C5AE7DF-1D85-2A51-F5C5-43DE0771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FFAA9EF3-F274-6878-D9ED-25F0AEF2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1EB890B3-53EC-129D-7891-6F26133C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B81E51D8-770D-BFA4-2533-131A746B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74" name="Obrázek 73">
            <a:extLst>
              <a:ext uri="{FF2B5EF4-FFF2-40B4-BE49-F238E27FC236}">
                <a16:creationId xmlns:a16="http://schemas.microsoft.com/office/drawing/2014/main" id="{140725E8-20DD-CE25-715E-729AD3E7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64220804-DAC3-995B-B8EC-EDFBE057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52832BD3-1F27-2D7E-3762-F7B5F35C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0" name="Obrázek 79">
            <a:extLst>
              <a:ext uri="{FF2B5EF4-FFF2-40B4-BE49-F238E27FC236}">
                <a16:creationId xmlns:a16="http://schemas.microsoft.com/office/drawing/2014/main" id="{AA1E8376-2F96-4F1D-3BC7-FCEC2DE9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E0DD2958-251A-9BB2-F534-7A27E2FB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487AAF3E-6BE0-DCBB-639A-D7394C38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6" name="Obrázek 85">
            <a:extLst>
              <a:ext uri="{FF2B5EF4-FFF2-40B4-BE49-F238E27FC236}">
                <a16:creationId xmlns:a16="http://schemas.microsoft.com/office/drawing/2014/main" id="{84992B0A-95A9-2C60-A71D-A0A6CE95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88" name="Obrázek 87">
            <a:extLst>
              <a:ext uri="{FF2B5EF4-FFF2-40B4-BE49-F238E27FC236}">
                <a16:creationId xmlns:a16="http://schemas.microsoft.com/office/drawing/2014/main" id="{6CD5F8B5-48BA-4982-05AC-5135A61A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90" name="Obrázek 89">
            <a:extLst>
              <a:ext uri="{FF2B5EF4-FFF2-40B4-BE49-F238E27FC236}">
                <a16:creationId xmlns:a16="http://schemas.microsoft.com/office/drawing/2014/main" id="{B4438839-38FA-E23B-6983-F83F98D8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F2D00BDC-D0B2-AFED-3E1A-5F32FC63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94" name="Obrázek 93">
            <a:extLst>
              <a:ext uri="{FF2B5EF4-FFF2-40B4-BE49-F238E27FC236}">
                <a16:creationId xmlns:a16="http://schemas.microsoft.com/office/drawing/2014/main" id="{80230F77-EC05-20F1-6EA5-F7F836D7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96" name="Obrázek 95">
            <a:extLst>
              <a:ext uri="{FF2B5EF4-FFF2-40B4-BE49-F238E27FC236}">
                <a16:creationId xmlns:a16="http://schemas.microsoft.com/office/drawing/2014/main" id="{C4CE4C8C-62F1-29E2-94D0-99DAEC61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98" name="Obrázek 97">
            <a:extLst>
              <a:ext uri="{FF2B5EF4-FFF2-40B4-BE49-F238E27FC236}">
                <a16:creationId xmlns:a16="http://schemas.microsoft.com/office/drawing/2014/main" id="{E85CC620-8E9D-9CF0-1671-7D9B9CF9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0" name="Obrázek 99">
            <a:extLst>
              <a:ext uri="{FF2B5EF4-FFF2-40B4-BE49-F238E27FC236}">
                <a16:creationId xmlns:a16="http://schemas.microsoft.com/office/drawing/2014/main" id="{DA2697F6-F162-1E98-1961-C9D1B761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2" name="Obrázek 101">
            <a:extLst>
              <a:ext uri="{FF2B5EF4-FFF2-40B4-BE49-F238E27FC236}">
                <a16:creationId xmlns:a16="http://schemas.microsoft.com/office/drawing/2014/main" id="{61B6C7BD-7285-14B7-4B63-A4E8AEFA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4" name="Obrázek 103">
            <a:extLst>
              <a:ext uri="{FF2B5EF4-FFF2-40B4-BE49-F238E27FC236}">
                <a16:creationId xmlns:a16="http://schemas.microsoft.com/office/drawing/2014/main" id="{2BBCD3EF-9C3D-772B-6C54-DAC81678F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6" name="Obrázek 105">
            <a:extLst>
              <a:ext uri="{FF2B5EF4-FFF2-40B4-BE49-F238E27FC236}">
                <a16:creationId xmlns:a16="http://schemas.microsoft.com/office/drawing/2014/main" id="{BCCDE660-FA83-3225-3DB3-614DD9F8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08" name="Obrázek 107">
            <a:extLst>
              <a:ext uri="{FF2B5EF4-FFF2-40B4-BE49-F238E27FC236}">
                <a16:creationId xmlns:a16="http://schemas.microsoft.com/office/drawing/2014/main" id="{9480DD80-5F87-9F77-3B3B-EB92A15A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10" name="Obrázek 109">
            <a:extLst>
              <a:ext uri="{FF2B5EF4-FFF2-40B4-BE49-F238E27FC236}">
                <a16:creationId xmlns:a16="http://schemas.microsoft.com/office/drawing/2014/main" id="{E8AFF2ED-65DA-2D7B-2700-3386D2AF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12" name="Obrázek 111">
            <a:extLst>
              <a:ext uri="{FF2B5EF4-FFF2-40B4-BE49-F238E27FC236}">
                <a16:creationId xmlns:a16="http://schemas.microsoft.com/office/drawing/2014/main" id="{9539B6D5-A027-4298-51FF-90367CE1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14" name="Obrázek 113">
            <a:extLst>
              <a:ext uri="{FF2B5EF4-FFF2-40B4-BE49-F238E27FC236}">
                <a16:creationId xmlns:a16="http://schemas.microsoft.com/office/drawing/2014/main" id="{5570CB97-A719-6D2B-3DEF-ADC47AC6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16" name="Obrázek 115">
            <a:extLst>
              <a:ext uri="{FF2B5EF4-FFF2-40B4-BE49-F238E27FC236}">
                <a16:creationId xmlns:a16="http://schemas.microsoft.com/office/drawing/2014/main" id="{53BC6199-13AD-9B26-8C2E-065EA2CC9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18" name="Obrázek 117">
            <a:extLst>
              <a:ext uri="{FF2B5EF4-FFF2-40B4-BE49-F238E27FC236}">
                <a16:creationId xmlns:a16="http://schemas.microsoft.com/office/drawing/2014/main" id="{81A6E14E-FE82-26E5-8093-9C44C221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0" name="Obrázek 119">
            <a:extLst>
              <a:ext uri="{FF2B5EF4-FFF2-40B4-BE49-F238E27FC236}">
                <a16:creationId xmlns:a16="http://schemas.microsoft.com/office/drawing/2014/main" id="{F0E7216C-66B1-298E-54EF-3788136D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8AE8415F-97FE-31F2-97B8-12F894F8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4" name="Obrázek 123">
            <a:extLst>
              <a:ext uri="{FF2B5EF4-FFF2-40B4-BE49-F238E27FC236}">
                <a16:creationId xmlns:a16="http://schemas.microsoft.com/office/drawing/2014/main" id="{06041C21-3E60-008F-B916-4A4FDA8B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6" name="Obrázek 125">
            <a:extLst>
              <a:ext uri="{FF2B5EF4-FFF2-40B4-BE49-F238E27FC236}">
                <a16:creationId xmlns:a16="http://schemas.microsoft.com/office/drawing/2014/main" id="{EC1C175E-9495-7120-7F83-C20968BA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28" name="Obrázek 127">
            <a:extLst>
              <a:ext uri="{FF2B5EF4-FFF2-40B4-BE49-F238E27FC236}">
                <a16:creationId xmlns:a16="http://schemas.microsoft.com/office/drawing/2014/main" id="{5994111A-38EE-69A6-B628-A21C8B00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FDD979EF-1D4F-041F-2AE2-0ECB46EC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32" name="Obrázek 131">
            <a:extLst>
              <a:ext uri="{FF2B5EF4-FFF2-40B4-BE49-F238E27FC236}">
                <a16:creationId xmlns:a16="http://schemas.microsoft.com/office/drawing/2014/main" id="{FD4276ED-492D-BBD6-B474-7DD226CB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34" name="Obrázek 133">
            <a:extLst>
              <a:ext uri="{FF2B5EF4-FFF2-40B4-BE49-F238E27FC236}">
                <a16:creationId xmlns:a16="http://schemas.microsoft.com/office/drawing/2014/main" id="{7B9590C0-93A0-77CA-C4B4-819C6456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36" name="Obrázek 135">
            <a:extLst>
              <a:ext uri="{FF2B5EF4-FFF2-40B4-BE49-F238E27FC236}">
                <a16:creationId xmlns:a16="http://schemas.microsoft.com/office/drawing/2014/main" id="{2B30E2A9-D2FB-A512-947E-69DEB2AC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38" name="Obrázek 137">
            <a:extLst>
              <a:ext uri="{FF2B5EF4-FFF2-40B4-BE49-F238E27FC236}">
                <a16:creationId xmlns:a16="http://schemas.microsoft.com/office/drawing/2014/main" id="{07C24F31-9F8A-2380-8C92-B59B968B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40" name="Obrázek 139">
            <a:extLst>
              <a:ext uri="{FF2B5EF4-FFF2-40B4-BE49-F238E27FC236}">
                <a16:creationId xmlns:a16="http://schemas.microsoft.com/office/drawing/2014/main" id="{C8BB8779-A716-28FF-ABCF-56481976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42" name="Obrázek 141">
            <a:extLst>
              <a:ext uri="{FF2B5EF4-FFF2-40B4-BE49-F238E27FC236}">
                <a16:creationId xmlns:a16="http://schemas.microsoft.com/office/drawing/2014/main" id="{59D5C23F-9A73-F821-7C74-73CB9F45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44" name="Obrázek 143">
            <a:extLst>
              <a:ext uri="{FF2B5EF4-FFF2-40B4-BE49-F238E27FC236}">
                <a16:creationId xmlns:a16="http://schemas.microsoft.com/office/drawing/2014/main" id="{3D88B9ED-46E8-05FF-B3A2-E6DF01DE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46" name="Obrázek 145">
            <a:extLst>
              <a:ext uri="{FF2B5EF4-FFF2-40B4-BE49-F238E27FC236}">
                <a16:creationId xmlns:a16="http://schemas.microsoft.com/office/drawing/2014/main" id="{3F8F3256-E4E9-FEFA-2D30-97EF435F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6" y="3428991"/>
            <a:ext cx="27" cy="18"/>
          </a:xfrm>
          <a:prstGeom prst="rect">
            <a:avLst/>
          </a:prstGeom>
        </p:spPr>
      </p:pic>
      <p:pic>
        <p:nvPicPr>
          <p:cNvPr id="160" name="Obrázek 159">
            <a:extLst>
              <a:ext uri="{FF2B5EF4-FFF2-40B4-BE49-F238E27FC236}">
                <a16:creationId xmlns:a16="http://schemas.microsoft.com/office/drawing/2014/main" id="{CE0A1833-8132-48FC-D01A-CE2B3E705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885825"/>
            <a:ext cx="7858125" cy="5086350"/>
          </a:xfrm>
          <a:prstGeom prst="rect">
            <a:avLst/>
          </a:prstGeom>
        </p:spPr>
      </p:pic>
      <p:pic>
        <p:nvPicPr>
          <p:cNvPr id="162" name="Obrázek 161">
            <a:extLst>
              <a:ext uri="{FF2B5EF4-FFF2-40B4-BE49-F238E27FC236}">
                <a16:creationId xmlns:a16="http://schemas.microsoft.com/office/drawing/2014/main" id="{676ACBF7-7FA1-81D0-6496-D78D6BC9A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885825"/>
            <a:ext cx="7858125" cy="5086350"/>
          </a:xfrm>
          <a:prstGeom prst="rect">
            <a:avLst/>
          </a:prstGeom>
        </p:spPr>
      </p:pic>
      <p:pic>
        <p:nvPicPr>
          <p:cNvPr id="164" name="Obrázek 163">
            <a:extLst>
              <a:ext uri="{FF2B5EF4-FFF2-40B4-BE49-F238E27FC236}">
                <a16:creationId xmlns:a16="http://schemas.microsoft.com/office/drawing/2014/main" id="{5E4245D1-2BB1-169F-8416-4725E500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-166755"/>
            <a:ext cx="10491019" cy="67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D34422-895B-A9DE-D2E3-228BA06E8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1047417"/>
            <a:ext cx="9764488" cy="47631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5196AE7-8CA6-031D-0882-214877CF4D0E}"/>
              </a:ext>
            </a:extLst>
          </p:cNvPr>
          <p:cNvSpPr txBox="1"/>
          <p:nvPr/>
        </p:nvSpPr>
        <p:spPr>
          <a:xfrm>
            <a:off x="648929" y="432620"/>
            <a:ext cx="70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Nebezpečí – rychle rostoucí dluh</a:t>
            </a:r>
          </a:p>
        </p:txBody>
      </p:sp>
    </p:spTree>
    <p:extLst>
      <p:ext uri="{BB962C8B-B14F-4D97-AF65-F5344CB8AC3E}">
        <p14:creationId xmlns:p14="http://schemas.microsoft.com/office/powerpoint/2010/main" val="79271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30AB935-8986-513B-19B6-1DD323D2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09" y="275030"/>
            <a:ext cx="6420039" cy="410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AD496-B668-4DD0-0F9E-E96D81225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171736"/>
            <a:ext cx="4405277" cy="2227336"/>
          </a:xfrm>
          <a:prstGeom prst="rect">
            <a:avLst/>
          </a:prstGeom>
        </p:spPr>
      </p:pic>
      <p:pic>
        <p:nvPicPr>
          <p:cNvPr id="1026" name="Picture 2" descr="Moody's díky snížení rizika ohledně plynu zlepšila výhled České republiky">
            <a:extLst>
              <a:ext uri="{FF2B5EF4-FFF2-40B4-BE49-F238E27FC236}">
                <a16:creationId xmlns:a16="http://schemas.microsoft.com/office/drawing/2014/main" id="{CAC130BA-65B5-CA9E-6851-555EACEA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92" y="2838899"/>
            <a:ext cx="2749888" cy="15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ndard &amp; Poor’s Keeps Stable Outlook for Kazakhstan’s Sovereign Credit Rating - The Astana Times">
            <a:extLst>
              <a:ext uri="{FF2B5EF4-FFF2-40B4-BE49-F238E27FC236}">
                <a16:creationId xmlns:a16="http://schemas.microsoft.com/office/drawing/2014/main" id="{BC55C4D9-263E-93EA-D9DA-2F7EFBA7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2" y="4602726"/>
            <a:ext cx="2444854" cy="1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roved Fitch Rating for CMIS Group - CMIS Group">
            <a:extLst>
              <a:ext uri="{FF2B5EF4-FFF2-40B4-BE49-F238E27FC236}">
                <a16:creationId xmlns:a16="http://schemas.microsoft.com/office/drawing/2014/main" id="{363D6C10-53DD-2D0D-0877-DC248963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45" y="4713539"/>
            <a:ext cx="2066464" cy="115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tch Ratings">
            <a:extLst>
              <a:ext uri="{FF2B5EF4-FFF2-40B4-BE49-F238E27FC236}">
                <a16:creationId xmlns:a16="http://schemas.microsoft.com/office/drawing/2014/main" id="{A87F5717-3473-0A05-F27A-9F98FF0D5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00" y="4713539"/>
            <a:ext cx="287178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49F3812-28D3-99CB-9BF2-335D050875D0}"/>
              </a:ext>
            </a:extLst>
          </p:cNvPr>
          <p:cNvSpPr txBox="1"/>
          <p:nvPr/>
        </p:nvSpPr>
        <p:spPr>
          <a:xfrm>
            <a:off x="580103" y="442452"/>
            <a:ext cx="534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DRUHY ROZPOČTOVÉHO DEFICITU </a:t>
            </a:r>
            <a:r>
              <a:rPr lang="cs-CZ" dirty="0"/>
              <a:t>(salda) sledujeme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E9B35F-88FF-F168-041A-8DA39DE2884B}"/>
              </a:ext>
            </a:extLst>
          </p:cNvPr>
          <p:cNvSpPr txBox="1"/>
          <p:nvPr/>
        </p:nvSpPr>
        <p:spPr>
          <a:xfrm>
            <a:off x="462115" y="1107229"/>
            <a:ext cx="24187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/>
              <a:t>Z hlediska času</a:t>
            </a:r>
            <a:r>
              <a:rPr lang="cs-CZ" dirty="0"/>
              <a:t>:</a:t>
            </a:r>
          </a:p>
          <a:p>
            <a:pPr marL="342900" indent="-342900">
              <a:buAutoNum type="alphaLcParenR"/>
            </a:pPr>
            <a:r>
              <a:rPr lang="cs-CZ" dirty="0"/>
              <a:t>Saldo navrhované</a:t>
            </a:r>
          </a:p>
          <a:p>
            <a:pPr marL="342900" indent="-342900">
              <a:buAutoNum type="alphaLcParenR"/>
            </a:pPr>
            <a:r>
              <a:rPr lang="cs-CZ" dirty="0"/>
              <a:t>Saldo průběžné</a:t>
            </a:r>
          </a:p>
          <a:p>
            <a:pPr marL="342900" indent="-342900">
              <a:buAutoNum type="alphaLcParenR"/>
            </a:pPr>
            <a:r>
              <a:rPr lang="cs-CZ" dirty="0"/>
              <a:t>Saldo konečné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EB341F-B89F-93DB-0018-A2DF28497129}"/>
              </a:ext>
            </a:extLst>
          </p:cNvPr>
          <p:cNvSpPr txBox="1"/>
          <p:nvPr/>
        </p:nvSpPr>
        <p:spPr>
          <a:xfrm>
            <a:off x="3313472" y="1107229"/>
            <a:ext cx="2644876" cy="1517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2) </a:t>
            </a:r>
            <a:r>
              <a:rPr lang="cs-CZ" b="1" dirty="0"/>
              <a:t>Z hlediska příčin</a:t>
            </a:r>
          </a:p>
          <a:p>
            <a:pPr marL="342900" indent="-342900">
              <a:buAutoNum type="alphaLcParenR"/>
            </a:pPr>
            <a:r>
              <a:rPr lang="cs-CZ" dirty="0"/>
              <a:t>Saldo strukturální (aktivní)</a:t>
            </a:r>
          </a:p>
          <a:p>
            <a:pPr marL="342900" indent="-342900">
              <a:buAutoNum type="alphaLcParenR"/>
            </a:pPr>
            <a:r>
              <a:rPr lang="cs-CZ" dirty="0"/>
              <a:t>Saldo cyklické (pasivní)</a:t>
            </a:r>
          </a:p>
          <a:p>
            <a:pPr marL="342900" indent="-342900">
              <a:buAutoNum type="alphaLcParenR"/>
            </a:pPr>
            <a:r>
              <a:rPr lang="cs-CZ" dirty="0"/>
              <a:t>a) + b) = Saldo celkové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07A4EB-8120-9F9C-7C9A-1D7422B25B2E}"/>
              </a:ext>
            </a:extLst>
          </p:cNvPr>
          <p:cNvSpPr txBox="1"/>
          <p:nvPr/>
        </p:nvSpPr>
        <p:spPr>
          <a:xfrm>
            <a:off x="6395884" y="1104102"/>
            <a:ext cx="2330245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3) </a:t>
            </a:r>
            <a:r>
              <a:rPr lang="cs-CZ" b="1" dirty="0"/>
              <a:t>Saldo podle vztahu změn příjmů a výdajů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66C4EA-8992-582F-5179-EB141121E2E2}"/>
              </a:ext>
            </a:extLst>
          </p:cNvPr>
          <p:cNvSpPr txBox="1"/>
          <p:nvPr/>
        </p:nvSpPr>
        <p:spPr>
          <a:xfrm>
            <a:off x="9252155" y="1104102"/>
            <a:ext cx="2389239" cy="230832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  <a:r>
              <a:rPr lang="cs-CZ" b="1" dirty="0"/>
              <a:t>) Podle vztahu k zadluženosti</a:t>
            </a:r>
          </a:p>
          <a:p>
            <a:pPr marL="342900" indent="-342900">
              <a:buAutoNum type="alphaLcParenR"/>
            </a:pPr>
            <a:r>
              <a:rPr lang="cs-CZ" dirty="0"/>
              <a:t>Saldo bez vztahu k zadluženosti</a:t>
            </a:r>
          </a:p>
          <a:p>
            <a:pPr marL="342900" indent="-342900">
              <a:buAutoNum type="alphaLcParenR"/>
            </a:pPr>
            <a:r>
              <a:rPr lang="cs-CZ" dirty="0"/>
              <a:t>Saldo se vztahem k zadluženosti</a:t>
            </a:r>
          </a:p>
          <a:p>
            <a:endParaRPr lang="cs-CZ" dirty="0"/>
          </a:p>
          <a:p>
            <a:r>
              <a:rPr lang="cs-CZ" b="1" dirty="0"/>
              <a:t>Viz státní dluh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6F813C-6B18-58A5-D357-4BCC9368D950}"/>
              </a:ext>
            </a:extLst>
          </p:cNvPr>
          <p:cNvSpPr txBox="1"/>
          <p:nvPr/>
        </p:nvSpPr>
        <p:spPr>
          <a:xfrm>
            <a:off x="285135" y="3058741"/>
            <a:ext cx="5358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Ad 1) </a:t>
            </a:r>
            <a:r>
              <a:rPr lang="cs-CZ" sz="2000" b="1" dirty="0">
                <a:solidFill>
                  <a:srgbClr val="FF0000"/>
                </a:solidFill>
              </a:rPr>
              <a:t>rozpočtový deficit z hlediska času</a:t>
            </a:r>
          </a:p>
          <a:p>
            <a:endParaRPr lang="cs-CZ" dirty="0"/>
          </a:p>
          <a:p>
            <a:r>
              <a:rPr lang="cs-CZ" b="1" dirty="0"/>
              <a:t>a) SALDO NAVRHOVANÉ</a:t>
            </a:r>
          </a:p>
          <a:p>
            <a:r>
              <a:rPr lang="cs-CZ" sz="1800" dirty="0"/>
              <a:t>je plánované ještě před vlastním rozpočtovým rokem, navrhuje ho vláda a schvaluje parlament. Je tedy jasné, že se počítá se s deficitem počítá předem</a:t>
            </a:r>
          </a:p>
          <a:p>
            <a:r>
              <a:rPr lang="cs-CZ" dirty="0"/>
              <a:t>- Deficit se novelizuje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7AEA718-74EE-3821-2008-8F74ACAF9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0259"/>
              </p:ext>
            </p:extLst>
          </p:nvPr>
        </p:nvGraphicFramePr>
        <p:xfrm>
          <a:off x="5810865" y="4034305"/>
          <a:ext cx="6096000" cy="1966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2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Návrh</a:t>
                      </a:r>
                      <a:r>
                        <a:rPr lang="cs-CZ" baseline="0" dirty="0"/>
                        <a:t>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Návrh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 rok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116 mld. Kč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320 mld. Kč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 rok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376,6 mld.</a:t>
                      </a:r>
                      <a:r>
                        <a:rPr lang="cs-CZ" baseline="0" dirty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280 mld. Kč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 rok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270 mld. Kč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295 mld Kč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1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 rok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235 mld Kč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252 mld Kč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9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5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1109" y="597455"/>
            <a:ext cx="108449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3) </a:t>
            </a:r>
            <a:r>
              <a:rPr lang="cs-CZ" sz="2400" b="1" dirty="0">
                <a:solidFill>
                  <a:srgbClr val="FF0000"/>
                </a:solidFill>
              </a:rPr>
              <a:t>Faktory ovlivňující veřejný dluh a management veřejného dluhu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 Faktory ovlivňující veřejný dluh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rgbClr val="FF0000"/>
                </a:solidFill>
              </a:rPr>
              <a:t>Ekonomická situace</a:t>
            </a:r>
          </a:p>
          <a:p>
            <a:r>
              <a:rPr lang="cs-CZ" sz="1600" b="1" dirty="0"/>
              <a:t>a) V zemi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vliv hospodářského cyklu (role hlavních indikátorů)</a:t>
            </a:r>
          </a:p>
          <a:p>
            <a:r>
              <a:rPr lang="cs-CZ" sz="1600" dirty="0"/>
              <a:t>-    produktivnost ekonomiky určuje výši příjmů do SR (využití zdrojů)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Sociální politika a demografický vývoj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Chronický rozpočtový deficit („</a:t>
            </a:r>
            <a:r>
              <a:rPr lang="cs-CZ" sz="1600" dirty="0" err="1"/>
              <a:t>projídárna</a:t>
            </a:r>
            <a:r>
              <a:rPr lang="cs-CZ" sz="1600" dirty="0"/>
              <a:t>“)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Cena cizího kapitálu (úrok)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Vliv kurzu při vnějším dluhu</a:t>
            </a:r>
          </a:p>
          <a:p>
            <a:r>
              <a:rPr lang="cs-CZ" sz="1600" dirty="0"/>
              <a:t>b) </a:t>
            </a:r>
            <a:r>
              <a:rPr lang="cs-CZ" sz="1600" b="1" dirty="0"/>
              <a:t>Globální</a:t>
            </a:r>
            <a:r>
              <a:rPr lang="cs-CZ" sz="1600" dirty="0"/>
              <a:t> </a:t>
            </a:r>
            <a:r>
              <a:rPr lang="cs-CZ" sz="1600" b="1" dirty="0"/>
              <a:t>vlivy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krize, ekonomická (2008 – 2011/12)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Pandemie (covid-19)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Přírodní katastrofy (povodně, zemětřesení)</a:t>
            </a:r>
          </a:p>
          <a:p>
            <a:pPr marL="285750" indent="-285750">
              <a:buFontTx/>
              <a:buChar char="-"/>
            </a:pPr>
            <a:endParaRPr lang="cs-CZ" sz="1600" b="1" dirty="0"/>
          </a:p>
          <a:p>
            <a:pPr marL="342900" indent="-342900">
              <a:buAutoNum type="arabicParenR" startAt="2"/>
            </a:pPr>
            <a:r>
              <a:rPr lang="cs-CZ" sz="1600" b="1" dirty="0">
                <a:solidFill>
                  <a:srgbClr val="FF0000"/>
                </a:solidFill>
              </a:rPr>
              <a:t>Politická situace</a:t>
            </a:r>
          </a:p>
          <a:p>
            <a:r>
              <a:rPr lang="cs-CZ" sz="1600" dirty="0"/>
              <a:t>a</a:t>
            </a:r>
            <a:r>
              <a:rPr lang="cs-CZ" sz="1600" b="1" i="1" dirty="0"/>
              <a:t>) Vliv politického cyklu </a:t>
            </a:r>
            <a:r>
              <a:rPr lang="cs-CZ" sz="1600" dirty="0"/>
              <a:t>( v rozhodování vlád, např. před volbami je toto zřetelné)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Politický cyklus – zjednodušeně má 4fáze (identifikace, rozhodnutí, implementace, zhodnocení)</a:t>
            </a:r>
          </a:p>
          <a:p>
            <a:r>
              <a:rPr lang="cs-CZ" sz="1600" dirty="0"/>
              <a:t>b) </a:t>
            </a:r>
            <a:r>
              <a:rPr lang="cs-CZ" sz="1600" b="1" i="1" dirty="0"/>
              <a:t>Válečné konflikty</a:t>
            </a:r>
            <a:r>
              <a:rPr lang="cs-CZ" sz="1600" dirty="0"/>
              <a:t>-rozvrácená ekonomika, snaha o stabilizaci</a:t>
            </a:r>
          </a:p>
          <a:p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>
                <a:solidFill>
                  <a:srgbClr val="FF0000"/>
                </a:solidFill>
              </a:rPr>
              <a:t>3</a:t>
            </a:r>
            <a:r>
              <a:rPr lang="cs-CZ" sz="1600" b="1" dirty="0">
                <a:solidFill>
                  <a:srgbClr val="FF0000"/>
                </a:solidFill>
              </a:rPr>
              <a:t>)  Nastavení fiskálních pravidel </a:t>
            </a:r>
            <a:r>
              <a:rPr lang="cs-CZ" sz="1600" dirty="0"/>
              <a:t>(pravidel vyvíjejících tlak na příjmy a výdaje SR)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Nutná jednoznačnost, závaznost, kontrolovatelnost,  </a:t>
            </a:r>
            <a:r>
              <a:rPr lang="cs-CZ" sz="1600" dirty="0">
                <a:solidFill>
                  <a:srgbClr val="FF0000"/>
                </a:solidFill>
              </a:rPr>
              <a:t>vymahatelnost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1871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439" y="329952"/>
            <a:ext cx="109236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DLUHOVÁ KVÓTA    -   dluh/ HDP (poměr dluhu a HDP)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1) </a:t>
            </a:r>
            <a:r>
              <a:rPr lang="cs-CZ" b="1" i="1" dirty="0"/>
              <a:t>Situace při hospodaření s vyrovnaným rozpočtem</a:t>
            </a:r>
          </a:p>
          <a:p>
            <a:pPr marL="342900" indent="-342900">
              <a:buAutoNum type="alphaLcParenR"/>
            </a:pPr>
            <a:r>
              <a:rPr lang="cs-CZ" dirty="0"/>
              <a:t>Dluhová kvóta = konstantní (dluh roste stejně rychle jako HDP)</a:t>
            </a:r>
          </a:p>
          <a:p>
            <a:pPr marL="342900" indent="-342900">
              <a:buAutoNum type="alphaLcParenR"/>
            </a:pPr>
            <a:r>
              <a:rPr lang="cs-CZ" dirty="0"/>
              <a:t>Dluhová kvóta roste díky růstu dluhu nebo poklesu HDP (</a:t>
            </a:r>
            <a:r>
              <a:rPr lang="cs-CZ" b="1" dirty="0">
                <a:solidFill>
                  <a:srgbClr val="FF0000"/>
                </a:solidFill>
              </a:rPr>
              <a:t>dluhová past)</a:t>
            </a:r>
          </a:p>
          <a:p>
            <a:pPr marL="342900" indent="-342900">
              <a:buAutoNum type="alphaLcParenR" startAt="3"/>
            </a:pPr>
            <a:r>
              <a:rPr lang="cs-CZ" dirty="0"/>
              <a:t>Dluhová kvóta klesá, díky růstu HDP</a:t>
            </a:r>
          </a:p>
          <a:p>
            <a:endParaRPr lang="cs-CZ" dirty="0"/>
          </a:p>
          <a:p>
            <a:r>
              <a:rPr lang="cs-CZ" b="1" i="1" dirty="0"/>
              <a:t>2)hospodaření</a:t>
            </a:r>
            <a:r>
              <a:rPr lang="cs-CZ" dirty="0"/>
              <a:t> </a:t>
            </a:r>
            <a:r>
              <a:rPr lang="cs-CZ" b="1" i="1" dirty="0"/>
              <a:t>s deficitem</a:t>
            </a:r>
          </a:p>
          <a:p>
            <a:pPr marL="342900" indent="-342900">
              <a:buAutoNum type="alphaLcParenR"/>
            </a:pPr>
            <a:r>
              <a:rPr lang="cs-CZ" dirty="0"/>
              <a:t>Roste dluh i dluhová kvóta</a:t>
            </a:r>
          </a:p>
          <a:p>
            <a:pPr marL="342900" indent="-342900">
              <a:buAutoNum type="alphaLcParenR"/>
            </a:pPr>
            <a:r>
              <a:rPr lang="cs-CZ" dirty="0"/>
              <a:t>Výrazné negativní změny v meziročním vývoji dluhu i dluhové kvóty</a:t>
            </a:r>
          </a:p>
        </p:txBody>
      </p:sp>
      <p:sp>
        <p:nvSpPr>
          <p:cNvPr id="3" name="TextovéPole 2"/>
          <p:cNvSpPr txBox="1"/>
          <p:nvPr/>
        </p:nvSpPr>
        <p:spPr>
          <a:xfrm flipH="1">
            <a:off x="560438" y="3725186"/>
            <a:ext cx="6056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DLUHOVÁ BRZDA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dirty="0"/>
              <a:t>Vztah k dlouhodobé udržitelnosti veřejných financí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Zákonem stanovená – 55%HDP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Podle NRR při stejném tempu zadlužení dosáhne ČR dluhovou brzdu za 5-6 let </a:t>
            </a:r>
          </a:p>
        </p:txBody>
      </p:sp>
      <p:pic>
        <p:nvPicPr>
          <p:cNvPr id="4098" name="Picture 2" descr="Rozpočtová rada: Dosažení dluhové brzdy se posunulo z roku 2024 o dva až tři roky">
            <a:extLst>
              <a:ext uri="{FF2B5EF4-FFF2-40B4-BE49-F238E27FC236}">
                <a16:creationId xmlns:a16="http://schemas.microsoft.com/office/drawing/2014/main" id="{2A6DD5CE-09F7-0732-8396-04EA12E2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37" y="3648997"/>
            <a:ext cx="5076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6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61E5836-6091-4E29-E59F-3274010F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42" y="958645"/>
            <a:ext cx="9639982" cy="542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2C0F440-AA0F-8399-A5D1-1264664CD59C}"/>
              </a:ext>
            </a:extLst>
          </p:cNvPr>
          <p:cNvSpPr txBox="1"/>
          <p:nvPr/>
        </p:nvSpPr>
        <p:spPr>
          <a:xfrm>
            <a:off x="609600" y="324465"/>
            <a:ext cx="798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Predikce dosažení dluhové brzdy, pokud by se nezačalo šetřit, z roku 2021</a:t>
            </a:r>
          </a:p>
        </p:txBody>
      </p:sp>
    </p:spTree>
    <p:extLst>
      <p:ext uri="{BB962C8B-B14F-4D97-AF65-F5344CB8AC3E}">
        <p14:creationId xmlns:p14="http://schemas.microsoft.com/office/powerpoint/2010/main" val="1607204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8761" y="481781"/>
            <a:ext cx="111202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Management veřejného dluhu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Principy se v podstatě neliší od firemního managementu (cíle jsou jiné)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Veřejný dluh je předmětem managementu jak států, tak nadnárodních institucí (SB,MMF)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Management veřejného dluhu je poměrně mladou disciplínou (90tá léta 20.století) a stal se součástí hospodářské politiky státu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Definice : </a:t>
            </a:r>
            <a:r>
              <a:rPr lang="cs-CZ" b="1" i="1" dirty="0"/>
              <a:t>proces vytváření a udržování strategie řízení veřejného dluhu, aby mohly být získávány finanční zdroje pro naplnění cílů vlády, a to s </a:t>
            </a:r>
            <a:r>
              <a:rPr lang="cs-CZ" b="1" i="1" dirty="0">
                <a:solidFill>
                  <a:srgbClr val="FF0000"/>
                </a:solidFill>
              </a:rPr>
              <a:t>ohledem na NÁKLADY a RIZIKA dluhu </a:t>
            </a:r>
            <a:r>
              <a:rPr lang="cs-CZ" b="1" i="1" dirty="0" err="1">
                <a:solidFill>
                  <a:srgbClr val="FF0000"/>
                </a:solidFill>
              </a:rPr>
              <a:t>CaR</a:t>
            </a:r>
            <a:r>
              <a:rPr lang="cs-CZ" b="1" i="1" dirty="0">
                <a:solidFill>
                  <a:srgbClr val="FF0000"/>
                </a:solidFill>
              </a:rPr>
              <a:t> (</a:t>
            </a:r>
            <a:r>
              <a:rPr lang="cs-CZ" b="1" i="1" dirty="0" err="1">
                <a:solidFill>
                  <a:srgbClr val="FF0000"/>
                </a:solidFill>
              </a:rPr>
              <a:t>Cost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at</a:t>
            </a:r>
            <a:r>
              <a:rPr lang="cs-CZ" b="1" i="1" dirty="0">
                <a:solidFill>
                  <a:srgbClr val="FF0000"/>
                </a:solidFill>
              </a:rPr>
              <a:t> Risk) (MMF)</a:t>
            </a:r>
          </a:p>
          <a:p>
            <a:r>
              <a:rPr lang="cs-CZ" b="1" i="1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i="1" dirty="0"/>
              <a:t>Cíle dluhového  managementu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b="1" i="1" dirty="0"/>
              <a:t>Šetřit náklady vzniklé s existencí dluhu veřejných financí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b="1" i="1" dirty="0"/>
              <a:t>Přijímat akceptovatelná rizika a snažit se je snižovat</a:t>
            </a:r>
            <a:r>
              <a:rPr lang="cs-CZ" dirty="0"/>
              <a:t>. Tato rizika jsou: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Tržní riziko : výše a vývoj úrokové míry, výše a vývoj měnového kurzu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Refinanční riziko : specifické, každoroční umoření dluhu novými emisemi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Likvidní : vztahuje se ke krátkodobým závazkům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Úvěrové riziko : nebezpečí nezískání úvěru nebo problémy s jeho splácením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Riziko ztrát : protistrana neplní závazky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Riziko operační : vnitřní problém managementu – chybovost, špatná kontrola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Riziko ztráty důvěryhodnosti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23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E4921D-2614-D568-4A0D-FD745C16CDAB}"/>
              </a:ext>
            </a:extLst>
          </p:cNvPr>
          <p:cNvSpPr txBox="1"/>
          <p:nvPr/>
        </p:nvSpPr>
        <p:spPr>
          <a:xfrm>
            <a:off x="894735" y="452284"/>
            <a:ext cx="9183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VYBRANÉ DOPADY ZADLUŽENÍ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Dluh sám o sobě – nutnost jeho splácení v částkách, v termínech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Rozpočtové – prohlubuje se saldo,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Finanční – chybí peníze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Sociální – nebezpečí nepokojů ve společnosti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Vysoké náklady na dluh – tzv. „</a:t>
            </a:r>
            <a:r>
              <a:rPr lang="cs-CZ" sz="1600" b="1" dirty="0">
                <a:solidFill>
                  <a:srgbClr val="FF0000"/>
                </a:solidFill>
              </a:rPr>
              <a:t>obsluha státního dluhu</a:t>
            </a:r>
            <a:r>
              <a:rPr lang="cs-CZ" sz="1600" b="1" dirty="0"/>
              <a:t>“ </a:t>
            </a:r>
            <a:r>
              <a:rPr lang="cs-CZ" sz="1600" dirty="0"/>
              <a:t>(v podstatě úrok za úvěr, mandatorní výdaj)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Snižující se rating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Státní bankrot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A61F00-E41E-5491-692F-645E5FFB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4" y="2688106"/>
            <a:ext cx="5260412" cy="31133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CCD258-B2C2-2E6C-23E1-E0DB973939A0}"/>
              </a:ext>
            </a:extLst>
          </p:cNvPr>
          <p:cNvSpPr txBox="1"/>
          <p:nvPr/>
        </p:nvSpPr>
        <p:spPr>
          <a:xfrm>
            <a:off x="2015613" y="2688106"/>
            <a:ext cx="316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Čisté náklady na obsluhu státního dluhu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690072B9-7896-6B41-1275-81C83114A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49421"/>
              </p:ext>
            </p:extLst>
          </p:nvPr>
        </p:nvGraphicFramePr>
        <p:xfrm>
          <a:off x="5978014" y="2721502"/>
          <a:ext cx="4503186" cy="377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531">
                  <a:extLst>
                    <a:ext uri="{9D8B030D-6E8A-4147-A177-3AD203B41FA5}">
                      <a16:colId xmlns:a16="http://schemas.microsoft.com/office/drawing/2014/main" val="4085975291"/>
                    </a:ext>
                  </a:extLst>
                </a:gridCol>
                <a:gridCol w="750531">
                  <a:extLst>
                    <a:ext uri="{9D8B030D-6E8A-4147-A177-3AD203B41FA5}">
                      <a16:colId xmlns:a16="http://schemas.microsoft.com/office/drawing/2014/main" val="3232272001"/>
                    </a:ext>
                  </a:extLst>
                </a:gridCol>
                <a:gridCol w="750531">
                  <a:extLst>
                    <a:ext uri="{9D8B030D-6E8A-4147-A177-3AD203B41FA5}">
                      <a16:colId xmlns:a16="http://schemas.microsoft.com/office/drawing/2014/main" val="3881069375"/>
                    </a:ext>
                  </a:extLst>
                </a:gridCol>
                <a:gridCol w="750531">
                  <a:extLst>
                    <a:ext uri="{9D8B030D-6E8A-4147-A177-3AD203B41FA5}">
                      <a16:colId xmlns:a16="http://schemas.microsoft.com/office/drawing/2014/main" val="52950944"/>
                    </a:ext>
                  </a:extLst>
                </a:gridCol>
                <a:gridCol w="750531">
                  <a:extLst>
                    <a:ext uri="{9D8B030D-6E8A-4147-A177-3AD203B41FA5}">
                      <a16:colId xmlns:a16="http://schemas.microsoft.com/office/drawing/2014/main" val="1307941462"/>
                    </a:ext>
                  </a:extLst>
                </a:gridCol>
                <a:gridCol w="750531">
                  <a:extLst>
                    <a:ext uri="{9D8B030D-6E8A-4147-A177-3AD203B41FA5}">
                      <a16:colId xmlns:a16="http://schemas.microsoft.com/office/drawing/2014/main" val="2088121538"/>
                    </a:ext>
                  </a:extLst>
                </a:gridCol>
              </a:tblGrid>
              <a:tr h="443372">
                <a:tc>
                  <a:txBody>
                    <a:bodyPr/>
                    <a:lstStyle/>
                    <a:p>
                      <a:r>
                        <a:rPr lang="cs-CZ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47794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13,7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26,8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28967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14786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14,0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40,3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6251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34,0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5428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37,5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11190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61467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40,0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73665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45,0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42,0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28141"/>
                  </a:ext>
                </a:extLst>
              </a:tr>
              <a:tr h="370404">
                <a:tc>
                  <a:txBody>
                    <a:bodyPr/>
                    <a:lstStyle/>
                    <a:p>
                      <a:r>
                        <a:rPr lang="cs-CZ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41,1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7860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4B26B5CE-97AB-4D2E-93B5-01144259EC43}"/>
              </a:ext>
            </a:extLst>
          </p:cNvPr>
          <p:cNvSpPr txBox="1"/>
          <p:nvPr/>
        </p:nvSpPr>
        <p:spPr>
          <a:xfrm>
            <a:off x="5830683" y="2237388"/>
            <a:ext cx="465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Náklady na obsluhu státního dluhu 1993-2023 (mld. Kč)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769E25-7B7D-4593-9935-C0AE288B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09252"/>
              </p:ext>
            </p:extLst>
          </p:nvPr>
        </p:nvGraphicFramePr>
        <p:xfrm>
          <a:off x="10481188" y="2721502"/>
          <a:ext cx="1602658" cy="1945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29">
                  <a:extLst>
                    <a:ext uri="{9D8B030D-6E8A-4147-A177-3AD203B41FA5}">
                      <a16:colId xmlns:a16="http://schemas.microsoft.com/office/drawing/2014/main" val="2053953953"/>
                    </a:ext>
                  </a:extLst>
                </a:gridCol>
                <a:gridCol w="801329">
                  <a:extLst>
                    <a:ext uri="{9D8B030D-6E8A-4147-A177-3AD203B41FA5}">
                      <a16:colId xmlns:a16="http://schemas.microsoft.com/office/drawing/2014/main" val="2372677903"/>
                    </a:ext>
                  </a:extLst>
                </a:gridCol>
              </a:tblGrid>
              <a:tr h="434653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68,3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6080"/>
                  </a:ext>
                </a:extLst>
              </a:tr>
              <a:tr h="377701">
                <a:tc>
                  <a:txBody>
                    <a:bodyPr/>
                    <a:lstStyle/>
                    <a:p>
                      <a:r>
                        <a:rPr lang="cs-CZ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11843"/>
                  </a:ext>
                </a:extLst>
              </a:tr>
              <a:tr h="377701">
                <a:tc>
                  <a:txBody>
                    <a:bodyPr/>
                    <a:lstStyle/>
                    <a:p>
                      <a:r>
                        <a:rPr lang="cs-CZ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79060"/>
                  </a:ext>
                </a:extLst>
              </a:tr>
              <a:tr h="377701">
                <a:tc>
                  <a:txBody>
                    <a:bodyPr/>
                    <a:lstStyle/>
                    <a:p>
                      <a:r>
                        <a:rPr lang="cs-CZ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80083"/>
                  </a:ext>
                </a:extLst>
              </a:tr>
              <a:tr h="377701">
                <a:tc>
                  <a:txBody>
                    <a:bodyPr/>
                    <a:lstStyle/>
                    <a:p>
                      <a:r>
                        <a:rPr lang="cs-CZ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7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15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3961" y="383459"/>
            <a:ext cx="9846495" cy="523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Možnosti řešení veřejného dluhu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                                        1) Aktivní – aktivní opatření vlády</a:t>
            </a:r>
          </a:p>
          <a:p>
            <a:pPr marL="342900" indent="-342900">
              <a:buAutoNum type="alphaLcParenR"/>
            </a:pPr>
            <a:r>
              <a:rPr lang="cs-CZ" dirty="0"/>
              <a:t>Růst příjmů, snížení výdajů</a:t>
            </a:r>
          </a:p>
          <a:p>
            <a:pPr marL="342900" indent="-342900">
              <a:buAutoNum type="alphaLcParenR"/>
            </a:pPr>
            <a:r>
              <a:rPr lang="cs-CZ" dirty="0"/>
              <a:t>Monetizace dluhu (CB tiskne peníze a za ty nakupuje vládní dluhopisy,)</a:t>
            </a:r>
          </a:p>
          <a:p>
            <a:pPr marL="342900" indent="-342900">
              <a:buAutoNum type="alphaLcParenR"/>
            </a:pPr>
            <a:r>
              <a:rPr lang="cs-CZ" dirty="0"/>
              <a:t>Drastické řešení – měnová reforma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dirty="0"/>
              <a:t>                                       2) </a:t>
            </a:r>
            <a:r>
              <a:rPr lang="cs-CZ" b="1" dirty="0">
                <a:solidFill>
                  <a:srgbClr val="FF0000"/>
                </a:solidFill>
              </a:rPr>
              <a:t>Pasivní – využití exogenních faktorů</a:t>
            </a:r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Zahraniční pomoc – granty (EU), dary (zahraniční, domácí)</a:t>
            </a:r>
          </a:p>
          <a:p>
            <a:pPr marL="342900" indent="-342900">
              <a:buAutoNum type="alphaLcParenR"/>
            </a:pPr>
            <a:r>
              <a:rPr lang="cs-CZ" dirty="0"/>
              <a:t>Přístup věřitelů – snížení, odpuštění dluhu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Státní bankrot </a:t>
            </a:r>
            <a:r>
              <a:rPr lang="cs-CZ" dirty="0"/>
              <a:t>– selhání státu – stát nesplácí své závazky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AutoShape 2" descr="státní bankrot - tn.c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státní bankrot - tn.c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tátní bankrot - tn.c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Státní bankrot: Na dno morálního hazardu | Investiční web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89" y="3277459"/>
            <a:ext cx="4399253" cy="247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9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5560" y="625043"/>
            <a:ext cx="2564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8761" y="491613"/>
            <a:ext cx="10795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Maastrichtské kritérium pro přijetí EUR - Udržitelnost veřejných financí </a:t>
            </a:r>
          </a:p>
          <a:p>
            <a:r>
              <a:rPr lang="cs-CZ" dirty="0"/>
              <a:t>Poměr veřejného zadlužení k hrubému domácímu produktu překračuje referenční hodnotu </a:t>
            </a:r>
            <a:r>
              <a:rPr lang="cs-CZ" b="1" dirty="0">
                <a:solidFill>
                  <a:srgbClr val="FF0000"/>
                </a:solidFill>
              </a:rPr>
              <a:t>60 %</a:t>
            </a:r>
            <a:r>
              <a:rPr lang="cs-CZ" dirty="0"/>
              <a:t>, ledaže by se tento poměr dostatečně snižoval a blížil se uspokojivým tempem k referenční hodnotě.</a:t>
            </a:r>
          </a:p>
        </p:txBody>
      </p:sp>
      <p:pic>
        <p:nvPicPr>
          <p:cNvPr id="2053" name="Picture 5" descr="Pení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12" y="3985507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C1AD5B9-FA86-C44A-2816-E0194AC8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51" y="1536859"/>
            <a:ext cx="9210367" cy="23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0606826-2328-1B5C-D673-CE6D340A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6" y="122903"/>
            <a:ext cx="5583792" cy="661219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397AEEB-CEB2-A45D-B9BF-6BE75AC9D80E}"/>
              </a:ext>
            </a:extLst>
          </p:cNvPr>
          <p:cNvSpPr txBox="1"/>
          <p:nvPr/>
        </p:nvSpPr>
        <p:spPr>
          <a:xfrm>
            <a:off x="6597445" y="3510116"/>
            <a:ext cx="411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Zadluženost ČR rostla nejrychleji ze zemí EU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28998C-6057-18D1-93C3-5F99EABD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45" y="905513"/>
            <a:ext cx="5188234" cy="47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38B79A-0C3C-C453-89D9-06D9F624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94784"/>
            <a:ext cx="8762583" cy="61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5CBDC3-A660-D41E-7115-62AFD558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98" y="780680"/>
            <a:ext cx="9516803" cy="52966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432B95-D19D-E654-E95A-9B1246AF7571}"/>
              </a:ext>
            </a:extLst>
          </p:cNvPr>
          <p:cNvSpPr txBox="1"/>
          <p:nvPr/>
        </p:nvSpPr>
        <p:spPr>
          <a:xfrm>
            <a:off x="934065" y="344129"/>
            <a:ext cx="829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Poměr dluhu k HDP ve vyspělých zemích</a:t>
            </a:r>
          </a:p>
        </p:txBody>
      </p:sp>
    </p:spTree>
    <p:extLst>
      <p:ext uri="{BB962C8B-B14F-4D97-AF65-F5344CB8AC3E}">
        <p14:creationId xmlns:p14="http://schemas.microsoft.com/office/powerpoint/2010/main" val="14032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7961DA-670E-05A1-19B6-602F4C2B3960}"/>
              </a:ext>
            </a:extLst>
          </p:cNvPr>
          <p:cNvSpPr txBox="1"/>
          <p:nvPr/>
        </p:nvSpPr>
        <p:spPr>
          <a:xfrm>
            <a:off x="796413" y="471948"/>
            <a:ext cx="9704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b) </a:t>
            </a:r>
            <a:r>
              <a:rPr lang="cs-CZ" b="1" dirty="0"/>
              <a:t>SALDO PRŮBĚŽNÉ </a:t>
            </a:r>
            <a:r>
              <a:rPr lang="cs-CZ" sz="1600" dirty="0"/>
              <a:t>(dynamické) vzniká v průběhu období, sleduje se většinou po čtvrtletích (Q), ale i po měsících. Střídání období, kdy příjmy převyšují výdaje a naopak.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AB08A5-C80F-B5B4-65D6-CE88EF7249FA}"/>
              </a:ext>
            </a:extLst>
          </p:cNvPr>
          <p:cNvSpPr txBox="1"/>
          <p:nvPr/>
        </p:nvSpPr>
        <p:spPr>
          <a:xfrm>
            <a:off x="1288027" y="1563328"/>
            <a:ext cx="241873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Sledování po měsících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4FA3408-3A40-48F5-D972-8DB2BEEC5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3832"/>
              </p:ext>
            </p:extLst>
          </p:nvPr>
        </p:nvGraphicFramePr>
        <p:xfrm>
          <a:off x="4803060" y="1175040"/>
          <a:ext cx="5358580" cy="2243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909">
                  <a:extLst>
                    <a:ext uri="{9D8B030D-6E8A-4147-A177-3AD203B41FA5}">
                      <a16:colId xmlns:a16="http://schemas.microsoft.com/office/drawing/2014/main" val="1160600385"/>
                    </a:ext>
                  </a:extLst>
                </a:gridCol>
                <a:gridCol w="1376516">
                  <a:extLst>
                    <a:ext uri="{9D8B030D-6E8A-4147-A177-3AD203B41FA5}">
                      <a16:colId xmlns:a16="http://schemas.microsoft.com/office/drawing/2014/main" val="1589271489"/>
                    </a:ext>
                  </a:extLst>
                </a:gridCol>
                <a:gridCol w="1661652">
                  <a:extLst>
                    <a:ext uri="{9D8B030D-6E8A-4147-A177-3AD203B41FA5}">
                      <a16:colId xmlns:a16="http://schemas.microsoft.com/office/drawing/2014/main" val="3167759900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1839521032"/>
                    </a:ext>
                  </a:extLst>
                </a:gridCol>
              </a:tblGrid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Mld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Leden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Únor</a:t>
                      </a:r>
                      <a:r>
                        <a:rPr lang="cs-CZ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Březen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70363"/>
                  </a:ext>
                </a:extLst>
              </a:tr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-44,7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11249"/>
                  </a:ext>
                </a:extLst>
              </a:tr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-86,1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-125,2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78177"/>
                  </a:ext>
                </a:extLst>
              </a:tr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+3,9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-45,3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-13,9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74708"/>
                  </a:ext>
                </a:extLst>
              </a:tr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-119,7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-46,5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32755"/>
                  </a:ext>
                </a:extLst>
              </a:tr>
              <a:tr h="373975">
                <a:tc>
                  <a:txBody>
                    <a:bodyPr/>
                    <a:lstStyle/>
                    <a:p>
                      <a:r>
                        <a:rPr lang="cs-CZ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- 26,0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-102,5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-105,0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34570"/>
                  </a:ext>
                </a:extLst>
              </a:tr>
            </a:tbl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D543497-2606-0E9A-3691-874A1F78E46C}"/>
              </a:ext>
            </a:extLst>
          </p:cNvPr>
          <p:cNvSpPr/>
          <p:nvPr/>
        </p:nvSpPr>
        <p:spPr>
          <a:xfrm>
            <a:off x="3873910" y="1759974"/>
            <a:ext cx="835742" cy="275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A82B24-5E93-33EB-EA56-B48734B38CF6}"/>
              </a:ext>
            </a:extLst>
          </p:cNvPr>
          <p:cNvSpPr txBox="1"/>
          <p:nvPr/>
        </p:nvSpPr>
        <p:spPr>
          <a:xfrm>
            <a:off x="870931" y="3646344"/>
            <a:ext cx="10681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c) </a:t>
            </a:r>
            <a:r>
              <a:rPr lang="cs-CZ" b="1" dirty="0"/>
              <a:t>SALDO KONEČNÉ </a:t>
            </a:r>
            <a:r>
              <a:rPr lang="cs-CZ" sz="1600" dirty="0"/>
              <a:t>(statické,  bilanční, výsledné) : na konci rozpočtového období většinou se liší od navrhovaného salda</a:t>
            </a:r>
          </a:p>
          <a:p>
            <a:endParaRPr lang="cs-CZ" sz="1600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6F499EE2-0F6C-2758-63DD-22F4D544C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51278"/>
              </p:ext>
            </p:extLst>
          </p:nvPr>
        </p:nvGraphicFramePr>
        <p:xfrm>
          <a:off x="1133987" y="4306529"/>
          <a:ext cx="8127999" cy="1068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324313574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5983991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8673309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0325135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6583072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23289809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382426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2412364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853415715"/>
                    </a:ext>
                  </a:extLst>
                </a:gridCol>
              </a:tblGrid>
              <a:tr h="428825">
                <a:tc>
                  <a:txBody>
                    <a:bodyPr/>
                    <a:lstStyle/>
                    <a:p>
                      <a:r>
                        <a:rPr lang="cs-CZ" dirty="0"/>
                        <a:t>Mld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2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Saldo 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367,45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419,69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508670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3CBAF6A-1DB2-06DB-16A3-BF2603AC491E}"/>
              </a:ext>
            </a:extLst>
          </p:cNvPr>
          <p:cNvSpPr txBox="1"/>
          <p:nvPr/>
        </p:nvSpPr>
        <p:spPr>
          <a:xfrm>
            <a:off x="6007509" y="5549628"/>
            <a:ext cx="24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Covid - 19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824DDB4-9BA6-F4A4-CBFC-36A2C1B2E2CF}"/>
              </a:ext>
            </a:extLst>
          </p:cNvPr>
          <p:cNvCxnSpPr/>
          <p:nvPr/>
        </p:nvCxnSpPr>
        <p:spPr>
          <a:xfrm flipH="1" flipV="1">
            <a:off x="6044769" y="5226719"/>
            <a:ext cx="185606" cy="28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78C3609-BF52-8C62-E841-4AFE59F86859}"/>
              </a:ext>
            </a:extLst>
          </p:cNvPr>
          <p:cNvCxnSpPr/>
          <p:nvPr/>
        </p:nvCxnSpPr>
        <p:spPr>
          <a:xfrm flipV="1">
            <a:off x="6567948" y="5290952"/>
            <a:ext cx="344129" cy="28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5D7377-C463-E2DB-9DC2-7A5559521CA9}"/>
              </a:ext>
            </a:extLst>
          </p:cNvPr>
          <p:cNvSpPr txBox="1"/>
          <p:nvPr/>
        </p:nvSpPr>
        <p:spPr>
          <a:xfrm>
            <a:off x="7569631" y="5479997"/>
            <a:ext cx="157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Válka na Ukrajině, energetická krize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8DC4EEA-D84A-A321-6658-06E7D1F41EF5}"/>
              </a:ext>
            </a:extLst>
          </p:cNvPr>
          <p:cNvCxnSpPr/>
          <p:nvPr/>
        </p:nvCxnSpPr>
        <p:spPr>
          <a:xfrm flipV="1">
            <a:off x="8052619" y="5153208"/>
            <a:ext cx="0" cy="42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A3F8AF-A9D2-36D7-1B80-A88E5224D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81" y="469719"/>
            <a:ext cx="782111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580992-9C0C-5139-68BA-F694F41F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90" y="15474"/>
            <a:ext cx="8063391" cy="68425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41297B1-80DA-69BE-7F2D-8E4BCD2E11C8}"/>
              </a:ext>
            </a:extLst>
          </p:cNvPr>
          <p:cNvSpPr txBox="1"/>
          <p:nvPr/>
        </p:nvSpPr>
        <p:spPr>
          <a:xfrm>
            <a:off x="373626" y="403123"/>
            <a:ext cx="229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Salda obecních rozpočtů včetně hlavního města Prahy</a:t>
            </a:r>
          </a:p>
          <a:p>
            <a:r>
              <a:rPr lang="cs-CZ" dirty="0"/>
              <a:t>2006-2023</a:t>
            </a:r>
          </a:p>
        </p:txBody>
      </p:sp>
    </p:spTree>
    <p:extLst>
      <p:ext uri="{BB962C8B-B14F-4D97-AF65-F5344CB8AC3E}">
        <p14:creationId xmlns:p14="http://schemas.microsoft.com/office/powerpoint/2010/main" val="29748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B87750-A994-91E8-3608-050B951B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46" y="647792"/>
            <a:ext cx="8287907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7C31A7C-000E-94B4-5368-A5A1C2F1A174}"/>
              </a:ext>
            </a:extLst>
          </p:cNvPr>
          <p:cNvSpPr txBox="1"/>
          <p:nvPr/>
        </p:nvSpPr>
        <p:spPr>
          <a:xfrm>
            <a:off x="688259" y="452284"/>
            <a:ext cx="51914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ad 2) Rozpočtový deficit z hlediska příčin jeho vzniku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STRUKTURÁLNÍ DEFICIT </a:t>
            </a:r>
            <a:r>
              <a:rPr lang="cs-CZ" dirty="0"/>
              <a:t>(tzv. aktivní saldo, protože vyplývá z aktivit vlády)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Je to ta část deficitu, která je vyvolaná diskrečními = záměrnými opatřeními fiskální expanzivní politiky (tedy vnitřními endogenními faktory)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Nezávislý na fázi hospodářského cyklu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 plánovaný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Uvádí se v % HDP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CYKLICKÝ DEFICIT  </a:t>
            </a:r>
            <a:r>
              <a:rPr lang="cs-CZ" sz="1600" dirty="0"/>
              <a:t>(pasivní saldo)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Vyvolán exogenními faktory (finanční krize 2008-2011, covid krize (2019-2021), energetická krize a válka na Ukrajině (od 2022)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Vliv hospodářského cyklu (expanze, konjunktura, recese, deprese)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F98348-CE6B-36E9-A7B4-792542707902}"/>
              </a:ext>
            </a:extLst>
          </p:cNvPr>
          <p:cNvSpPr txBox="1"/>
          <p:nvPr/>
        </p:nvSpPr>
        <p:spPr>
          <a:xfrm>
            <a:off x="7039897" y="530942"/>
            <a:ext cx="41492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Celkový deficit SR</a:t>
            </a:r>
          </a:p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E57CD8-8D6D-5AF5-FD86-67DD52774E75}"/>
              </a:ext>
            </a:extLst>
          </p:cNvPr>
          <p:cNvSpPr txBox="1"/>
          <p:nvPr/>
        </p:nvSpPr>
        <p:spPr>
          <a:xfrm>
            <a:off x="7039897" y="1177273"/>
            <a:ext cx="2497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Strukturální deficit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D0E873-5B51-F638-B169-6E10DC066254}"/>
              </a:ext>
            </a:extLst>
          </p:cNvPr>
          <p:cNvSpPr txBox="1"/>
          <p:nvPr/>
        </p:nvSpPr>
        <p:spPr>
          <a:xfrm>
            <a:off x="9537291" y="1177272"/>
            <a:ext cx="16518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Cyklický deficit</a:t>
            </a:r>
          </a:p>
          <a:p>
            <a:pPr algn="ctr"/>
            <a:endParaRPr lang="cs-CZ" dirty="0"/>
          </a:p>
        </p:txBody>
      </p:sp>
      <p:pic>
        <p:nvPicPr>
          <p:cNvPr id="1026" name="Picture 2" descr="OECD: Česko letos čeká mírná recese a vysoká inflace">
            <a:extLst>
              <a:ext uri="{FF2B5EF4-FFF2-40B4-BE49-F238E27FC236}">
                <a16:creationId xmlns:a16="http://schemas.microsoft.com/office/drawing/2014/main" id="{CE663D5C-2B96-BF43-7676-EBD1F222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91" y="2852584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2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3BE8D0-C01B-9A64-E8EF-E0DCB1383076}"/>
              </a:ext>
            </a:extLst>
          </p:cNvPr>
          <p:cNvSpPr txBox="1"/>
          <p:nvPr/>
        </p:nvSpPr>
        <p:spPr>
          <a:xfrm>
            <a:off x="840658" y="491613"/>
            <a:ext cx="1051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Cyklické a strukturální saldo mají vztah k „</a:t>
            </a:r>
            <a:r>
              <a:rPr lang="cs-CZ" b="1" dirty="0"/>
              <a:t>POTENCIÁLNÍMU PRODUKTU</a:t>
            </a:r>
            <a:r>
              <a:rPr lang="cs-CZ" dirty="0"/>
              <a:t>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B692895-FF56-E450-1604-DD6DF7FCF053}"/>
              </a:ext>
            </a:extLst>
          </p:cNvPr>
          <p:cNvSpPr txBox="1"/>
          <p:nvPr/>
        </p:nvSpPr>
        <p:spPr>
          <a:xfrm>
            <a:off x="1022555" y="1494503"/>
            <a:ext cx="212376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Potenciální produkt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31FF5B-2222-D7FF-BDC7-20BE0D22C57D}"/>
              </a:ext>
            </a:extLst>
          </p:cNvPr>
          <p:cNvSpPr txBox="1"/>
          <p:nvPr/>
        </p:nvSpPr>
        <p:spPr>
          <a:xfrm>
            <a:off x="1022555" y="3510116"/>
            <a:ext cx="2123768" cy="37227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Strukturální saldo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DE462E-3CBC-8676-C4BA-9908BBB4F889}"/>
              </a:ext>
            </a:extLst>
          </p:cNvPr>
          <p:cNvSpPr txBox="1"/>
          <p:nvPr/>
        </p:nvSpPr>
        <p:spPr>
          <a:xfrm>
            <a:off x="3244645" y="1229032"/>
            <a:ext cx="1995949" cy="203132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  <a:p>
            <a:pPr algn="ctr"/>
            <a:r>
              <a:rPr lang="cs-CZ" dirty="0"/>
              <a:t>HDP je větší než potenciální produkt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BB189B-0D5B-AD6F-3A3E-4D12E6E6A40D}"/>
              </a:ext>
            </a:extLst>
          </p:cNvPr>
          <p:cNvSpPr txBox="1"/>
          <p:nvPr/>
        </p:nvSpPr>
        <p:spPr>
          <a:xfrm>
            <a:off x="3244645" y="3513396"/>
            <a:ext cx="688258" cy="368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saldo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4440AE-A17C-9953-6516-945F723D0BAB}"/>
              </a:ext>
            </a:extLst>
          </p:cNvPr>
          <p:cNvSpPr txBox="1"/>
          <p:nvPr/>
        </p:nvSpPr>
        <p:spPr>
          <a:xfrm>
            <a:off x="3244645" y="4129548"/>
            <a:ext cx="199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Saldo je kladné-přebytek rozpočtu, výsledné saldo je menší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001508FE-B6A9-0552-DF26-F326914C6402}"/>
              </a:ext>
            </a:extLst>
          </p:cNvPr>
          <p:cNvSpPr/>
          <p:nvPr/>
        </p:nvSpPr>
        <p:spPr>
          <a:xfrm>
            <a:off x="4109884" y="3597644"/>
            <a:ext cx="353961" cy="5319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4C211C-002D-CCC7-F4B4-1D6908D39005}"/>
              </a:ext>
            </a:extLst>
          </p:cNvPr>
          <p:cNvSpPr txBox="1"/>
          <p:nvPr/>
        </p:nvSpPr>
        <p:spPr>
          <a:xfrm>
            <a:off x="1022555" y="5102942"/>
            <a:ext cx="1406013" cy="37227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Struk.saldo</a:t>
            </a:r>
            <a:endParaRPr lang="cs-CZ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837FA7C-61A7-8610-4B3E-B63EEF7524CC}"/>
              </a:ext>
            </a:extLst>
          </p:cNvPr>
          <p:cNvSpPr/>
          <p:nvPr/>
        </p:nvSpPr>
        <p:spPr>
          <a:xfrm>
            <a:off x="1553497" y="3962400"/>
            <a:ext cx="265471" cy="11405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48C547-3977-DEB1-B117-C167E2320C4F}"/>
              </a:ext>
            </a:extLst>
          </p:cNvPr>
          <p:cNvSpPr txBox="1"/>
          <p:nvPr/>
        </p:nvSpPr>
        <p:spPr>
          <a:xfrm>
            <a:off x="7010400" y="1494503"/>
            <a:ext cx="208443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Potenciální produkt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98269C-DBD3-5908-E94D-AB2958B367BF}"/>
              </a:ext>
            </a:extLst>
          </p:cNvPr>
          <p:cNvSpPr txBox="1"/>
          <p:nvPr/>
        </p:nvSpPr>
        <p:spPr>
          <a:xfrm>
            <a:off x="9271819" y="2048500"/>
            <a:ext cx="1897626" cy="120032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HDP je menší než potenciální produkt</a:t>
            </a: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97D8E3C-9760-2FD3-30F6-872C47B8C4EB}"/>
              </a:ext>
            </a:extLst>
          </p:cNvPr>
          <p:cNvSpPr txBox="1"/>
          <p:nvPr/>
        </p:nvSpPr>
        <p:spPr>
          <a:xfrm>
            <a:off x="7010400" y="3437870"/>
            <a:ext cx="2084439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Strukturální saldo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B91BD6D-8201-102C-EBA6-0177886030F9}"/>
              </a:ext>
            </a:extLst>
          </p:cNvPr>
          <p:cNvSpPr txBox="1"/>
          <p:nvPr/>
        </p:nvSpPr>
        <p:spPr>
          <a:xfrm>
            <a:off x="9370142" y="3437870"/>
            <a:ext cx="11503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Saldo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83D7EBC-E8A5-5B6F-25FE-CF81C17B094B}"/>
              </a:ext>
            </a:extLst>
          </p:cNvPr>
          <p:cNvSpPr txBox="1"/>
          <p:nvPr/>
        </p:nvSpPr>
        <p:spPr>
          <a:xfrm>
            <a:off x="9370142" y="4306529"/>
            <a:ext cx="171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Saldo je záporné, výsledné saldo je větší</a:t>
            </a: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42BB11D1-4D73-BA20-09AE-F4EF21E3C05A}"/>
              </a:ext>
            </a:extLst>
          </p:cNvPr>
          <p:cNvSpPr/>
          <p:nvPr/>
        </p:nvSpPr>
        <p:spPr>
          <a:xfrm>
            <a:off x="10638503" y="3597644"/>
            <a:ext cx="167149" cy="7088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DA7805B-4751-4A5E-54E8-99DFC7E86896}"/>
              </a:ext>
            </a:extLst>
          </p:cNvPr>
          <p:cNvSpPr txBox="1"/>
          <p:nvPr/>
        </p:nvSpPr>
        <p:spPr>
          <a:xfrm>
            <a:off x="5850195" y="5100003"/>
            <a:ext cx="3244644" cy="37227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Strukturální saldo</a:t>
            </a:r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711C3B43-690C-2871-96F2-46738526626E}"/>
              </a:ext>
            </a:extLst>
          </p:cNvPr>
          <p:cNvSpPr/>
          <p:nvPr/>
        </p:nvSpPr>
        <p:spPr>
          <a:xfrm>
            <a:off x="8052619" y="3952086"/>
            <a:ext cx="255639" cy="11479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5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2B9A72-078D-DF5C-B8DD-8264496CE5C6}"/>
              </a:ext>
            </a:extLst>
          </p:cNvPr>
          <p:cNvSpPr txBox="1"/>
          <p:nvPr/>
        </p:nvSpPr>
        <p:spPr>
          <a:xfrm>
            <a:off x="727587" y="412955"/>
            <a:ext cx="71480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Ad 3) Saldo podle změn příjmů a výdajů</a:t>
            </a:r>
          </a:p>
          <a:p>
            <a:endParaRPr lang="cs-CZ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3609D37-7347-3780-053F-B24B7AE05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85735"/>
              </p:ext>
            </p:extLst>
          </p:nvPr>
        </p:nvGraphicFramePr>
        <p:xfrm>
          <a:off x="852129" y="916311"/>
          <a:ext cx="5479845" cy="2259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690">
                  <a:extLst>
                    <a:ext uri="{9D8B030D-6E8A-4147-A177-3AD203B41FA5}">
                      <a16:colId xmlns:a16="http://schemas.microsoft.com/office/drawing/2014/main" val="249735236"/>
                    </a:ext>
                  </a:extLst>
                </a:gridCol>
                <a:gridCol w="4218155">
                  <a:extLst>
                    <a:ext uri="{9D8B030D-6E8A-4147-A177-3AD203B41FA5}">
                      <a16:colId xmlns:a16="http://schemas.microsoft.com/office/drawing/2014/main" val="2761379867"/>
                    </a:ext>
                  </a:extLst>
                </a:gridCol>
              </a:tblGrid>
              <a:tr h="3765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PŘÍJMY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VÝDAJE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30416"/>
                  </a:ext>
                </a:extLst>
              </a:tr>
              <a:tr h="37658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cs-CZ" sz="1600" dirty="0"/>
                        <a:t>Klesají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Rostou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60661"/>
                  </a:ext>
                </a:extLst>
              </a:tr>
              <a:tr h="376585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Výdaje klesají pomaleji než příjmy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996585"/>
                  </a:ext>
                </a:extLst>
              </a:tr>
              <a:tr h="376585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Výdaje jsou stejně vysoké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47473"/>
                  </a:ext>
                </a:extLst>
              </a:tr>
              <a:tr h="37658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cs-CZ" sz="1600" dirty="0"/>
                        <a:t>Stejné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Rostou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2749"/>
                  </a:ext>
                </a:extLst>
              </a:tr>
              <a:tr h="37658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cs-CZ" sz="1600" dirty="0"/>
                        <a:t>Rostou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Rostou rychleji než příjmy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29209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0B500991-AE4A-9EE2-AF02-22CDC0F528BB}"/>
              </a:ext>
            </a:extLst>
          </p:cNvPr>
          <p:cNvSpPr/>
          <p:nvPr/>
        </p:nvSpPr>
        <p:spPr>
          <a:xfrm>
            <a:off x="6900342" y="272705"/>
            <a:ext cx="4337930" cy="17851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    </a:t>
            </a:r>
            <a:r>
              <a:rPr lang="cs-CZ" sz="2000" b="1" dirty="0">
                <a:solidFill>
                  <a:srgbClr val="FF0000"/>
                </a:solidFill>
              </a:rPr>
              <a:t>ad 4) Podle způsobu výpočtu</a:t>
            </a:r>
            <a:r>
              <a:rPr lang="cs-CZ" sz="2000" b="1" dirty="0"/>
              <a:t>: </a:t>
            </a:r>
            <a:endParaRPr lang="cs-CZ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b="1" dirty="0"/>
              <a:t>PRIMÁRNÍ DEFICIT</a:t>
            </a:r>
            <a:r>
              <a:rPr lang="cs-CZ" b="1" u="sng" dirty="0"/>
              <a:t> </a:t>
            </a:r>
            <a:r>
              <a:rPr lang="cs-CZ" dirty="0"/>
              <a:t>– deficit vzniklý v průběhu daného roku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b="1" dirty="0"/>
              <a:t>KUMULATIVNÍ DEFICIT </a:t>
            </a:r>
            <a:r>
              <a:rPr lang="cs-CZ" dirty="0"/>
              <a:t>– za všechna sledovaná období (např. za vládnutí jedné vlády)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1D8C8D7F-1B31-4DF4-CF7B-619FF0A40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69806"/>
              </p:ext>
            </p:extLst>
          </p:nvPr>
        </p:nvGraphicFramePr>
        <p:xfrm>
          <a:off x="806245" y="4052800"/>
          <a:ext cx="10804365" cy="214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3012461573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243556526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1727819746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598637494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4280858557"/>
                    </a:ext>
                  </a:extLst>
                </a:gridCol>
                <a:gridCol w="952364">
                  <a:extLst>
                    <a:ext uri="{9D8B030D-6E8A-4147-A177-3AD203B41FA5}">
                      <a16:colId xmlns:a16="http://schemas.microsoft.com/office/drawing/2014/main" val="2460898215"/>
                    </a:ext>
                  </a:extLst>
                </a:gridCol>
                <a:gridCol w="811434">
                  <a:extLst>
                    <a:ext uri="{9D8B030D-6E8A-4147-A177-3AD203B41FA5}">
                      <a16:colId xmlns:a16="http://schemas.microsoft.com/office/drawing/2014/main" val="2051640"/>
                    </a:ext>
                  </a:extLst>
                </a:gridCol>
                <a:gridCol w="1057593">
                  <a:extLst>
                    <a:ext uri="{9D8B030D-6E8A-4147-A177-3AD203B41FA5}">
                      <a16:colId xmlns:a16="http://schemas.microsoft.com/office/drawing/2014/main" val="1638610875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2836479275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811469029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1300950047"/>
                    </a:ext>
                  </a:extLst>
                </a:gridCol>
                <a:gridCol w="881899">
                  <a:extLst>
                    <a:ext uri="{9D8B030D-6E8A-4147-A177-3AD203B41FA5}">
                      <a16:colId xmlns:a16="http://schemas.microsoft.com/office/drawing/2014/main" val="3361472072"/>
                    </a:ext>
                  </a:extLst>
                </a:gridCol>
              </a:tblGrid>
              <a:tr h="376266"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98-01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02-03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04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05(1)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06 – 08(3)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09(1)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010 -012(3)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013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014-016</a:t>
                      </a:r>
                    </a:p>
                    <a:p>
                      <a:r>
                        <a:rPr lang="cs-CZ" sz="140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017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017-021</a:t>
                      </a:r>
                    </a:p>
                    <a:p>
                      <a:r>
                        <a:rPr lang="cs-CZ" sz="1400" dirty="0"/>
                        <a:t>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68685"/>
                  </a:ext>
                </a:extLst>
              </a:tr>
              <a:tr h="376266"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Zeman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Špidla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Gross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Paroubek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Topolánek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Fišer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Nečas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Rusnok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Sobotka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Babiš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Babiš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60302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r>
                        <a:rPr lang="cs-CZ" sz="1400" dirty="0"/>
                        <a:t>Kumul.</a:t>
                      </a:r>
                    </a:p>
                    <a:p>
                      <a:r>
                        <a:rPr lang="cs-CZ" sz="1400" dirty="0"/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172,7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154,8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812,7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91649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r>
                        <a:rPr lang="cs-CZ" sz="1400" dirty="0"/>
                        <a:t>203,2Průměr/</a:t>
                      </a:r>
                    </a:p>
                    <a:p>
                      <a:r>
                        <a:rPr lang="cs-CZ" sz="14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404405"/>
                  </a:ext>
                </a:extLst>
              </a:tr>
            </a:tbl>
          </a:graphicData>
        </a:graphic>
      </p:graphicFrame>
      <p:sp>
        <p:nvSpPr>
          <p:cNvPr id="8" name="Šipka: dolů 7">
            <a:extLst>
              <a:ext uri="{FF2B5EF4-FFF2-40B4-BE49-F238E27FC236}">
                <a16:creationId xmlns:a16="http://schemas.microsoft.com/office/drawing/2014/main" id="{909D8E60-B3BF-A7E8-159D-B93243E312E9}"/>
              </a:ext>
            </a:extLst>
          </p:cNvPr>
          <p:cNvSpPr/>
          <p:nvPr/>
        </p:nvSpPr>
        <p:spPr>
          <a:xfrm>
            <a:off x="8662219" y="1907458"/>
            <a:ext cx="294968" cy="1956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15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2233</Words>
  <Application>Microsoft Office PowerPoint</Application>
  <PresentationFormat>Širokoúhlá obrazovka</PresentationFormat>
  <Paragraphs>492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Office</vt:lpstr>
      <vt:lpstr>2.3.4. ROZPOČTOVÝ DEFICIT „rozpočtový schodek“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2.3.5.  VEŘEJNÝ DLUH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Boháčková</dc:creator>
  <cp:lastModifiedBy>Jan Sima</cp:lastModifiedBy>
  <cp:revision>123</cp:revision>
  <dcterms:created xsi:type="dcterms:W3CDTF">2023-04-20T08:52:52Z</dcterms:created>
  <dcterms:modified xsi:type="dcterms:W3CDTF">2024-05-20T11:16:21Z</dcterms:modified>
</cp:coreProperties>
</file>