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318" r:id="rId5"/>
    <p:sldId id="319" r:id="rId6"/>
    <p:sldId id="321" r:id="rId7"/>
    <p:sldId id="260" r:id="rId8"/>
    <p:sldId id="322" r:id="rId9"/>
    <p:sldId id="261" r:id="rId10"/>
    <p:sldId id="287" r:id="rId11"/>
    <p:sldId id="277" r:id="rId12"/>
    <p:sldId id="298" r:id="rId13"/>
    <p:sldId id="320" r:id="rId14"/>
    <p:sldId id="305" r:id="rId15"/>
    <p:sldId id="304" r:id="rId16"/>
    <p:sldId id="306" r:id="rId17"/>
    <p:sldId id="307" r:id="rId18"/>
    <p:sldId id="323" r:id="rId19"/>
    <p:sldId id="325" r:id="rId20"/>
    <p:sldId id="312" r:id="rId21"/>
    <p:sldId id="313" r:id="rId22"/>
    <p:sldId id="326" r:id="rId23"/>
    <p:sldId id="314" r:id="rId24"/>
    <p:sldId id="309" r:id="rId25"/>
    <p:sldId id="315" r:id="rId26"/>
    <p:sldId id="285" r:id="rId27"/>
    <p:sldId id="317" r:id="rId28"/>
    <p:sldId id="328" r:id="rId29"/>
    <p:sldId id="327" r:id="rId3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Světlý sty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Světlý sty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873A89-468F-F2B4-1514-58B227A7B9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E7AA8C3-2078-62D0-BF56-1F55FF97C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E18C51-42CF-0BFE-51AE-AB9CEB13F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C29E-FE67-48AB-B937-6F035283A94A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DE88BE-ED95-0908-3D2A-9FC6D93F7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1FDB939-9506-E935-C2EA-988401EF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B525-96D1-4E4D-BAB5-178BF65FD3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3768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90C82E-B0A6-1E60-2CBB-6104EEA8E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9613D27-66DA-7418-CD1F-3802664EC8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E3FDEE7-0D82-F886-2F82-82C9D121A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C29E-FE67-48AB-B937-6F035283A94A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4E2AF5F-A1AB-D476-300B-5CD5271B4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084EB9-D10C-E4A7-CABA-552345F51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B525-96D1-4E4D-BAB5-178BF65FD3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2208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431BCF4-076F-92B4-057E-5E4BCF4207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8DCB9DB-FC75-4523-8D16-F72E715BB7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2D79F0-22D1-1566-CBAB-48C30A5D6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C29E-FE67-48AB-B937-6F035283A94A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30FA07-3C14-12B7-148A-31866AE44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F4AB51-0383-74EE-FBE3-48FA36223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B525-96D1-4E4D-BAB5-178BF65FD3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026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616F0-1774-D1CB-28D1-705621086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44BEFA-134A-2436-A1FA-D828733D3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6F0202-5F30-B1A0-0F2C-869929174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C29E-FE67-48AB-B937-6F035283A94A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A3D9935-D24C-084E-370D-DA751A39A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3C50B2E-15D7-2598-7564-62F07B545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B525-96D1-4E4D-BAB5-178BF65FD3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2635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3C7EC7-10E1-76B8-B9FA-73AA355C9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7D296D8-0758-99F0-8CD0-BA9DD1958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630A920-2803-5813-322C-24A358183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C29E-FE67-48AB-B937-6F035283A94A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EFF127A-F1E2-1A4B-AEE2-B73D612D1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98A7F3-812B-07CB-D122-98E3E55EF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B525-96D1-4E4D-BAB5-178BF65FD3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565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1AED45-0D0A-4693-10FF-F607A0079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8B9F34-E603-E692-73C8-26C7272D5E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C55F59D-0552-E053-522D-58D65344D3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06217EB-5A90-5CF3-E39A-D21A023CD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C29E-FE67-48AB-B937-6F035283A94A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A1CE31B-F141-03A3-6585-D7A6E6E1F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2174BB9-EBE2-44D5-C744-1F3A40303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B525-96D1-4E4D-BAB5-178BF65FD3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28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C77AD0-75FF-180F-90C3-FBEF8853C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733A5AA-D9C7-476C-017D-5FEF8938C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854D5F3-0FAC-A765-3544-146FC9536D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E982F70-5ED6-8FD9-DB23-8D43F6961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3677410-594F-27EC-E51E-245549DC92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97462DC-9AE9-471C-6ADB-24DF591D2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C29E-FE67-48AB-B937-6F035283A94A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91D8CDC-720E-71AD-2E30-B30FD78BB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348D39C-102F-6BB6-AB13-D6CB27951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B525-96D1-4E4D-BAB5-178BF65FD3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5052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149A26-18B8-2C35-F6A8-D808D27EE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5D1E5C7-35DA-C33A-C5FF-0B9C2D7B7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C29E-FE67-48AB-B937-6F035283A94A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13B5024-6F43-3CDB-F796-E855939F2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51DE585-CEEB-62FC-7927-62DD9E2A2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B525-96D1-4E4D-BAB5-178BF65FD3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6120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E7E0E13-DB63-2B4D-45F0-1E7458952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C29E-FE67-48AB-B937-6F035283A94A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BDE3F2A-34B2-52A3-A8D6-9A5515E66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868C005-2863-DA38-D44A-5C664F0D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B525-96D1-4E4D-BAB5-178BF65FD3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4813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27FB62-D831-3BA6-BBA3-2C3D88676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C73988-0EA3-3EC4-80D3-0DA88BFD4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12BA8D2-49D7-8EA1-DF90-C35138CA27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BB4ECA4-A44F-8E75-E136-29C5EE6CE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C29E-FE67-48AB-B937-6F035283A94A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DA74647-06D4-E7D2-41C8-421A32A6D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FEAC7EC-BA59-9E5F-F7D2-807291CC0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B525-96D1-4E4D-BAB5-178BF65FD3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3627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AB2E34-D842-970B-A9A0-6ABE215EB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5EF902B-5359-22AD-77A7-21E4FB5F76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1206CC6-FC57-DD31-B35F-707F960D68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667AE1-FBF8-B805-D24C-F267343D4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CC29E-FE67-48AB-B937-6F035283A94A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1F773B3-5BBD-0DD7-4C49-18B02684E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10CA9BA-60CF-A475-5E26-072137F16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B525-96D1-4E4D-BAB5-178BF65FD3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7629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13B1EE2-416B-CF2D-1DBB-408CBFF14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AE81ED2-19D3-CAEF-289D-688D921AA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AC35E1-53EA-1E02-5E65-87F140645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CC29E-FE67-48AB-B937-6F035283A94A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3A0F091-E7BC-AB2C-DC35-D65E9A0187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E4676F-6997-4717-A122-F726458557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1B525-96D1-4E4D-BAB5-178BF65FD3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913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2902" y="443709"/>
            <a:ext cx="4963330" cy="1247439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2.3.4. ROZPOČTOVÝ DEFICIT</a:t>
            </a:r>
            <a:br>
              <a:rPr lang="cs-CZ" sz="3200" b="1" dirty="0">
                <a:solidFill>
                  <a:srgbClr val="FF0000"/>
                </a:solidFill>
              </a:rPr>
            </a:br>
            <a:r>
              <a:rPr lang="cs-CZ" sz="3200" b="1" dirty="0">
                <a:solidFill>
                  <a:srgbClr val="FF0000"/>
                </a:solidFill>
              </a:rPr>
              <a:t>„rozpočtový schodek“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2902" y="1827199"/>
            <a:ext cx="6400800" cy="1752600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Tx/>
              <a:buChar char="-"/>
            </a:pPr>
            <a:r>
              <a:rPr lang="cs-CZ" sz="2000" dirty="0"/>
              <a:t>Charakteristika rozpočtového deficitu</a:t>
            </a:r>
          </a:p>
          <a:p>
            <a:pPr marL="342900" indent="-342900" algn="l">
              <a:buFontTx/>
              <a:buChar char="-"/>
            </a:pPr>
            <a:r>
              <a:rPr lang="cs-CZ" sz="2000" dirty="0"/>
              <a:t>Druhy rozpočtového deficitu</a:t>
            </a:r>
          </a:p>
          <a:p>
            <a:pPr marL="342900" indent="-342900" algn="l">
              <a:buFontTx/>
              <a:buChar char="-"/>
            </a:pPr>
            <a:r>
              <a:rPr lang="cs-CZ" sz="2000" dirty="0"/>
              <a:t>Důsledky rozpočtového deficitu</a:t>
            </a:r>
          </a:p>
          <a:p>
            <a:pPr marL="342900" indent="-342900" algn="l">
              <a:buFontTx/>
              <a:buChar char="-"/>
            </a:pPr>
            <a:r>
              <a:rPr lang="cs-CZ" sz="2000" dirty="0"/>
              <a:t>Rozpočtový deficit ČR ve srovnání se zeměmi EU</a:t>
            </a:r>
          </a:p>
          <a:p>
            <a:pPr marL="342900" indent="-342900" algn="l">
              <a:buFontTx/>
              <a:buChar char="-"/>
            </a:pPr>
            <a:r>
              <a:rPr lang="cs-CZ" sz="2000" dirty="0"/>
              <a:t>Řešení rozpočtového deficitu</a:t>
            </a:r>
          </a:p>
          <a:p>
            <a:pPr marL="342900" indent="-342900" algn="l">
              <a:buFontTx/>
              <a:buChar char="-"/>
            </a:pPr>
            <a:endParaRPr lang="cs-CZ" dirty="0"/>
          </a:p>
        </p:txBody>
      </p:sp>
      <p:pic>
        <p:nvPicPr>
          <p:cNvPr id="4" name="Picture 2" descr="Stáhnout - Bankrot. prázdné kapsy — Stock obrázek">
            <a:extLst>
              <a:ext uri="{FF2B5EF4-FFF2-40B4-BE49-F238E27FC236}">
                <a16:creationId xmlns:a16="http://schemas.microsoft.com/office/drawing/2014/main" id="{2B16B36C-DEA0-C279-9FD8-D7804DB79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518589"/>
            <a:ext cx="4227871" cy="281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3ACF142-D73B-242F-FF49-EBBC00C9EADB}"/>
              </a:ext>
            </a:extLst>
          </p:cNvPr>
          <p:cNvSpPr txBox="1"/>
          <p:nvPr/>
        </p:nvSpPr>
        <p:spPr>
          <a:xfrm>
            <a:off x="806245" y="3765755"/>
            <a:ext cx="10127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b="1" dirty="0">
                <a:solidFill>
                  <a:srgbClr val="FF0000"/>
                </a:solidFill>
              </a:rPr>
              <a:t> CHARAKTERISTIKA ROZPOČTOVÉHO DEFICITU</a:t>
            </a:r>
          </a:p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3E4822F-DCDD-E1E1-FACC-FD1FB4BF08A9}"/>
              </a:ext>
            </a:extLst>
          </p:cNvPr>
          <p:cNvSpPr txBox="1"/>
          <p:nvPr/>
        </p:nvSpPr>
        <p:spPr>
          <a:xfrm>
            <a:off x="806245" y="4199178"/>
            <a:ext cx="884903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Rozpočtový deficit je jedním z typů rozpočtové nerovnováhy</a:t>
            </a:r>
            <a:r>
              <a:rPr lang="cs-CZ" dirty="0"/>
              <a:t>. </a:t>
            </a:r>
          </a:p>
          <a:p>
            <a:pPr marL="342900" indent="-342900">
              <a:buAutoNum type="alphaLcParenR"/>
            </a:pPr>
            <a:r>
              <a:rPr lang="cs-CZ" dirty="0"/>
              <a:t>Rozpočtová nerovnováha vzniká, když </a:t>
            </a:r>
            <a:r>
              <a:rPr lang="cs-CZ" dirty="0">
                <a:solidFill>
                  <a:srgbClr val="FF0000"/>
                </a:solidFill>
              </a:rPr>
              <a:t>příjmy jsou větší než výdaje</a:t>
            </a:r>
            <a:r>
              <a:rPr lang="cs-CZ" dirty="0"/>
              <a:t> (posuzuje se, které příjmy byly příčinou), pozitivní situace</a:t>
            </a:r>
          </a:p>
          <a:p>
            <a:pPr marL="342900" indent="-342900">
              <a:buAutoNum type="alphaLcParenR"/>
            </a:pPr>
            <a:r>
              <a:rPr lang="cs-CZ" dirty="0"/>
              <a:t>Rozpočtová nerovnováha vzniká, když </a:t>
            </a:r>
            <a:r>
              <a:rPr lang="cs-CZ" dirty="0">
                <a:solidFill>
                  <a:srgbClr val="FF0000"/>
                </a:solidFill>
              </a:rPr>
              <a:t>výdaje jsou větší než příjmy </a:t>
            </a:r>
            <a:r>
              <a:rPr lang="cs-CZ" dirty="0"/>
              <a:t>(rozpočtový deficit)(které výdaje jsou příčinou)</a:t>
            </a:r>
          </a:p>
          <a:p>
            <a:endParaRPr lang="cs-CZ" b="1" dirty="0"/>
          </a:p>
          <a:p>
            <a:r>
              <a:rPr lang="cs-CZ" sz="1400" b="1" dirty="0"/>
              <a:t>RN se sleduje z hlediska času (krátkodobá x dlouhodobá), </a:t>
            </a:r>
            <a:r>
              <a:rPr lang="cs-CZ" sz="1400" dirty="0"/>
              <a:t>krátkodobá nepřináší významné problémy, dlouhodobá ano – kumulativní deficity</a:t>
            </a:r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4127798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63793" y="216310"/>
            <a:ext cx="11405419" cy="63709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 Důsledky rozpočtového deficitu </a:t>
            </a:r>
          </a:p>
          <a:p>
            <a:r>
              <a:rPr lang="cs-CZ" sz="1600" dirty="0"/>
              <a:t>Názory na existenci rozpočtového deficitu se extrémně rozcházejí (v minulosti i v současnosti)</a:t>
            </a:r>
          </a:p>
          <a:p>
            <a:r>
              <a:rPr lang="cs-CZ" sz="1600" b="1" dirty="0">
                <a:solidFill>
                  <a:srgbClr val="FF0000"/>
                </a:solidFill>
              </a:rPr>
              <a:t>teorie</a:t>
            </a:r>
          </a:p>
          <a:p>
            <a:pPr marL="342900" indent="-342900">
              <a:buAutoNum type="arabicParenR"/>
            </a:pPr>
            <a:r>
              <a:rPr lang="cs-CZ" sz="1600" b="1" dirty="0"/>
              <a:t>Smith, Ricardo, </a:t>
            </a:r>
            <a:r>
              <a:rPr lang="cs-CZ" sz="1600" b="1" dirty="0" err="1"/>
              <a:t>Say</a:t>
            </a:r>
            <a:r>
              <a:rPr lang="cs-CZ" sz="1600" b="1" dirty="0"/>
              <a:t> </a:t>
            </a:r>
            <a:r>
              <a:rPr lang="cs-CZ" sz="1600" dirty="0"/>
              <a:t>– rozpočtový deficit je chyba (ukazuje to na to, že vláda neumí efektivně hospodařit)</a:t>
            </a:r>
          </a:p>
          <a:p>
            <a:r>
              <a:rPr lang="cs-CZ" sz="1600" dirty="0"/>
              <a:t>- </a:t>
            </a:r>
            <a:r>
              <a:rPr lang="cs-CZ" sz="1600" b="1" dirty="0" err="1"/>
              <a:t>Neoricardiáni</a:t>
            </a:r>
            <a:r>
              <a:rPr lang="cs-CZ" sz="1600" dirty="0"/>
              <a:t>:  RD nemá negativní účinky pouze při variantě, že příjmy klesají, ale výdaje jsou konstantní</a:t>
            </a:r>
          </a:p>
          <a:p>
            <a:r>
              <a:rPr lang="cs-CZ" sz="1600" dirty="0"/>
              <a:t>2)   </a:t>
            </a:r>
            <a:r>
              <a:rPr lang="cs-CZ" sz="1600" b="1" dirty="0" err="1"/>
              <a:t>Keynes</a:t>
            </a:r>
            <a:r>
              <a:rPr lang="cs-CZ" sz="1600" dirty="0"/>
              <a:t>- má rozporuplný vztah k deficitu:</a:t>
            </a:r>
          </a:p>
          <a:p>
            <a:pPr marL="342900" indent="-342900">
              <a:buAutoNum type="alphaLcParenR"/>
            </a:pPr>
            <a:r>
              <a:rPr lang="cs-CZ" sz="1600" dirty="0"/>
              <a:t>Jeden pohled : RD není nic špatného, pokud výdaje jsou vynakládány smysluplně</a:t>
            </a:r>
          </a:p>
          <a:p>
            <a:pPr marL="342900" indent="-342900">
              <a:buAutoNum type="alphaLcParenR"/>
            </a:pPr>
            <a:r>
              <a:rPr lang="cs-CZ" sz="1600" dirty="0"/>
              <a:t>Druhý pohled :  Pokud se ekonomice daří, je rozpočtový deficit hrubou chybou</a:t>
            </a:r>
          </a:p>
          <a:p>
            <a:pPr marL="342900" indent="-342900">
              <a:buAutoNum type="alphaLcParenR"/>
            </a:pPr>
            <a:r>
              <a:rPr lang="cs-CZ" sz="1600" dirty="0"/>
              <a:t>Za optimální situaci považuje vyrovnaný rozpočet</a:t>
            </a:r>
          </a:p>
          <a:p>
            <a:r>
              <a:rPr lang="cs-CZ" sz="1600" b="1" dirty="0" err="1"/>
              <a:t>Neokeynesiáni</a:t>
            </a:r>
            <a:r>
              <a:rPr lang="cs-CZ" sz="1600" dirty="0"/>
              <a:t>.: preferují pouze první pohled, RD působí na ekonomiku kladně, dokonce ho někdy doporučují, aby stát mohl efektivně využívat zdroje (to trh neumí)</a:t>
            </a:r>
          </a:p>
          <a:p>
            <a:r>
              <a:rPr lang="cs-CZ" sz="1600" dirty="0"/>
              <a:t>3) </a:t>
            </a:r>
            <a:r>
              <a:rPr lang="cs-CZ" sz="1600" b="1" dirty="0"/>
              <a:t>Neoklasicismus</a:t>
            </a:r>
          </a:p>
          <a:p>
            <a:pPr marL="342900" indent="-342900">
              <a:buAutoNum type="alphaLcParenR"/>
            </a:pPr>
            <a:r>
              <a:rPr lang="cs-CZ" sz="1600" dirty="0"/>
              <a:t>Akceptuje deficit pouze z krátkodobého hlediska </a:t>
            </a:r>
          </a:p>
          <a:p>
            <a:pPr marL="342900" indent="-342900">
              <a:buAutoNum type="alphaLcParenR"/>
            </a:pPr>
            <a:r>
              <a:rPr lang="cs-CZ" sz="1600" dirty="0"/>
              <a:t>Rozpočtový deficit zásadně odmítá jako škodlivý</a:t>
            </a:r>
          </a:p>
          <a:p>
            <a:r>
              <a:rPr lang="cs-CZ" sz="1600" dirty="0"/>
              <a:t>Neoklasicismus pokračovatelé : odmítá RD zásadně, akceptují mimo krátkodobého deficitu i průběžný deficit. Optimální alokaci zdrojů zajistí jen trh, nikdy ne stát.</a:t>
            </a:r>
          </a:p>
          <a:p>
            <a:endParaRPr lang="cs-CZ" sz="1600" dirty="0"/>
          </a:p>
          <a:p>
            <a:r>
              <a:rPr lang="cs-CZ" sz="1600" b="1" dirty="0">
                <a:solidFill>
                  <a:srgbClr val="FF0000"/>
                </a:solidFill>
              </a:rPr>
              <a:t> praxe:</a:t>
            </a:r>
          </a:p>
          <a:p>
            <a:r>
              <a:rPr lang="cs-CZ" sz="1600" dirty="0"/>
              <a:t>Důsledky mohou být: a) krátkodobé (nepovažují se za škodlivé) b) dlouhodobé (jsou škodlivé )</a:t>
            </a:r>
          </a:p>
          <a:p>
            <a:r>
              <a:rPr lang="cs-CZ" sz="1600" dirty="0"/>
              <a:t>-     roste zadlužení státu (vyšší dluh a vyšší náklady na jeho splácení)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rostou  inflační tlaky,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rostou úrokové sazby,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omezují se investiční aktivity státu v rozpočtových institucích (školy, nemocnice)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Klesají státní objednávky</a:t>
            </a:r>
          </a:p>
          <a:p>
            <a:r>
              <a:rPr lang="cs-CZ" sz="1600" dirty="0"/>
              <a:t>-     nespokojenost obyvatelstva s vládou</a:t>
            </a:r>
          </a:p>
        </p:txBody>
      </p:sp>
    </p:spTree>
    <p:extLst>
      <p:ext uri="{BB962C8B-B14F-4D97-AF65-F5344CB8AC3E}">
        <p14:creationId xmlns:p14="http://schemas.microsoft.com/office/powerpoint/2010/main" val="2919888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19602" y="384999"/>
            <a:ext cx="6195830" cy="51398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Řešení rozpočtového deficitu</a:t>
            </a:r>
          </a:p>
          <a:p>
            <a:r>
              <a:rPr lang="cs-CZ" sz="1600" b="1" dirty="0">
                <a:solidFill>
                  <a:srgbClr val="FF0000"/>
                </a:solidFill>
              </a:rPr>
              <a:t>Možné cesty</a:t>
            </a:r>
            <a:r>
              <a:rPr lang="cs-CZ" sz="1600" dirty="0">
                <a:solidFill>
                  <a:srgbClr val="FF0000"/>
                </a:solidFill>
              </a:rPr>
              <a:t>: </a:t>
            </a:r>
            <a:r>
              <a:rPr lang="cs-CZ" sz="1600" b="1" dirty="0">
                <a:solidFill>
                  <a:srgbClr val="FF0000"/>
                </a:solidFill>
              </a:rPr>
              <a:t>ekonomické</a:t>
            </a:r>
          </a:p>
          <a:p>
            <a:pPr marL="342900" indent="-342900">
              <a:buAutoNum type="alphaLcParenR"/>
            </a:pPr>
            <a:r>
              <a:rPr lang="cs-CZ" sz="1600" b="1" dirty="0"/>
              <a:t>Dluhové řešení </a:t>
            </a:r>
            <a:r>
              <a:rPr lang="cs-CZ" sz="1600" dirty="0"/>
              <a:t>–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 vláda si přímo půjčuje prostředky doma i v zahraničí u bank (tzv. externalizace dluhu), vysoká nákladovost spojená se splácením jednak dluhu a jednak úroků (náklady na obsluhu státního dluhu)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Vláda vydává státní cenné papíry a stává se dlužníkem jejich majitelů (domácích i zahraničních)</a:t>
            </a:r>
          </a:p>
          <a:p>
            <a:endParaRPr lang="cs-CZ" sz="1600" b="1" dirty="0"/>
          </a:p>
          <a:p>
            <a:r>
              <a:rPr lang="cs-CZ" sz="1600" b="1" dirty="0"/>
              <a:t>b) Monetární řešení </a:t>
            </a:r>
            <a:r>
              <a:rPr lang="cs-CZ" sz="1600" dirty="0"/>
              <a:t>– CB „kupuje“ státní dluh + emise (tisk) peněz – vysoká inflace</a:t>
            </a:r>
          </a:p>
          <a:p>
            <a:r>
              <a:rPr lang="cs-CZ" sz="1600" dirty="0"/>
              <a:t>  </a:t>
            </a:r>
          </a:p>
          <a:p>
            <a:r>
              <a:rPr lang="cs-CZ" sz="1600" b="1" dirty="0"/>
              <a:t>c) Krytí deficitu z rezerv státu (rezerv hmotného i finančního kapitálu)</a:t>
            </a:r>
          </a:p>
          <a:p>
            <a:endParaRPr lang="cs-CZ" sz="1600" dirty="0"/>
          </a:p>
          <a:p>
            <a:r>
              <a:rPr lang="cs-CZ" sz="1600" b="1" dirty="0"/>
              <a:t>d)</a:t>
            </a:r>
            <a:r>
              <a:rPr lang="cs-CZ" sz="1600" dirty="0"/>
              <a:t> </a:t>
            </a:r>
            <a:r>
              <a:rPr lang="cs-CZ" sz="1600" b="1" dirty="0"/>
              <a:t>Rozpočtové řešení  </a:t>
            </a:r>
            <a:r>
              <a:rPr lang="cs-CZ" sz="1600" dirty="0"/>
              <a:t>(nepopulární, sahá se k němu až když už není jiné řešení)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Zvýšení daní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Snížení výdaje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Nebo oboje</a:t>
            </a:r>
          </a:p>
          <a:p>
            <a:pPr marL="342900" indent="-342900">
              <a:buAutoNum type="alphaLcParenR"/>
            </a:pPr>
            <a:endParaRPr lang="cs-CZ" sz="16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B45B205-1270-ED0B-E58D-E5A18D48B5FE}"/>
              </a:ext>
            </a:extLst>
          </p:cNvPr>
          <p:cNvSpPr txBox="1"/>
          <p:nvPr/>
        </p:nvSpPr>
        <p:spPr>
          <a:xfrm>
            <a:off x="7275871" y="692775"/>
            <a:ext cx="4198374" cy="52629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Možné cesty : politické</a:t>
            </a:r>
          </a:p>
          <a:p>
            <a:endParaRPr lang="cs-CZ" sz="1600" dirty="0"/>
          </a:p>
          <a:p>
            <a:r>
              <a:rPr lang="cs-CZ" sz="1600" b="1" dirty="0"/>
              <a:t>Pravicová cesta </a:t>
            </a:r>
            <a:r>
              <a:rPr lang="cs-CZ" sz="1600" dirty="0"/>
              <a:t>: snížení výdajů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Úspora ve veřejných službách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Omezení státního aparátu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Omezení podpory různých skupin obyvatelstva</a:t>
            </a:r>
          </a:p>
          <a:p>
            <a:endParaRPr lang="cs-CZ" sz="1600" dirty="0"/>
          </a:p>
          <a:p>
            <a:r>
              <a:rPr lang="cs-CZ" sz="1600" b="1" dirty="0"/>
              <a:t>Levicová cesta </a:t>
            </a:r>
            <a:r>
              <a:rPr lang="cs-CZ" sz="1600" dirty="0"/>
              <a:t>: zvýšení daní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Zvýšit daně hlavně bohatým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Zavést nové daně</a:t>
            </a:r>
          </a:p>
          <a:p>
            <a:endParaRPr lang="cs-CZ" sz="1600" dirty="0"/>
          </a:p>
          <a:p>
            <a:r>
              <a:rPr lang="cs-CZ" sz="1600" b="1" dirty="0"/>
              <a:t>Kombinace pravicové a levicové cesty </a:t>
            </a:r>
            <a:r>
              <a:rPr lang="cs-CZ" sz="1600" dirty="0"/>
              <a:t>– při ideologicky neukotvené vládě nebo vládě tvořené koalicemi</a:t>
            </a:r>
          </a:p>
          <a:p>
            <a:endParaRPr lang="cs-CZ" sz="1600" dirty="0"/>
          </a:p>
          <a:p>
            <a:r>
              <a:rPr lang="cs-CZ" sz="1600" b="1" dirty="0"/>
              <a:t>Populistická cesta : </a:t>
            </a:r>
            <a:r>
              <a:rPr lang="cs-CZ" sz="1600" dirty="0"/>
              <a:t>nemyslí na budoucí generace, politici žijí obdobím své funkce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Dále pokračovat v nízkých daních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Dále pokračovat ve vysokých výdajích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„Řecká cesta“</a:t>
            </a:r>
          </a:p>
        </p:txBody>
      </p:sp>
    </p:spTree>
    <p:extLst>
      <p:ext uri="{BB962C8B-B14F-4D97-AF65-F5344CB8AC3E}">
        <p14:creationId xmlns:p14="http://schemas.microsoft.com/office/powerpoint/2010/main" val="3216575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236" y="542918"/>
            <a:ext cx="7017719" cy="1310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001668" y="2035016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Kritérium : rozpočtový deficit</a:t>
            </a:r>
          </a:p>
          <a:p>
            <a:r>
              <a:rPr lang="cs-CZ" sz="2000" b="1" dirty="0">
                <a:solidFill>
                  <a:srgbClr val="FF0000"/>
                </a:solidFill>
              </a:rPr>
              <a:t>Nesmí přesahovat 3% HDP („Maastrichtská smlouva“ 1993)</a:t>
            </a:r>
          </a:p>
        </p:txBody>
      </p:sp>
      <p:pic>
        <p:nvPicPr>
          <p:cNvPr id="2052" name="Picture 4" descr="M-N - Eurosk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1267" y="991750"/>
            <a:ext cx="2913691" cy="208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9E973ECD-55CF-6859-0301-AB86E71D13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114184"/>
              </p:ext>
            </p:extLst>
          </p:nvPr>
        </p:nvGraphicFramePr>
        <p:xfrm>
          <a:off x="1762222" y="3906444"/>
          <a:ext cx="8667554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9111">
                  <a:extLst>
                    <a:ext uri="{9D8B030D-6E8A-4147-A177-3AD203B41FA5}">
                      <a16:colId xmlns:a16="http://schemas.microsoft.com/office/drawing/2014/main" val="1408064928"/>
                    </a:ext>
                  </a:extLst>
                </a:gridCol>
                <a:gridCol w="619111">
                  <a:extLst>
                    <a:ext uri="{9D8B030D-6E8A-4147-A177-3AD203B41FA5}">
                      <a16:colId xmlns:a16="http://schemas.microsoft.com/office/drawing/2014/main" val="732415718"/>
                    </a:ext>
                  </a:extLst>
                </a:gridCol>
                <a:gridCol w="619111">
                  <a:extLst>
                    <a:ext uri="{9D8B030D-6E8A-4147-A177-3AD203B41FA5}">
                      <a16:colId xmlns:a16="http://schemas.microsoft.com/office/drawing/2014/main" val="3033786776"/>
                    </a:ext>
                  </a:extLst>
                </a:gridCol>
                <a:gridCol w="619111">
                  <a:extLst>
                    <a:ext uri="{9D8B030D-6E8A-4147-A177-3AD203B41FA5}">
                      <a16:colId xmlns:a16="http://schemas.microsoft.com/office/drawing/2014/main" val="1988532545"/>
                    </a:ext>
                  </a:extLst>
                </a:gridCol>
                <a:gridCol w="619111">
                  <a:extLst>
                    <a:ext uri="{9D8B030D-6E8A-4147-A177-3AD203B41FA5}">
                      <a16:colId xmlns:a16="http://schemas.microsoft.com/office/drawing/2014/main" val="2580592632"/>
                    </a:ext>
                  </a:extLst>
                </a:gridCol>
                <a:gridCol w="619111">
                  <a:extLst>
                    <a:ext uri="{9D8B030D-6E8A-4147-A177-3AD203B41FA5}">
                      <a16:colId xmlns:a16="http://schemas.microsoft.com/office/drawing/2014/main" val="1760329366"/>
                    </a:ext>
                  </a:extLst>
                </a:gridCol>
                <a:gridCol w="619111">
                  <a:extLst>
                    <a:ext uri="{9D8B030D-6E8A-4147-A177-3AD203B41FA5}">
                      <a16:colId xmlns:a16="http://schemas.microsoft.com/office/drawing/2014/main" val="1532953219"/>
                    </a:ext>
                  </a:extLst>
                </a:gridCol>
                <a:gridCol w="619111">
                  <a:extLst>
                    <a:ext uri="{9D8B030D-6E8A-4147-A177-3AD203B41FA5}">
                      <a16:colId xmlns:a16="http://schemas.microsoft.com/office/drawing/2014/main" val="2386801050"/>
                    </a:ext>
                  </a:extLst>
                </a:gridCol>
                <a:gridCol w="619111">
                  <a:extLst>
                    <a:ext uri="{9D8B030D-6E8A-4147-A177-3AD203B41FA5}">
                      <a16:colId xmlns:a16="http://schemas.microsoft.com/office/drawing/2014/main" val="590457233"/>
                    </a:ext>
                  </a:extLst>
                </a:gridCol>
                <a:gridCol w="619111">
                  <a:extLst>
                    <a:ext uri="{9D8B030D-6E8A-4147-A177-3AD203B41FA5}">
                      <a16:colId xmlns:a16="http://schemas.microsoft.com/office/drawing/2014/main" val="705015710"/>
                    </a:ext>
                  </a:extLst>
                </a:gridCol>
                <a:gridCol w="619111">
                  <a:extLst>
                    <a:ext uri="{9D8B030D-6E8A-4147-A177-3AD203B41FA5}">
                      <a16:colId xmlns:a16="http://schemas.microsoft.com/office/drawing/2014/main" val="802259541"/>
                    </a:ext>
                  </a:extLst>
                </a:gridCol>
                <a:gridCol w="619111">
                  <a:extLst>
                    <a:ext uri="{9D8B030D-6E8A-4147-A177-3AD203B41FA5}">
                      <a16:colId xmlns:a16="http://schemas.microsoft.com/office/drawing/2014/main" val="2263777849"/>
                    </a:ext>
                  </a:extLst>
                </a:gridCol>
                <a:gridCol w="619111">
                  <a:extLst>
                    <a:ext uri="{9D8B030D-6E8A-4147-A177-3AD203B41FA5}">
                      <a16:colId xmlns:a16="http://schemas.microsoft.com/office/drawing/2014/main" val="2278534017"/>
                    </a:ext>
                  </a:extLst>
                </a:gridCol>
                <a:gridCol w="619111">
                  <a:extLst>
                    <a:ext uri="{9D8B030D-6E8A-4147-A177-3AD203B41FA5}">
                      <a16:colId xmlns:a16="http://schemas.microsoft.com/office/drawing/2014/main" val="38156198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3174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err="1"/>
                        <a:t>Kritér</a:t>
                      </a:r>
                      <a:r>
                        <a:rPr lang="cs-CZ" sz="1400" dirty="0"/>
                        <a:t>.</a:t>
                      </a:r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solidFill>
                            <a:srgbClr val="FF0000"/>
                          </a:solidFill>
                        </a:rPr>
                        <a:t>-3% HDP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360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ČR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-3,9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-1,3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-2,1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-0,6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0,7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0,9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-6,4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-5,9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-5.8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-4,6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-4.3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- 3,6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619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4180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CD145F8-D05A-5A65-4255-FB3FE1355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677" y="1002890"/>
            <a:ext cx="10261699" cy="5741272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FC13459-CC5C-8875-07D2-6B056D782EFB}"/>
              </a:ext>
            </a:extLst>
          </p:cNvPr>
          <p:cNvSpPr txBox="1"/>
          <p:nvPr/>
        </p:nvSpPr>
        <p:spPr>
          <a:xfrm>
            <a:off x="422787" y="294968"/>
            <a:ext cx="5447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Rozpočtové saldo v % HDP 2023, země EU</a:t>
            </a:r>
          </a:p>
        </p:txBody>
      </p:sp>
    </p:spTree>
    <p:extLst>
      <p:ext uri="{BB962C8B-B14F-4D97-AF65-F5344CB8AC3E}">
        <p14:creationId xmlns:p14="http://schemas.microsoft.com/office/powerpoint/2010/main" val="4044445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9099" y="577756"/>
            <a:ext cx="5320759" cy="550803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2.3.5.  VEŘEJNÝ DLUH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72891" y="1260651"/>
            <a:ext cx="6440760" cy="2279104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l"/>
            <a:r>
              <a:rPr lang="cs-CZ" sz="2000" dirty="0"/>
              <a:t>1</a:t>
            </a:r>
            <a:r>
              <a:rPr lang="cs-CZ" sz="1600" dirty="0"/>
              <a:t>.      Charakteristika veřejného dluhu</a:t>
            </a:r>
          </a:p>
          <a:p>
            <a:pPr marL="457200" indent="-457200" algn="l">
              <a:buAutoNum type="arabicPeriod" startAt="2"/>
            </a:pPr>
            <a:r>
              <a:rPr lang="cs-CZ" sz="1600" dirty="0"/>
              <a:t>Druhy veřejného dluhu</a:t>
            </a:r>
          </a:p>
          <a:p>
            <a:pPr marL="457200" indent="-457200" algn="l">
              <a:buAutoNum type="arabicPeriod" startAt="2"/>
            </a:pPr>
            <a:r>
              <a:rPr lang="cs-CZ" sz="1600" dirty="0"/>
              <a:t>Faktory ovlivňující veřejný dluh a jeho vznik, management veřejného dluhu</a:t>
            </a:r>
          </a:p>
          <a:p>
            <a:pPr marL="457200" indent="-457200" algn="l">
              <a:buAutoNum type="arabicPeriod" startAt="2"/>
            </a:pPr>
            <a:r>
              <a:rPr lang="cs-CZ" sz="1600" dirty="0"/>
              <a:t>Veřejný dluh v České republice</a:t>
            </a:r>
          </a:p>
          <a:p>
            <a:pPr marL="457200" indent="-457200" algn="l">
              <a:buAutoNum type="arabicPeriod" startAt="2"/>
            </a:pPr>
            <a:r>
              <a:rPr lang="cs-CZ" sz="1600" dirty="0"/>
              <a:t>„veřejný dluh EU“ – dluhové zatížení členských zemí</a:t>
            </a:r>
          </a:p>
          <a:p>
            <a:pPr marL="457200" indent="-457200" algn="l">
              <a:buAutoNum type="arabicPeriod" startAt="2"/>
            </a:pPr>
            <a:endParaRPr lang="cs-CZ" sz="2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7483325" y="577756"/>
            <a:ext cx="4159576" cy="31393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Terminologie</a:t>
            </a:r>
            <a:r>
              <a:rPr lang="cs-CZ" dirty="0"/>
              <a:t> :</a:t>
            </a:r>
          </a:p>
          <a:p>
            <a:r>
              <a:rPr lang="cs-CZ" dirty="0">
                <a:solidFill>
                  <a:srgbClr val="FF0000"/>
                </a:solidFill>
              </a:rPr>
              <a:t>a)</a:t>
            </a:r>
            <a:r>
              <a:rPr lang="cs-CZ" b="1" i="1" dirty="0">
                <a:solidFill>
                  <a:srgbClr val="FF0000"/>
                </a:solidFill>
              </a:rPr>
              <a:t> Vládní dluh (státní dluh) – dluh vládních institucí</a:t>
            </a:r>
          </a:p>
          <a:p>
            <a:r>
              <a:rPr lang="cs-CZ" b="1" i="1" dirty="0">
                <a:solidFill>
                  <a:srgbClr val="FF0000"/>
                </a:solidFill>
              </a:rPr>
              <a:t>b) Dluhy dalších veřejných rozpočtů </a:t>
            </a:r>
            <a:r>
              <a:rPr lang="cs-CZ" dirty="0"/>
              <a:t>– dluhy municipalit, pojišťovacích systémů apod.</a:t>
            </a:r>
          </a:p>
          <a:p>
            <a:r>
              <a:rPr lang="cs-CZ" dirty="0">
                <a:solidFill>
                  <a:srgbClr val="FF0000"/>
                </a:solidFill>
              </a:rPr>
              <a:t>Často se zaměňuje státní dluh a veřejný dluh</a:t>
            </a:r>
            <a:endParaRPr lang="cs-CZ" dirty="0"/>
          </a:p>
          <a:p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Veřejný dluh </a:t>
            </a:r>
            <a:r>
              <a:rPr lang="cs-CZ" dirty="0"/>
              <a:t>= a) + b) </a:t>
            </a:r>
          </a:p>
          <a:p>
            <a:r>
              <a:rPr lang="cs-CZ" dirty="0"/>
              <a:t>Pohled dlužníka versus pohled věřitele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8F7F565-0171-4AC2-F731-E304E2EA48C5}"/>
              </a:ext>
            </a:extLst>
          </p:cNvPr>
          <p:cNvSpPr txBox="1"/>
          <p:nvPr/>
        </p:nvSpPr>
        <p:spPr>
          <a:xfrm>
            <a:off x="3163274" y="4160327"/>
            <a:ext cx="27726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STRUKTURA VEŘEJNÉHO DLUHU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20521F7-B734-6E38-D909-69C66D0E9D95}"/>
              </a:ext>
            </a:extLst>
          </p:cNvPr>
          <p:cNvSpPr txBox="1"/>
          <p:nvPr/>
        </p:nvSpPr>
        <p:spPr>
          <a:xfrm>
            <a:off x="687554" y="4526245"/>
            <a:ext cx="7433659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Veřejný dluh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F56D768-E533-55FD-4038-2EAFD7E633DC}"/>
              </a:ext>
            </a:extLst>
          </p:cNvPr>
          <p:cNvSpPr txBox="1"/>
          <p:nvPr/>
        </p:nvSpPr>
        <p:spPr>
          <a:xfrm>
            <a:off x="687554" y="4880731"/>
            <a:ext cx="6171008" cy="3807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Státní dluh (vládní dluh, THE GOVERNMENT DEBT)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2E56213-ECCF-0EF0-F8E9-CA5E7CA0D87E}"/>
              </a:ext>
            </a:extLst>
          </p:cNvPr>
          <p:cNvSpPr txBox="1"/>
          <p:nvPr/>
        </p:nvSpPr>
        <p:spPr>
          <a:xfrm flipH="1">
            <a:off x="6858561" y="4888232"/>
            <a:ext cx="703103" cy="380763"/>
          </a:xfrm>
          <a:prstGeom prst="rect">
            <a:avLst/>
          </a:prstGeom>
          <a:solidFill>
            <a:srgbClr val="CCFF6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1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87F4F8DE-B30D-0BC4-77C6-9D132A11CD03}"/>
              </a:ext>
            </a:extLst>
          </p:cNvPr>
          <p:cNvSpPr txBox="1"/>
          <p:nvPr/>
        </p:nvSpPr>
        <p:spPr>
          <a:xfrm flipH="1">
            <a:off x="7483325" y="4903078"/>
            <a:ext cx="328330" cy="380764"/>
          </a:xfrm>
          <a:prstGeom prst="rect">
            <a:avLst/>
          </a:prstGeom>
          <a:solidFill>
            <a:srgbClr val="FF99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2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EBFBE026-0396-AA3C-8797-60824D938524}"/>
              </a:ext>
            </a:extLst>
          </p:cNvPr>
          <p:cNvSpPr txBox="1"/>
          <p:nvPr/>
        </p:nvSpPr>
        <p:spPr>
          <a:xfrm>
            <a:off x="7811656" y="4899663"/>
            <a:ext cx="309558" cy="369332"/>
          </a:xfrm>
          <a:prstGeom prst="rect">
            <a:avLst/>
          </a:prstGeom>
          <a:solidFill>
            <a:srgbClr val="FFCC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3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7431576-B3A5-A4A2-A742-55119FCF4C72}"/>
              </a:ext>
            </a:extLst>
          </p:cNvPr>
          <p:cNvSpPr txBox="1"/>
          <p:nvPr/>
        </p:nvSpPr>
        <p:spPr>
          <a:xfrm>
            <a:off x="638523" y="5457743"/>
            <a:ext cx="4602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1- dluh územních samospráv</a:t>
            </a:r>
          </a:p>
          <a:p>
            <a:r>
              <a:rPr lang="cs-CZ" dirty="0"/>
              <a:t>2- dluh mimorozpočtových fondů</a:t>
            </a:r>
          </a:p>
          <a:p>
            <a:r>
              <a:rPr lang="cs-CZ" dirty="0"/>
              <a:t>3- dluh fondů sociálního a zdravotního pojištění</a:t>
            </a:r>
          </a:p>
        </p:txBody>
      </p:sp>
    </p:spTree>
    <p:extLst>
      <p:ext uri="{BB962C8B-B14F-4D97-AF65-F5344CB8AC3E}">
        <p14:creationId xmlns:p14="http://schemas.microsoft.com/office/powerpoint/2010/main" val="2234817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A69780E4-9616-9E9B-D476-FFA21DA8606A}"/>
              </a:ext>
            </a:extLst>
          </p:cNvPr>
          <p:cNvSpPr txBox="1"/>
          <p:nvPr/>
        </p:nvSpPr>
        <p:spPr>
          <a:xfrm>
            <a:off x="237334" y="108155"/>
            <a:ext cx="1195466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2)DRUHY VEŘEJNÉHO DLUHU</a:t>
            </a:r>
            <a:endParaRPr lang="cs-CZ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600" b="1" u="sng" dirty="0">
                <a:solidFill>
                  <a:srgbClr val="FF0000"/>
                </a:solidFill>
              </a:rPr>
              <a:t>Podle místa vzniku dluhu</a:t>
            </a:r>
          </a:p>
          <a:p>
            <a:pPr marL="342900" indent="-342900">
              <a:buAutoNum type="alphaLcParenR"/>
            </a:pPr>
            <a:r>
              <a:rPr lang="cs-CZ" sz="1400" b="1" dirty="0"/>
              <a:t>Vnitřní </a:t>
            </a:r>
            <a:r>
              <a:rPr lang="cs-CZ" sz="1400" dirty="0"/>
              <a:t>– </a:t>
            </a:r>
            <a:r>
              <a:rPr lang="cs-CZ" sz="1400" dirty="0">
                <a:solidFill>
                  <a:srgbClr val="FF0000"/>
                </a:solidFill>
              </a:rPr>
              <a:t>představuje domácí zadlužení v </a:t>
            </a:r>
            <a:r>
              <a:rPr lang="cs-CZ" sz="1400" b="1" i="1" dirty="0">
                <a:solidFill>
                  <a:srgbClr val="FF0000"/>
                </a:solidFill>
              </a:rPr>
              <a:t>domácí měn</a:t>
            </a:r>
            <a:r>
              <a:rPr lang="cs-CZ" sz="1400" dirty="0"/>
              <a:t>   tvoří ho např. : vládní dluhopisy na domácím trhu krátkodobé půjčky a úvěry od CB, komerčních bank</a:t>
            </a:r>
          </a:p>
          <a:p>
            <a:pPr marL="342900" indent="-342900">
              <a:buAutoNum type="alphaLcParenR" startAt="2"/>
            </a:pPr>
            <a:r>
              <a:rPr lang="cs-CZ" sz="1400" b="1" dirty="0"/>
              <a:t>Vnější </a:t>
            </a:r>
            <a:r>
              <a:rPr lang="cs-CZ" sz="1400" dirty="0"/>
              <a:t>– zahraniční dluh </a:t>
            </a:r>
            <a:r>
              <a:rPr lang="cs-CZ" sz="1400" b="1" i="1" dirty="0">
                <a:solidFill>
                  <a:srgbClr val="FF0000"/>
                </a:solidFill>
              </a:rPr>
              <a:t>v zahraniční měně </a:t>
            </a:r>
            <a:r>
              <a:rPr lang="cs-CZ" sz="1400" dirty="0"/>
              <a:t>tvoří ho např.: dluhopisy vydanými v zahraniční měně na zahraničních trzích, úvěry např. od EIB nebo MMF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4DCF81B-7DFB-37DD-B8FF-405B82085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12" y="1285098"/>
            <a:ext cx="8707869" cy="533414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D8EA8D9-C658-C1B1-1761-E82D552A6B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392" y="1246928"/>
            <a:ext cx="1338296" cy="528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648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A06D5ED-A3EE-6979-FC31-B8AC83D8EFE8}"/>
              </a:ext>
            </a:extLst>
          </p:cNvPr>
          <p:cNvSpPr txBox="1"/>
          <p:nvPr/>
        </p:nvSpPr>
        <p:spPr>
          <a:xfrm>
            <a:off x="252723" y="844723"/>
            <a:ext cx="52336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cs-CZ" sz="1600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600" b="1" dirty="0">
                <a:solidFill>
                  <a:srgbClr val="FF0000"/>
                </a:solidFill>
              </a:rPr>
              <a:t>Podle „účtování</a:t>
            </a:r>
            <a:r>
              <a:rPr lang="cs-CZ" sz="1600" dirty="0"/>
              <a:t>“</a:t>
            </a:r>
          </a:p>
          <a:p>
            <a:pPr marL="342900" indent="-342900">
              <a:buAutoNum type="alphaLcParenR"/>
            </a:pPr>
            <a:r>
              <a:rPr lang="cs-CZ" sz="1600" b="1" dirty="0"/>
              <a:t>Hrubý dluh </a:t>
            </a:r>
            <a:r>
              <a:rPr lang="cs-CZ" sz="1600" dirty="0"/>
              <a:t>– souhrn dluhů (Maastrichtské kritérium)</a:t>
            </a:r>
          </a:p>
          <a:p>
            <a:pPr marL="342900" indent="-342900">
              <a:buAutoNum type="alphaLcParenR"/>
            </a:pPr>
            <a:r>
              <a:rPr lang="cs-CZ" sz="1600" b="1" dirty="0"/>
              <a:t>Čistý dluh </a:t>
            </a:r>
            <a:r>
              <a:rPr lang="cs-CZ" sz="1600" dirty="0"/>
              <a:t>– dluhy očistěné o pohledávky („co dlužíme my minus to, co dluží někdo nám“), problém dobytnosti pohledávek       </a:t>
            </a:r>
            <a:endParaRPr lang="cs-CZ" sz="1600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600" b="1" dirty="0">
                <a:solidFill>
                  <a:srgbClr val="FF0000"/>
                </a:solidFill>
              </a:rPr>
              <a:t>Podle reálnosti („viditelnosti“)</a:t>
            </a:r>
          </a:p>
          <a:p>
            <a:pPr marL="342900" indent="-342900">
              <a:buAutoNum type="alphaLcParenR"/>
            </a:pPr>
            <a:r>
              <a:rPr lang="cs-CZ" sz="1600" b="1" dirty="0"/>
              <a:t>Oficiální </a:t>
            </a:r>
            <a:r>
              <a:rPr lang="cs-CZ" sz="1600" dirty="0"/>
              <a:t>– vykazovaný oficiální institucí, je veřejně dohledatelný</a:t>
            </a:r>
          </a:p>
          <a:p>
            <a:pPr marL="342900" indent="-342900">
              <a:buAutoNum type="alphaLcParenR"/>
            </a:pPr>
            <a:r>
              <a:rPr lang="cs-CZ" sz="1600" b="1" dirty="0"/>
              <a:t>Skrytý</a:t>
            </a:r>
            <a:r>
              <a:rPr lang="cs-CZ" sz="1600" dirty="0"/>
              <a:t> – potenciální (pokud stát poskytl záruky a dlužník neplatí)</a:t>
            </a:r>
          </a:p>
          <a:p>
            <a:pPr marL="342900" indent="-342900">
              <a:buAutoNum type="alphaLcParenR"/>
            </a:pPr>
            <a:endParaRPr lang="cs-CZ" sz="16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6361498-EE1A-64D8-FF54-F81BF8D51674}"/>
              </a:ext>
            </a:extLst>
          </p:cNvPr>
          <p:cNvSpPr txBox="1"/>
          <p:nvPr/>
        </p:nvSpPr>
        <p:spPr>
          <a:xfrm>
            <a:off x="252723" y="3591277"/>
            <a:ext cx="47698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600" b="1" dirty="0">
                <a:solidFill>
                  <a:srgbClr val="FF0000"/>
                </a:solidFill>
              </a:rPr>
              <a:t>Podle povinnosti  „se zadlužit“(nutnost potřeby peněz)</a:t>
            </a:r>
          </a:p>
          <a:p>
            <a:pPr marL="342900" indent="-342900">
              <a:buAutoNum type="alphaLcParenR"/>
            </a:pPr>
            <a:r>
              <a:rPr lang="cs-CZ" sz="1600" dirty="0"/>
              <a:t>Fakultativní</a:t>
            </a:r>
          </a:p>
          <a:p>
            <a:pPr marL="342900" indent="-342900">
              <a:buAutoNum type="alphaLcParenR"/>
            </a:pPr>
            <a:r>
              <a:rPr lang="cs-CZ" sz="1600" dirty="0"/>
              <a:t>Obligatorní</a:t>
            </a:r>
          </a:p>
          <a:p>
            <a:pPr marL="342900" indent="-342900">
              <a:buAutoNum type="alphaLcParenR"/>
            </a:pPr>
            <a:endParaRPr lang="cs-CZ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600" b="1" dirty="0">
                <a:solidFill>
                  <a:srgbClr val="FF0000"/>
                </a:solidFill>
              </a:rPr>
              <a:t> Podle obchodovatelnosti</a:t>
            </a:r>
          </a:p>
          <a:p>
            <a:pPr marL="342900" indent="-342900">
              <a:buAutoNum type="alphaLcParenR"/>
            </a:pPr>
            <a:r>
              <a:rPr lang="cs-CZ" sz="1600" dirty="0"/>
              <a:t>Neobchodovatelný (úvěry a půjčky od domácích i zahraničních věřitelů)</a:t>
            </a:r>
          </a:p>
          <a:p>
            <a:pPr marL="342900" indent="-342900">
              <a:buAutoNum type="alphaLcParenR"/>
            </a:pPr>
            <a:r>
              <a:rPr lang="cs-CZ" sz="1600" dirty="0"/>
              <a:t>Obchodovatelný (státní pokladniční poukázky, střednědobé a dlouhodobé státní dluhopisy)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AE3429A2-04DE-1B01-B495-0233F5B55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1352" y="1934323"/>
            <a:ext cx="6257925" cy="3914775"/>
          </a:xfrm>
          <a:prstGeom prst="rect">
            <a:avLst/>
          </a:prstGeom>
        </p:spPr>
      </p:pic>
      <p:sp>
        <p:nvSpPr>
          <p:cNvPr id="27" name="TextovéPole 26">
            <a:extLst>
              <a:ext uri="{FF2B5EF4-FFF2-40B4-BE49-F238E27FC236}">
                <a16:creationId xmlns:a16="http://schemas.microsoft.com/office/drawing/2014/main" id="{8135B2C0-3549-11A0-5E71-B2B9A0DA4A45}"/>
              </a:ext>
            </a:extLst>
          </p:cNvPr>
          <p:cNvSpPr txBox="1"/>
          <p:nvPr/>
        </p:nvSpPr>
        <p:spPr>
          <a:xfrm>
            <a:off x="8475407" y="713270"/>
            <a:ext cx="3293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600" b="1" dirty="0">
                <a:solidFill>
                  <a:srgbClr val="FF0000"/>
                </a:solidFill>
              </a:rPr>
              <a:t>Podle času 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Krátkodobý (do 1 roku) 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Střednědobý (do 5 let)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C51B82E-4060-B462-D52A-5066269EFB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847601"/>
              </p:ext>
            </p:extLst>
          </p:nvPr>
        </p:nvGraphicFramePr>
        <p:xfrm>
          <a:off x="4031226" y="190965"/>
          <a:ext cx="3728372" cy="11462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1316">
                  <a:extLst>
                    <a:ext uri="{9D8B030D-6E8A-4147-A177-3AD203B41FA5}">
                      <a16:colId xmlns:a16="http://schemas.microsoft.com/office/drawing/2014/main" val="2620074189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4024792203"/>
                    </a:ext>
                  </a:extLst>
                </a:gridCol>
                <a:gridCol w="639527">
                  <a:extLst>
                    <a:ext uri="{9D8B030D-6E8A-4147-A177-3AD203B41FA5}">
                      <a16:colId xmlns:a16="http://schemas.microsoft.com/office/drawing/2014/main" val="1754014461"/>
                    </a:ext>
                  </a:extLst>
                </a:gridCol>
                <a:gridCol w="738935">
                  <a:extLst>
                    <a:ext uri="{9D8B030D-6E8A-4147-A177-3AD203B41FA5}">
                      <a16:colId xmlns:a16="http://schemas.microsoft.com/office/drawing/2014/main" val="2689051316"/>
                    </a:ext>
                  </a:extLst>
                </a:gridCol>
              </a:tblGrid>
              <a:tr h="404521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947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Pohledávky (</a:t>
                      </a:r>
                      <a:r>
                        <a:rPr lang="cs-CZ" sz="1400" dirty="0" err="1"/>
                        <a:t>Mld.Kč</a:t>
                      </a:r>
                      <a:r>
                        <a:rPr lang="cs-CZ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11,53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11,56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11,6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074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Získané (mil Kč)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132,3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139,1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126,7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718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7133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DB4D096B-15E2-B58B-F828-D3E6B87F9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3A553A2-EC6E-5B6E-0C99-3F11DEBD2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1516D49-EFF4-EDB4-E970-8B654ACB5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86C7C03-C1D6-13A5-B2DC-2DB366875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81FE5D8E-6A59-47D7-37DE-2DAF2A7DA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FDC2F015-5076-4980-2B85-6601ACBE0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5F0D471B-8FFE-1D91-0472-BFF30B2FF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46CAB3EC-F01A-98F5-D633-D597C8EAC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1DF79934-52E7-4DC9-1E62-2AE4BAB08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A4F71152-1F03-FF3C-E3CE-5B18F1779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66405B12-1DA1-C81F-72CE-82488F772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39FB27A0-B0C1-EBC8-9952-3892C6289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384C6FC0-0273-E42B-B1A7-54F3A51E3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38F71559-BD22-0CF6-7232-A97951145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EA5296C2-4E54-6E04-7E94-147AD0BDD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8C4B8FA0-CFAC-89C9-3EB5-5170BEA50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36" name="Obrázek 35">
            <a:extLst>
              <a:ext uri="{FF2B5EF4-FFF2-40B4-BE49-F238E27FC236}">
                <a16:creationId xmlns:a16="http://schemas.microsoft.com/office/drawing/2014/main" id="{97D3A5FC-DD11-3F23-ED11-BE4430252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38" name="Obrázek 37">
            <a:extLst>
              <a:ext uri="{FF2B5EF4-FFF2-40B4-BE49-F238E27FC236}">
                <a16:creationId xmlns:a16="http://schemas.microsoft.com/office/drawing/2014/main" id="{830F15BD-A306-AC8D-6C98-EF3A246DF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40" name="Obrázek 39">
            <a:extLst>
              <a:ext uri="{FF2B5EF4-FFF2-40B4-BE49-F238E27FC236}">
                <a16:creationId xmlns:a16="http://schemas.microsoft.com/office/drawing/2014/main" id="{AFB86EAC-616F-8B15-A4DB-EAB1475D8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6CC634E-A25E-4264-7344-B3B28AE0B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9A428D5A-0F92-A8D6-9FA5-C6976AE0C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46" name="Obrázek 45">
            <a:extLst>
              <a:ext uri="{FF2B5EF4-FFF2-40B4-BE49-F238E27FC236}">
                <a16:creationId xmlns:a16="http://schemas.microsoft.com/office/drawing/2014/main" id="{4D497BFB-6A08-40C8-AF4F-6C6A195CC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48" name="Obrázek 47">
            <a:extLst>
              <a:ext uri="{FF2B5EF4-FFF2-40B4-BE49-F238E27FC236}">
                <a16:creationId xmlns:a16="http://schemas.microsoft.com/office/drawing/2014/main" id="{6BCDC892-A8E0-904D-7BE0-933DD6C5C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50" name="Obrázek 49">
            <a:extLst>
              <a:ext uri="{FF2B5EF4-FFF2-40B4-BE49-F238E27FC236}">
                <a16:creationId xmlns:a16="http://schemas.microsoft.com/office/drawing/2014/main" id="{A235C773-F61A-AA4F-EC54-FF9D063F6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52" name="Obrázek 51">
            <a:extLst>
              <a:ext uri="{FF2B5EF4-FFF2-40B4-BE49-F238E27FC236}">
                <a16:creationId xmlns:a16="http://schemas.microsoft.com/office/drawing/2014/main" id="{DAF8B3B3-048F-9CC3-F84A-25415DEF6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54" name="Obrázek 53">
            <a:extLst>
              <a:ext uri="{FF2B5EF4-FFF2-40B4-BE49-F238E27FC236}">
                <a16:creationId xmlns:a16="http://schemas.microsoft.com/office/drawing/2014/main" id="{3E4238AD-DD3F-C8C0-4DE3-C0EA36DDF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56" name="Obrázek 55">
            <a:extLst>
              <a:ext uri="{FF2B5EF4-FFF2-40B4-BE49-F238E27FC236}">
                <a16:creationId xmlns:a16="http://schemas.microsoft.com/office/drawing/2014/main" id="{C8146D5B-09E9-78C2-35C3-934474ED1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58" name="Obrázek 57">
            <a:extLst>
              <a:ext uri="{FF2B5EF4-FFF2-40B4-BE49-F238E27FC236}">
                <a16:creationId xmlns:a16="http://schemas.microsoft.com/office/drawing/2014/main" id="{9F2D0B9E-4E83-A7E8-AEDC-CDA0D96D6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60" name="Obrázek 59">
            <a:extLst>
              <a:ext uri="{FF2B5EF4-FFF2-40B4-BE49-F238E27FC236}">
                <a16:creationId xmlns:a16="http://schemas.microsoft.com/office/drawing/2014/main" id="{0D767B15-48FC-7A84-767F-B5A715434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62" name="Obrázek 61">
            <a:extLst>
              <a:ext uri="{FF2B5EF4-FFF2-40B4-BE49-F238E27FC236}">
                <a16:creationId xmlns:a16="http://schemas.microsoft.com/office/drawing/2014/main" id="{05B78620-BEB8-FD79-9B72-0FF969DE4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64" name="Obrázek 63">
            <a:extLst>
              <a:ext uri="{FF2B5EF4-FFF2-40B4-BE49-F238E27FC236}">
                <a16:creationId xmlns:a16="http://schemas.microsoft.com/office/drawing/2014/main" id="{A6685575-C1EE-34DB-C4C5-C273625FA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66" name="Obrázek 65">
            <a:extLst>
              <a:ext uri="{FF2B5EF4-FFF2-40B4-BE49-F238E27FC236}">
                <a16:creationId xmlns:a16="http://schemas.microsoft.com/office/drawing/2014/main" id="{3C5AE7DF-1D85-2A51-F5C5-43DE0771E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68" name="Obrázek 67">
            <a:extLst>
              <a:ext uri="{FF2B5EF4-FFF2-40B4-BE49-F238E27FC236}">
                <a16:creationId xmlns:a16="http://schemas.microsoft.com/office/drawing/2014/main" id="{FFAA9EF3-F274-6878-D9ED-25F0AEF26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70" name="Obrázek 69">
            <a:extLst>
              <a:ext uri="{FF2B5EF4-FFF2-40B4-BE49-F238E27FC236}">
                <a16:creationId xmlns:a16="http://schemas.microsoft.com/office/drawing/2014/main" id="{1EB890B3-53EC-129D-7891-6F26133CF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72" name="Obrázek 71">
            <a:extLst>
              <a:ext uri="{FF2B5EF4-FFF2-40B4-BE49-F238E27FC236}">
                <a16:creationId xmlns:a16="http://schemas.microsoft.com/office/drawing/2014/main" id="{B81E51D8-770D-BFA4-2533-131A746BA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74" name="Obrázek 73">
            <a:extLst>
              <a:ext uri="{FF2B5EF4-FFF2-40B4-BE49-F238E27FC236}">
                <a16:creationId xmlns:a16="http://schemas.microsoft.com/office/drawing/2014/main" id="{140725E8-20DD-CE25-715E-729AD3E73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76" name="Obrázek 75">
            <a:extLst>
              <a:ext uri="{FF2B5EF4-FFF2-40B4-BE49-F238E27FC236}">
                <a16:creationId xmlns:a16="http://schemas.microsoft.com/office/drawing/2014/main" id="{64220804-DAC3-995B-B8EC-EDFBE0578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78" name="Obrázek 77">
            <a:extLst>
              <a:ext uri="{FF2B5EF4-FFF2-40B4-BE49-F238E27FC236}">
                <a16:creationId xmlns:a16="http://schemas.microsoft.com/office/drawing/2014/main" id="{52832BD3-1F27-2D7E-3762-F7B5F35C8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80" name="Obrázek 79">
            <a:extLst>
              <a:ext uri="{FF2B5EF4-FFF2-40B4-BE49-F238E27FC236}">
                <a16:creationId xmlns:a16="http://schemas.microsoft.com/office/drawing/2014/main" id="{AA1E8376-2F96-4F1D-3BC7-FCEC2DE99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82" name="Obrázek 81">
            <a:extLst>
              <a:ext uri="{FF2B5EF4-FFF2-40B4-BE49-F238E27FC236}">
                <a16:creationId xmlns:a16="http://schemas.microsoft.com/office/drawing/2014/main" id="{E0DD2958-251A-9BB2-F534-7A27E2FBD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84" name="Obrázek 83">
            <a:extLst>
              <a:ext uri="{FF2B5EF4-FFF2-40B4-BE49-F238E27FC236}">
                <a16:creationId xmlns:a16="http://schemas.microsoft.com/office/drawing/2014/main" id="{487AAF3E-6BE0-DCBB-639A-D7394C384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86" name="Obrázek 85">
            <a:extLst>
              <a:ext uri="{FF2B5EF4-FFF2-40B4-BE49-F238E27FC236}">
                <a16:creationId xmlns:a16="http://schemas.microsoft.com/office/drawing/2014/main" id="{84992B0A-95A9-2C60-A71D-A0A6CE95D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88" name="Obrázek 87">
            <a:extLst>
              <a:ext uri="{FF2B5EF4-FFF2-40B4-BE49-F238E27FC236}">
                <a16:creationId xmlns:a16="http://schemas.microsoft.com/office/drawing/2014/main" id="{6CD5F8B5-48BA-4982-05AC-5135A61AB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90" name="Obrázek 89">
            <a:extLst>
              <a:ext uri="{FF2B5EF4-FFF2-40B4-BE49-F238E27FC236}">
                <a16:creationId xmlns:a16="http://schemas.microsoft.com/office/drawing/2014/main" id="{B4438839-38FA-E23B-6983-F83F98D82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92" name="Obrázek 91">
            <a:extLst>
              <a:ext uri="{FF2B5EF4-FFF2-40B4-BE49-F238E27FC236}">
                <a16:creationId xmlns:a16="http://schemas.microsoft.com/office/drawing/2014/main" id="{F2D00BDC-D0B2-AFED-3E1A-5F32FC630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94" name="Obrázek 93">
            <a:extLst>
              <a:ext uri="{FF2B5EF4-FFF2-40B4-BE49-F238E27FC236}">
                <a16:creationId xmlns:a16="http://schemas.microsoft.com/office/drawing/2014/main" id="{80230F77-EC05-20F1-6EA5-F7F836D73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96" name="Obrázek 95">
            <a:extLst>
              <a:ext uri="{FF2B5EF4-FFF2-40B4-BE49-F238E27FC236}">
                <a16:creationId xmlns:a16="http://schemas.microsoft.com/office/drawing/2014/main" id="{C4CE4C8C-62F1-29E2-94D0-99DAEC61B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98" name="Obrázek 97">
            <a:extLst>
              <a:ext uri="{FF2B5EF4-FFF2-40B4-BE49-F238E27FC236}">
                <a16:creationId xmlns:a16="http://schemas.microsoft.com/office/drawing/2014/main" id="{E85CC620-8E9D-9CF0-1671-7D9B9CF91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00" name="Obrázek 99">
            <a:extLst>
              <a:ext uri="{FF2B5EF4-FFF2-40B4-BE49-F238E27FC236}">
                <a16:creationId xmlns:a16="http://schemas.microsoft.com/office/drawing/2014/main" id="{DA2697F6-F162-1E98-1961-C9D1B7617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02" name="Obrázek 101">
            <a:extLst>
              <a:ext uri="{FF2B5EF4-FFF2-40B4-BE49-F238E27FC236}">
                <a16:creationId xmlns:a16="http://schemas.microsoft.com/office/drawing/2014/main" id="{61B6C7BD-7285-14B7-4B63-A4E8AEFAC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04" name="Obrázek 103">
            <a:extLst>
              <a:ext uri="{FF2B5EF4-FFF2-40B4-BE49-F238E27FC236}">
                <a16:creationId xmlns:a16="http://schemas.microsoft.com/office/drawing/2014/main" id="{2BBCD3EF-9C3D-772B-6C54-DAC81678F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06" name="Obrázek 105">
            <a:extLst>
              <a:ext uri="{FF2B5EF4-FFF2-40B4-BE49-F238E27FC236}">
                <a16:creationId xmlns:a16="http://schemas.microsoft.com/office/drawing/2014/main" id="{BCCDE660-FA83-3225-3DB3-614DD9F80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08" name="Obrázek 107">
            <a:extLst>
              <a:ext uri="{FF2B5EF4-FFF2-40B4-BE49-F238E27FC236}">
                <a16:creationId xmlns:a16="http://schemas.microsoft.com/office/drawing/2014/main" id="{9480DD80-5F87-9F77-3B3B-EB92A15AD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10" name="Obrázek 109">
            <a:extLst>
              <a:ext uri="{FF2B5EF4-FFF2-40B4-BE49-F238E27FC236}">
                <a16:creationId xmlns:a16="http://schemas.microsoft.com/office/drawing/2014/main" id="{E8AFF2ED-65DA-2D7B-2700-3386D2AFE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12" name="Obrázek 111">
            <a:extLst>
              <a:ext uri="{FF2B5EF4-FFF2-40B4-BE49-F238E27FC236}">
                <a16:creationId xmlns:a16="http://schemas.microsoft.com/office/drawing/2014/main" id="{9539B6D5-A027-4298-51FF-90367CE1B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14" name="Obrázek 113">
            <a:extLst>
              <a:ext uri="{FF2B5EF4-FFF2-40B4-BE49-F238E27FC236}">
                <a16:creationId xmlns:a16="http://schemas.microsoft.com/office/drawing/2014/main" id="{5570CB97-A719-6D2B-3DEF-ADC47AC62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16" name="Obrázek 115">
            <a:extLst>
              <a:ext uri="{FF2B5EF4-FFF2-40B4-BE49-F238E27FC236}">
                <a16:creationId xmlns:a16="http://schemas.microsoft.com/office/drawing/2014/main" id="{53BC6199-13AD-9B26-8C2E-065EA2CC9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18" name="Obrázek 117">
            <a:extLst>
              <a:ext uri="{FF2B5EF4-FFF2-40B4-BE49-F238E27FC236}">
                <a16:creationId xmlns:a16="http://schemas.microsoft.com/office/drawing/2014/main" id="{81A6E14E-FE82-26E5-8093-9C44C221F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20" name="Obrázek 119">
            <a:extLst>
              <a:ext uri="{FF2B5EF4-FFF2-40B4-BE49-F238E27FC236}">
                <a16:creationId xmlns:a16="http://schemas.microsoft.com/office/drawing/2014/main" id="{F0E7216C-66B1-298E-54EF-3788136D7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22" name="Obrázek 121">
            <a:extLst>
              <a:ext uri="{FF2B5EF4-FFF2-40B4-BE49-F238E27FC236}">
                <a16:creationId xmlns:a16="http://schemas.microsoft.com/office/drawing/2014/main" id="{8AE8415F-97FE-31F2-97B8-12F894F83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24" name="Obrázek 123">
            <a:extLst>
              <a:ext uri="{FF2B5EF4-FFF2-40B4-BE49-F238E27FC236}">
                <a16:creationId xmlns:a16="http://schemas.microsoft.com/office/drawing/2014/main" id="{06041C21-3E60-008F-B916-4A4FDA8B0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26" name="Obrázek 125">
            <a:extLst>
              <a:ext uri="{FF2B5EF4-FFF2-40B4-BE49-F238E27FC236}">
                <a16:creationId xmlns:a16="http://schemas.microsoft.com/office/drawing/2014/main" id="{EC1C175E-9495-7120-7F83-C20968BAC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28" name="Obrázek 127">
            <a:extLst>
              <a:ext uri="{FF2B5EF4-FFF2-40B4-BE49-F238E27FC236}">
                <a16:creationId xmlns:a16="http://schemas.microsoft.com/office/drawing/2014/main" id="{5994111A-38EE-69A6-B628-A21C8B004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30" name="Obrázek 129">
            <a:extLst>
              <a:ext uri="{FF2B5EF4-FFF2-40B4-BE49-F238E27FC236}">
                <a16:creationId xmlns:a16="http://schemas.microsoft.com/office/drawing/2014/main" id="{FDD979EF-1D4F-041F-2AE2-0ECB46ECC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32" name="Obrázek 131">
            <a:extLst>
              <a:ext uri="{FF2B5EF4-FFF2-40B4-BE49-F238E27FC236}">
                <a16:creationId xmlns:a16="http://schemas.microsoft.com/office/drawing/2014/main" id="{FD4276ED-492D-BBD6-B474-7DD226CB1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34" name="Obrázek 133">
            <a:extLst>
              <a:ext uri="{FF2B5EF4-FFF2-40B4-BE49-F238E27FC236}">
                <a16:creationId xmlns:a16="http://schemas.microsoft.com/office/drawing/2014/main" id="{7B9590C0-93A0-77CA-C4B4-819C64564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36" name="Obrázek 135">
            <a:extLst>
              <a:ext uri="{FF2B5EF4-FFF2-40B4-BE49-F238E27FC236}">
                <a16:creationId xmlns:a16="http://schemas.microsoft.com/office/drawing/2014/main" id="{2B30E2A9-D2FB-A512-947E-69DEB2ACD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38" name="Obrázek 137">
            <a:extLst>
              <a:ext uri="{FF2B5EF4-FFF2-40B4-BE49-F238E27FC236}">
                <a16:creationId xmlns:a16="http://schemas.microsoft.com/office/drawing/2014/main" id="{07C24F31-9F8A-2380-8C92-B59B968BB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40" name="Obrázek 139">
            <a:extLst>
              <a:ext uri="{FF2B5EF4-FFF2-40B4-BE49-F238E27FC236}">
                <a16:creationId xmlns:a16="http://schemas.microsoft.com/office/drawing/2014/main" id="{C8BB8779-A716-28FF-ABCF-564819764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42" name="Obrázek 141">
            <a:extLst>
              <a:ext uri="{FF2B5EF4-FFF2-40B4-BE49-F238E27FC236}">
                <a16:creationId xmlns:a16="http://schemas.microsoft.com/office/drawing/2014/main" id="{59D5C23F-9A73-F821-7C74-73CB9F45F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44" name="Obrázek 143">
            <a:extLst>
              <a:ext uri="{FF2B5EF4-FFF2-40B4-BE49-F238E27FC236}">
                <a16:creationId xmlns:a16="http://schemas.microsoft.com/office/drawing/2014/main" id="{3D88B9ED-46E8-05FF-B3A2-E6DF01DE7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46" name="Obrázek 145">
            <a:extLst>
              <a:ext uri="{FF2B5EF4-FFF2-40B4-BE49-F238E27FC236}">
                <a16:creationId xmlns:a16="http://schemas.microsoft.com/office/drawing/2014/main" id="{3F8F3256-E4E9-FEFA-2D30-97EF435F5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91"/>
            <a:ext cx="27" cy="18"/>
          </a:xfrm>
          <a:prstGeom prst="rect">
            <a:avLst/>
          </a:prstGeom>
        </p:spPr>
      </p:pic>
      <p:pic>
        <p:nvPicPr>
          <p:cNvPr id="160" name="Obrázek 159">
            <a:extLst>
              <a:ext uri="{FF2B5EF4-FFF2-40B4-BE49-F238E27FC236}">
                <a16:creationId xmlns:a16="http://schemas.microsoft.com/office/drawing/2014/main" id="{CE0A1833-8132-48FC-D01A-CE2B3E705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937" y="885825"/>
            <a:ext cx="7858125" cy="5086350"/>
          </a:xfrm>
          <a:prstGeom prst="rect">
            <a:avLst/>
          </a:prstGeom>
        </p:spPr>
      </p:pic>
      <p:pic>
        <p:nvPicPr>
          <p:cNvPr id="162" name="Obrázek 161">
            <a:extLst>
              <a:ext uri="{FF2B5EF4-FFF2-40B4-BE49-F238E27FC236}">
                <a16:creationId xmlns:a16="http://schemas.microsoft.com/office/drawing/2014/main" id="{676ACBF7-7FA1-81D0-6496-D78D6BC9A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937" y="885825"/>
            <a:ext cx="7858125" cy="5086350"/>
          </a:xfrm>
          <a:prstGeom prst="rect">
            <a:avLst/>
          </a:prstGeom>
        </p:spPr>
      </p:pic>
      <p:pic>
        <p:nvPicPr>
          <p:cNvPr id="164" name="Obrázek 163">
            <a:extLst>
              <a:ext uri="{FF2B5EF4-FFF2-40B4-BE49-F238E27FC236}">
                <a16:creationId xmlns:a16="http://schemas.microsoft.com/office/drawing/2014/main" id="{5E4245D1-2BB1-169F-8416-4725E5008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774" y="-166755"/>
            <a:ext cx="10491019" cy="679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83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DD34422-895B-A9DE-D2E3-228BA06E87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756" y="1047417"/>
            <a:ext cx="9764488" cy="476316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35196AE7-8CA6-031D-0882-214877CF4D0E}"/>
              </a:ext>
            </a:extLst>
          </p:cNvPr>
          <p:cNvSpPr txBox="1"/>
          <p:nvPr/>
        </p:nvSpPr>
        <p:spPr>
          <a:xfrm>
            <a:off x="648929" y="432620"/>
            <a:ext cx="7098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Nebezpečí – rychle rostoucí dluh</a:t>
            </a:r>
          </a:p>
        </p:txBody>
      </p:sp>
    </p:spTree>
    <p:extLst>
      <p:ext uri="{BB962C8B-B14F-4D97-AF65-F5344CB8AC3E}">
        <p14:creationId xmlns:p14="http://schemas.microsoft.com/office/powerpoint/2010/main" val="792717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D30AB935-8986-513B-19B6-1DD323D28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309" y="275030"/>
            <a:ext cx="6420039" cy="41099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17AD496-B668-4DD0-0F9E-E96D81225A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74" y="171736"/>
            <a:ext cx="4405277" cy="2227336"/>
          </a:xfrm>
          <a:prstGeom prst="rect">
            <a:avLst/>
          </a:prstGeom>
        </p:spPr>
      </p:pic>
      <p:pic>
        <p:nvPicPr>
          <p:cNvPr id="1026" name="Picture 2" descr="Moody's díky snížení rizika ohledně plynu zlepšila výhled České republiky">
            <a:extLst>
              <a:ext uri="{FF2B5EF4-FFF2-40B4-BE49-F238E27FC236}">
                <a16:creationId xmlns:a16="http://schemas.microsoft.com/office/drawing/2014/main" id="{CAC130BA-65B5-CA9E-6851-555EACEA8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692" y="2838899"/>
            <a:ext cx="2749888" cy="1546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tandard &amp; Poor’s Keeps Stable Outlook for Kazakhstan’s Sovereign Credit Rating - The Astana Times">
            <a:extLst>
              <a:ext uri="{FF2B5EF4-FFF2-40B4-BE49-F238E27FC236}">
                <a16:creationId xmlns:a16="http://schemas.microsoft.com/office/drawing/2014/main" id="{BC55C4D9-263E-93EA-D9DA-2F7EFBA7B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2" y="4602726"/>
            <a:ext cx="2444854" cy="145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proved Fitch Rating for CMIS Group - CMIS Group">
            <a:extLst>
              <a:ext uri="{FF2B5EF4-FFF2-40B4-BE49-F238E27FC236}">
                <a16:creationId xmlns:a16="http://schemas.microsoft.com/office/drawing/2014/main" id="{363D6C10-53DD-2D0D-0877-DC2489632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845" y="4713539"/>
            <a:ext cx="2066464" cy="11544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itch Ratings">
            <a:extLst>
              <a:ext uri="{FF2B5EF4-FFF2-40B4-BE49-F238E27FC236}">
                <a16:creationId xmlns:a16="http://schemas.microsoft.com/office/drawing/2014/main" id="{A87F5717-3473-0A05-F27A-9F98FF0D5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400" y="4713539"/>
            <a:ext cx="2871788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086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849F3812-28D3-99CB-9BF2-335D050875D0}"/>
              </a:ext>
            </a:extLst>
          </p:cNvPr>
          <p:cNvSpPr txBox="1"/>
          <p:nvPr/>
        </p:nvSpPr>
        <p:spPr>
          <a:xfrm>
            <a:off x="580103" y="442452"/>
            <a:ext cx="5348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b="1" dirty="0">
                <a:solidFill>
                  <a:srgbClr val="FF0000"/>
                </a:solidFill>
              </a:rPr>
              <a:t>DRUHY ROZPOČTOVÉHO DEFICITU </a:t>
            </a:r>
            <a:r>
              <a:rPr lang="cs-CZ" dirty="0"/>
              <a:t>(salda) sledujeme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0E9B35F-88FF-F168-041A-8DA39DE2884B}"/>
              </a:ext>
            </a:extLst>
          </p:cNvPr>
          <p:cNvSpPr txBox="1"/>
          <p:nvPr/>
        </p:nvSpPr>
        <p:spPr>
          <a:xfrm>
            <a:off x="462115" y="1107229"/>
            <a:ext cx="2418737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cs-CZ" b="1" dirty="0"/>
              <a:t>Z hlediska času</a:t>
            </a:r>
            <a:r>
              <a:rPr lang="cs-CZ" dirty="0"/>
              <a:t>:</a:t>
            </a:r>
          </a:p>
          <a:p>
            <a:pPr marL="342900" indent="-342900">
              <a:buAutoNum type="alphaLcParenR"/>
            </a:pPr>
            <a:r>
              <a:rPr lang="cs-CZ" dirty="0"/>
              <a:t>Saldo navrhované</a:t>
            </a:r>
          </a:p>
          <a:p>
            <a:pPr marL="342900" indent="-342900">
              <a:buAutoNum type="alphaLcParenR"/>
            </a:pPr>
            <a:r>
              <a:rPr lang="cs-CZ" dirty="0"/>
              <a:t>Saldo průběžné</a:t>
            </a:r>
          </a:p>
          <a:p>
            <a:pPr marL="342900" indent="-342900">
              <a:buAutoNum type="alphaLcParenR"/>
            </a:pPr>
            <a:r>
              <a:rPr lang="cs-CZ" dirty="0"/>
              <a:t>Saldo konečné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0EB341F-B89F-93DB-0018-A2DF28497129}"/>
              </a:ext>
            </a:extLst>
          </p:cNvPr>
          <p:cNvSpPr txBox="1"/>
          <p:nvPr/>
        </p:nvSpPr>
        <p:spPr>
          <a:xfrm>
            <a:off x="3313472" y="1107229"/>
            <a:ext cx="2644876" cy="1517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2) </a:t>
            </a:r>
            <a:r>
              <a:rPr lang="cs-CZ" b="1" dirty="0"/>
              <a:t>Z hlediska příčin</a:t>
            </a:r>
          </a:p>
          <a:p>
            <a:pPr marL="342900" indent="-342900">
              <a:buAutoNum type="alphaLcParenR"/>
            </a:pPr>
            <a:r>
              <a:rPr lang="cs-CZ" dirty="0"/>
              <a:t>Saldo strukturální (aktivní)</a:t>
            </a:r>
          </a:p>
          <a:p>
            <a:pPr marL="342900" indent="-342900">
              <a:buAutoNum type="alphaLcParenR"/>
            </a:pPr>
            <a:r>
              <a:rPr lang="cs-CZ" dirty="0"/>
              <a:t>Saldo cyklické (pasivní)</a:t>
            </a:r>
          </a:p>
          <a:p>
            <a:pPr marL="342900" indent="-342900">
              <a:buAutoNum type="alphaLcParenR"/>
            </a:pPr>
            <a:r>
              <a:rPr lang="cs-CZ" dirty="0"/>
              <a:t>a) + b) = Saldo celkové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A07A4EB-8120-9F9C-7C9A-1D7422B25B2E}"/>
              </a:ext>
            </a:extLst>
          </p:cNvPr>
          <p:cNvSpPr txBox="1"/>
          <p:nvPr/>
        </p:nvSpPr>
        <p:spPr>
          <a:xfrm>
            <a:off x="6395884" y="1104102"/>
            <a:ext cx="2330245" cy="646331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3) </a:t>
            </a:r>
            <a:r>
              <a:rPr lang="cs-CZ" b="1" dirty="0"/>
              <a:t>Saldo podle vztahu změn příjmů a výdajů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766C4EA-8992-582F-5179-EB141121E2E2}"/>
              </a:ext>
            </a:extLst>
          </p:cNvPr>
          <p:cNvSpPr txBox="1"/>
          <p:nvPr/>
        </p:nvSpPr>
        <p:spPr>
          <a:xfrm>
            <a:off x="9252155" y="1104102"/>
            <a:ext cx="2389239" cy="2308324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4</a:t>
            </a:r>
            <a:r>
              <a:rPr lang="cs-CZ" b="1" dirty="0"/>
              <a:t>) Podle vztahu k zadluženosti</a:t>
            </a:r>
          </a:p>
          <a:p>
            <a:pPr marL="342900" indent="-342900">
              <a:buAutoNum type="alphaLcParenR"/>
            </a:pPr>
            <a:r>
              <a:rPr lang="cs-CZ" dirty="0"/>
              <a:t>Saldo bez vztahu k zadluženosti</a:t>
            </a:r>
          </a:p>
          <a:p>
            <a:pPr marL="342900" indent="-342900">
              <a:buAutoNum type="alphaLcParenR"/>
            </a:pPr>
            <a:r>
              <a:rPr lang="cs-CZ" dirty="0"/>
              <a:t>Saldo se vztahem k zadluženosti</a:t>
            </a:r>
          </a:p>
          <a:p>
            <a:endParaRPr lang="cs-CZ" dirty="0"/>
          </a:p>
          <a:p>
            <a:r>
              <a:rPr lang="cs-CZ" b="1" dirty="0"/>
              <a:t>Viz státní dluh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A6F813C-6B18-58A5-D357-4BCC9368D950}"/>
              </a:ext>
            </a:extLst>
          </p:cNvPr>
          <p:cNvSpPr txBox="1"/>
          <p:nvPr/>
        </p:nvSpPr>
        <p:spPr>
          <a:xfrm>
            <a:off x="285135" y="3058741"/>
            <a:ext cx="535858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Ad 1) </a:t>
            </a:r>
            <a:r>
              <a:rPr lang="cs-CZ" sz="2000" b="1" dirty="0">
                <a:solidFill>
                  <a:srgbClr val="FF0000"/>
                </a:solidFill>
              </a:rPr>
              <a:t>rozpočtový deficit z hlediska času</a:t>
            </a:r>
          </a:p>
          <a:p>
            <a:endParaRPr lang="cs-CZ" dirty="0"/>
          </a:p>
          <a:p>
            <a:r>
              <a:rPr lang="cs-CZ" b="1" dirty="0"/>
              <a:t>a) SALDO NAVRHOVANÉ</a:t>
            </a:r>
          </a:p>
          <a:p>
            <a:r>
              <a:rPr lang="cs-CZ" sz="1800" dirty="0"/>
              <a:t>je plánované ještě před vlastním rozpočtovým rokem, navrhuje ho vláda a schvaluje parlament. Je tedy jasné, že se počítá se s deficitem počítá předem</a:t>
            </a:r>
          </a:p>
          <a:p>
            <a:r>
              <a:rPr lang="cs-CZ" dirty="0"/>
              <a:t>- Deficit se novelizuje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87AEA718-74EE-3821-2008-8F74ACAF91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60259"/>
              </p:ext>
            </p:extLst>
          </p:nvPr>
        </p:nvGraphicFramePr>
        <p:xfrm>
          <a:off x="5810865" y="4034305"/>
          <a:ext cx="6096000" cy="19663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302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Návrh</a:t>
                      </a:r>
                      <a:r>
                        <a:rPr lang="cs-CZ" baseline="0" dirty="0"/>
                        <a:t> 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Návrh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Na rok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116 mld. Kč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320 mld. Kč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Na rok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376,6 mld.</a:t>
                      </a:r>
                      <a:r>
                        <a:rPr lang="cs-CZ" baseline="0" dirty="0"/>
                        <a:t> Kč</a:t>
                      </a:r>
                      <a:endParaRPr lang="cs-CZ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280 mld. Kč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Na rok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270 mld. Kč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295 mld Kč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013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Na rok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235 mld Kč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252 mld Kč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7991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0854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21109" y="597455"/>
            <a:ext cx="1084498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rgbClr val="FF0000"/>
                </a:solidFill>
              </a:rPr>
              <a:t>3) </a:t>
            </a:r>
            <a:r>
              <a:rPr lang="cs-CZ" sz="2400" b="1" dirty="0">
                <a:solidFill>
                  <a:srgbClr val="FF0000"/>
                </a:solidFill>
              </a:rPr>
              <a:t>Faktory ovlivňující veřejný dluh a management veřejného dluhu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b="1" dirty="0">
                <a:solidFill>
                  <a:srgbClr val="FF0000"/>
                </a:solidFill>
              </a:rPr>
              <a:t> Faktory ovlivňující veřejný dluh</a:t>
            </a:r>
          </a:p>
          <a:p>
            <a:pPr marL="342900" indent="-342900">
              <a:buAutoNum type="arabicParenR"/>
            </a:pPr>
            <a:r>
              <a:rPr lang="cs-CZ" sz="1600" b="1" dirty="0">
                <a:solidFill>
                  <a:srgbClr val="FF0000"/>
                </a:solidFill>
              </a:rPr>
              <a:t>Ekonomická situace</a:t>
            </a:r>
          </a:p>
          <a:p>
            <a:r>
              <a:rPr lang="cs-CZ" sz="1600" b="1" dirty="0"/>
              <a:t>a) V zemi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vliv hospodářského cyklu (role hlavních indikátorů)</a:t>
            </a:r>
          </a:p>
          <a:p>
            <a:r>
              <a:rPr lang="cs-CZ" sz="1600" dirty="0"/>
              <a:t>-    produktivnost ekonomiky určuje výši příjmů do SR (využití zdrojů)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Sociální politika a demografický vývoj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Chronický rozpočtový deficit („</a:t>
            </a:r>
            <a:r>
              <a:rPr lang="cs-CZ" sz="1600" dirty="0" err="1"/>
              <a:t>projídárna</a:t>
            </a:r>
            <a:r>
              <a:rPr lang="cs-CZ" sz="1600" dirty="0"/>
              <a:t>“)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Cena cizího kapitálu (úrok)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Vliv kurzu při vnějším dluhu</a:t>
            </a:r>
          </a:p>
          <a:p>
            <a:r>
              <a:rPr lang="cs-CZ" sz="1600" dirty="0"/>
              <a:t>b) </a:t>
            </a:r>
            <a:r>
              <a:rPr lang="cs-CZ" sz="1600" b="1" dirty="0"/>
              <a:t>Globální</a:t>
            </a:r>
            <a:r>
              <a:rPr lang="cs-CZ" sz="1600" dirty="0"/>
              <a:t> </a:t>
            </a:r>
            <a:r>
              <a:rPr lang="cs-CZ" sz="1600" b="1" dirty="0"/>
              <a:t>vlivy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krize, ekonomická (2008 – 2011/12)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Pandemie (covid-19)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Přírodní katastrofy (povodně, zemětřesení)</a:t>
            </a:r>
          </a:p>
          <a:p>
            <a:pPr marL="285750" indent="-285750">
              <a:buFontTx/>
              <a:buChar char="-"/>
            </a:pPr>
            <a:endParaRPr lang="cs-CZ" sz="1600" b="1" dirty="0"/>
          </a:p>
          <a:p>
            <a:pPr marL="342900" indent="-342900">
              <a:buAutoNum type="arabicParenR" startAt="2"/>
            </a:pPr>
            <a:r>
              <a:rPr lang="cs-CZ" sz="1600" b="1" dirty="0">
                <a:solidFill>
                  <a:srgbClr val="FF0000"/>
                </a:solidFill>
              </a:rPr>
              <a:t>Politická situace</a:t>
            </a:r>
          </a:p>
          <a:p>
            <a:r>
              <a:rPr lang="cs-CZ" sz="1600" dirty="0"/>
              <a:t>a</a:t>
            </a:r>
            <a:r>
              <a:rPr lang="cs-CZ" sz="1600" b="1" i="1" dirty="0"/>
              <a:t>) Vliv politického cyklu </a:t>
            </a:r>
            <a:r>
              <a:rPr lang="cs-CZ" sz="1600" dirty="0"/>
              <a:t>( v rozhodování vlád, např. před volbami je toto zřetelné)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Politický cyklus – zjednodušeně má 4fáze (identifikace, rozhodnutí, implementace, zhodnocení)</a:t>
            </a:r>
          </a:p>
          <a:p>
            <a:r>
              <a:rPr lang="cs-CZ" sz="1600" dirty="0"/>
              <a:t>b) </a:t>
            </a:r>
            <a:r>
              <a:rPr lang="cs-CZ" sz="1600" b="1" i="1" dirty="0"/>
              <a:t>Válečné konflikty</a:t>
            </a:r>
            <a:r>
              <a:rPr lang="cs-CZ" sz="1600" dirty="0"/>
              <a:t>-rozvrácená ekonomika, snaha o stabilizaci</a:t>
            </a:r>
          </a:p>
          <a:p>
            <a:endParaRPr lang="cs-CZ" sz="1600" dirty="0">
              <a:solidFill>
                <a:srgbClr val="FF0000"/>
              </a:solidFill>
            </a:endParaRPr>
          </a:p>
          <a:p>
            <a:r>
              <a:rPr lang="cs-CZ" sz="1600" dirty="0">
                <a:solidFill>
                  <a:srgbClr val="FF0000"/>
                </a:solidFill>
              </a:rPr>
              <a:t>3</a:t>
            </a:r>
            <a:r>
              <a:rPr lang="cs-CZ" sz="1600" b="1" dirty="0">
                <a:solidFill>
                  <a:srgbClr val="FF0000"/>
                </a:solidFill>
              </a:rPr>
              <a:t>)  Nastavení fiskálních pravidel </a:t>
            </a:r>
            <a:r>
              <a:rPr lang="cs-CZ" sz="1600" dirty="0"/>
              <a:t>(pravidel vyvíjejících tlak na příjmy a výdaje SR)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Nutná jednoznačnost, závaznost, kontrolovatelnost,  </a:t>
            </a:r>
            <a:r>
              <a:rPr lang="cs-CZ" sz="1600" dirty="0">
                <a:solidFill>
                  <a:srgbClr val="FF0000"/>
                </a:solidFill>
              </a:rPr>
              <a:t>vymahatelnost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8187120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60439" y="329952"/>
            <a:ext cx="1092363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DLUHOVÁ KVÓTA    -   dluh/ HDP (poměr dluhu a HDP)</a:t>
            </a:r>
          </a:p>
          <a:p>
            <a:endParaRPr lang="cs-CZ" b="1" dirty="0">
              <a:solidFill>
                <a:srgbClr val="FF0000"/>
              </a:solidFill>
            </a:endParaRPr>
          </a:p>
          <a:p>
            <a:r>
              <a:rPr lang="cs-CZ" dirty="0"/>
              <a:t>1) </a:t>
            </a:r>
            <a:r>
              <a:rPr lang="cs-CZ" b="1" i="1" dirty="0"/>
              <a:t>Situace při hospodaření s vyrovnaným rozpočtem</a:t>
            </a:r>
          </a:p>
          <a:p>
            <a:pPr marL="342900" indent="-342900">
              <a:buAutoNum type="alphaLcParenR"/>
            </a:pPr>
            <a:r>
              <a:rPr lang="cs-CZ" dirty="0"/>
              <a:t>Dluhová kvóta = konstantní (dluh roste stejně rychle jako HDP)</a:t>
            </a:r>
          </a:p>
          <a:p>
            <a:pPr marL="342900" indent="-342900">
              <a:buAutoNum type="alphaLcParenR"/>
            </a:pPr>
            <a:r>
              <a:rPr lang="cs-CZ" dirty="0"/>
              <a:t>Dluhová kvóta roste díky růstu dluhu nebo poklesu HDP (</a:t>
            </a:r>
            <a:r>
              <a:rPr lang="cs-CZ" b="1" dirty="0">
                <a:solidFill>
                  <a:srgbClr val="FF0000"/>
                </a:solidFill>
              </a:rPr>
              <a:t>dluhová past)</a:t>
            </a:r>
          </a:p>
          <a:p>
            <a:pPr marL="342900" indent="-342900">
              <a:buAutoNum type="alphaLcParenR" startAt="3"/>
            </a:pPr>
            <a:r>
              <a:rPr lang="cs-CZ" dirty="0"/>
              <a:t>Dluhová kvóta klesá, díky růstu HDP</a:t>
            </a:r>
          </a:p>
          <a:p>
            <a:endParaRPr lang="cs-CZ" dirty="0"/>
          </a:p>
          <a:p>
            <a:r>
              <a:rPr lang="cs-CZ" b="1" i="1" dirty="0"/>
              <a:t>2)hospodaření</a:t>
            </a:r>
            <a:r>
              <a:rPr lang="cs-CZ" dirty="0"/>
              <a:t> </a:t>
            </a:r>
            <a:r>
              <a:rPr lang="cs-CZ" b="1" i="1" dirty="0"/>
              <a:t>s deficitem</a:t>
            </a:r>
          </a:p>
          <a:p>
            <a:pPr marL="342900" indent="-342900">
              <a:buAutoNum type="alphaLcParenR"/>
            </a:pPr>
            <a:r>
              <a:rPr lang="cs-CZ" dirty="0"/>
              <a:t>Roste dluh i dluhová kvóta</a:t>
            </a:r>
          </a:p>
          <a:p>
            <a:pPr marL="342900" indent="-342900">
              <a:buAutoNum type="alphaLcParenR"/>
            </a:pPr>
            <a:r>
              <a:rPr lang="cs-CZ" dirty="0"/>
              <a:t>Výrazné negativní změny v meziročním vývoji dluhu i dluhové kvóty</a:t>
            </a:r>
          </a:p>
        </p:txBody>
      </p:sp>
      <p:sp>
        <p:nvSpPr>
          <p:cNvPr id="3" name="TextovéPole 2"/>
          <p:cNvSpPr txBox="1"/>
          <p:nvPr/>
        </p:nvSpPr>
        <p:spPr>
          <a:xfrm flipH="1">
            <a:off x="560438" y="3725186"/>
            <a:ext cx="60566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DLUHOVÁ BRZDA</a:t>
            </a:r>
          </a:p>
          <a:p>
            <a:endParaRPr lang="cs-CZ" b="1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sz="1600" dirty="0"/>
              <a:t>Vztah k dlouhodobé udržitelnosti veřejných financí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Zákonem stanovená – 55%HDP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Podle NRR při stejném tempu zadlužení dosáhne ČR dluhovou brzdu za 5-6 let </a:t>
            </a:r>
          </a:p>
        </p:txBody>
      </p:sp>
      <p:pic>
        <p:nvPicPr>
          <p:cNvPr id="4098" name="Picture 2" descr="Rozpočtová rada: Dosažení dluhové brzdy se posunulo z roku 2024 o dva až tři roky">
            <a:extLst>
              <a:ext uri="{FF2B5EF4-FFF2-40B4-BE49-F238E27FC236}">
                <a16:creationId xmlns:a16="http://schemas.microsoft.com/office/drawing/2014/main" id="{2A6DD5CE-09F7-0732-8396-04EA12E22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37" y="3648997"/>
            <a:ext cx="5076825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2691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461E5836-6091-4E29-E59F-3274010FF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142" y="958645"/>
            <a:ext cx="9639982" cy="542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F2C0F440-AA0F-8399-A5D1-1264664CD59C}"/>
              </a:ext>
            </a:extLst>
          </p:cNvPr>
          <p:cNvSpPr txBox="1"/>
          <p:nvPr/>
        </p:nvSpPr>
        <p:spPr>
          <a:xfrm>
            <a:off x="609600" y="324465"/>
            <a:ext cx="7983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Predikce dosažení dluhové brzdy, pokud by se nezačalo šetřit, z roku 2021</a:t>
            </a:r>
          </a:p>
        </p:txBody>
      </p:sp>
    </p:spTree>
    <p:extLst>
      <p:ext uri="{BB962C8B-B14F-4D97-AF65-F5344CB8AC3E}">
        <p14:creationId xmlns:p14="http://schemas.microsoft.com/office/powerpoint/2010/main" val="16072040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58761" y="481781"/>
            <a:ext cx="11120284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b="1" dirty="0">
                <a:solidFill>
                  <a:srgbClr val="FF0000"/>
                </a:solidFill>
              </a:rPr>
              <a:t>Management veřejného dluhu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/>
              <a:t>Principy se v podstatě neliší od firemního managementu (cíle jsou jiné)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/>
              <a:t>Veřejný dluh je předmětem managementu jak států, tak nadnárodních institucí (SB,MMF)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/>
              <a:t>Management veřejného dluhu je poměrně mladou disciplínou (90tá léta 20.století) a stal se součástí hospodářské politiky státu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cs-CZ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/>
              <a:t>Definice : </a:t>
            </a:r>
            <a:r>
              <a:rPr lang="cs-CZ" b="1" i="1" dirty="0"/>
              <a:t>proces vytváření a udržování strategie řízení veřejného dluhu, aby mohly být získávány finanční zdroje pro naplnění cílů vlády, a to s </a:t>
            </a:r>
            <a:r>
              <a:rPr lang="cs-CZ" b="1" i="1" dirty="0">
                <a:solidFill>
                  <a:srgbClr val="FF0000"/>
                </a:solidFill>
              </a:rPr>
              <a:t>ohledem na NÁKLADY a RIZIKA dluhu </a:t>
            </a:r>
            <a:r>
              <a:rPr lang="cs-CZ" b="1" i="1" dirty="0" err="1">
                <a:solidFill>
                  <a:srgbClr val="FF0000"/>
                </a:solidFill>
              </a:rPr>
              <a:t>CaR</a:t>
            </a:r>
            <a:r>
              <a:rPr lang="cs-CZ" b="1" i="1" dirty="0">
                <a:solidFill>
                  <a:srgbClr val="FF0000"/>
                </a:solidFill>
              </a:rPr>
              <a:t> (</a:t>
            </a:r>
            <a:r>
              <a:rPr lang="cs-CZ" b="1" i="1" dirty="0" err="1">
                <a:solidFill>
                  <a:srgbClr val="FF0000"/>
                </a:solidFill>
              </a:rPr>
              <a:t>Cost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at</a:t>
            </a:r>
            <a:r>
              <a:rPr lang="cs-CZ" b="1" i="1" dirty="0">
                <a:solidFill>
                  <a:srgbClr val="FF0000"/>
                </a:solidFill>
              </a:rPr>
              <a:t> Risk) (MMF)</a:t>
            </a:r>
          </a:p>
          <a:p>
            <a:r>
              <a:rPr lang="cs-CZ" b="1" i="1" dirty="0"/>
              <a:t>  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b="1" i="1" dirty="0"/>
              <a:t>Cíle dluhového  managementu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b="1" i="1" dirty="0"/>
              <a:t>Šetřit náklady vzniklé s existencí dluhu veřejných financí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b="1" i="1" dirty="0"/>
              <a:t>Přijímat akceptovatelná rizika a snažit se je snižovat</a:t>
            </a:r>
            <a:r>
              <a:rPr lang="cs-CZ" dirty="0"/>
              <a:t>. Tato rizika jsou: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/>
              <a:t>Tržní riziko : výše a vývoj úrokové míry, výše a vývoj měnového kurzu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/>
              <a:t>Refinanční riziko : specifické, každoroční umoření dluhu novými emisemi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/>
              <a:t>Likvidní : vztahuje se ke krátkodobým závazkům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/>
              <a:t>Úvěrové riziko : nebezpečí nezískání úvěru nebo problémy s jeho splácením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/>
              <a:t>Riziko ztrát : protistrana neplní závazky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/>
              <a:t>Riziko operační : vnitřní problém managementu – chybovost, špatná kontrola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/>
              <a:t>Riziko ztráty důvěryhodnosti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dirty="0"/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dirty="0"/>
          </a:p>
          <a:p>
            <a:pPr marL="342900" indent="-342900">
              <a:buFont typeface="Wingdings" panose="05000000000000000000" pitchFamily="2" charset="2"/>
              <a:buChar char="q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8232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CCE4921D-2614-D568-4A0D-FD745C16CDAB}"/>
              </a:ext>
            </a:extLst>
          </p:cNvPr>
          <p:cNvSpPr txBox="1"/>
          <p:nvPr/>
        </p:nvSpPr>
        <p:spPr>
          <a:xfrm>
            <a:off x="894735" y="452284"/>
            <a:ext cx="918333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VYBRANÉ DOPADY ZADLUŽENÍ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Dluh sám o sobě – nutnost jeho splácení v částkách, v termínech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Rozpočtové – prohlubuje se saldo, 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Finanční – chybí peníze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Sociální – nebezpečí nepokojů ve společnosti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Vysoké náklady na dluh – tzv. „</a:t>
            </a:r>
            <a:r>
              <a:rPr lang="cs-CZ" sz="1600" b="1" dirty="0">
                <a:solidFill>
                  <a:srgbClr val="FF0000"/>
                </a:solidFill>
              </a:rPr>
              <a:t>obsluha státního dluhu</a:t>
            </a:r>
            <a:r>
              <a:rPr lang="cs-CZ" sz="1600" b="1" dirty="0"/>
              <a:t>“ </a:t>
            </a:r>
            <a:r>
              <a:rPr lang="cs-CZ" sz="1600" dirty="0"/>
              <a:t>(v podstatě úrok za úvěr, mandatorní výdaj)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Snižující se rating 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Státní bankrot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CA61F00-E41E-5491-692F-645E5FFB84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54" y="2688106"/>
            <a:ext cx="5260412" cy="311330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6CCD258-B2C2-2E6C-23E1-E0DB973939A0}"/>
              </a:ext>
            </a:extLst>
          </p:cNvPr>
          <p:cNvSpPr txBox="1"/>
          <p:nvPr/>
        </p:nvSpPr>
        <p:spPr>
          <a:xfrm>
            <a:off x="2015613" y="2688106"/>
            <a:ext cx="31659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Čisté náklady na obsluhu státního dluhu</a:t>
            </a:r>
          </a:p>
        </p:txBody>
      </p:sp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690072B9-7896-6B41-1275-81C83114A3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5649421"/>
              </p:ext>
            </p:extLst>
          </p:nvPr>
        </p:nvGraphicFramePr>
        <p:xfrm>
          <a:off x="5978014" y="2721502"/>
          <a:ext cx="4503186" cy="37770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0531">
                  <a:extLst>
                    <a:ext uri="{9D8B030D-6E8A-4147-A177-3AD203B41FA5}">
                      <a16:colId xmlns:a16="http://schemas.microsoft.com/office/drawing/2014/main" val="4085975291"/>
                    </a:ext>
                  </a:extLst>
                </a:gridCol>
                <a:gridCol w="750531">
                  <a:extLst>
                    <a:ext uri="{9D8B030D-6E8A-4147-A177-3AD203B41FA5}">
                      <a16:colId xmlns:a16="http://schemas.microsoft.com/office/drawing/2014/main" val="3232272001"/>
                    </a:ext>
                  </a:extLst>
                </a:gridCol>
                <a:gridCol w="750531">
                  <a:extLst>
                    <a:ext uri="{9D8B030D-6E8A-4147-A177-3AD203B41FA5}">
                      <a16:colId xmlns:a16="http://schemas.microsoft.com/office/drawing/2014/main" val="3881069375"/>
                    </a:ext>
                  </a:extLst>
                </a:gridCol>
                <a:gridCol w="750531">
                  <a:extLst>
                    <a:ext uri="{9D8B030D-6E8A-4147-A177-3AD203B41FA5}">
                      <a16:colId xmlns:a16="http://schemas.microsoft.com/office/drawing/2014/main" val="52950944"/>
                    </a:ext>
                  </a:extLst>
                </a:gridCol>
                <a:gridCol w="750531">
                  <a:extLst>
                    <a:ext uri="{9D8B030D-6E8A-4147-A177-3AD203B41FA5}">
                      <a16:colId xmlns:a16="http://schemas.microsoft.com/office/drawing/2014/main" val="1307941462"/>
                    </a:ext>
                  </a:extLst>
                </a:gridCol>
                <a:gridCol w="750531">
                  <a:extLst>
                    <a:ext uri="{9D8B030D-6E8A-4147-A177-3AD203B41FA5}">
                      <a16:colId xmlns:a16="http://schemas.microsoft.com/office/drawing/2014/main" val="2088121538"/>
                    </a:ext>
                  </a:extLst>
                </a:gridCol>
              </a:tblGrid>
              <a:tr h="443372">
                <a:tc>
                  <a:txBody>
                    <a:bodyPr/>
                    <a:lstStyle/>
                    <a:p>
                      <a:r>
                        <a:rPr lang="cs-CZ" dirty="0"/>
                        <a:t>1993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14,3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21,5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50,6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547794"/>
                  </a:ext>
                </a:extLst>
              </a:tr>
              <a:tr h="370404">
                <a:tc>
                  <a:txBody>
                    <a:bodyPr/>
                    <a:lstStyle/>
                    <a:p>
                      <a:r>
                        <a:rPr lang="cs-CZ" dirty="0"/>
                        <a:t>1994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13,7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26,8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48,3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428967"/>
                  </a:ext>
                </a:extLst>
              </a:tr>
              <a:tr h="370404">
                <a:tc>
                  <a:txBody>
                    <a:bodyPr/>
                    <a:lstStyle/>
                    <a:p>
                      <a:r>
                        <a:rPr lang="cs-CZ" dirty="0"/>
                        <a:t>1995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13,3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25,3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45,1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914786"/>
                  </a:ext>
                </a:extLst>
              </a:tr>
              <a:tr h="370404">
                <a:tc>
                  <a:txBody>
                    <a:bodyPr/>
                    <a:lstStyle/>
                    <a:p>
                      <a:r>
                        <a:rPr lang="cs-CZ" dirty="0"/>
                        <a:t>1996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14,0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31,5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40,3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426251"/>
                  </a:ext>
                </a:extLst>
              </a:tr>
              <a:tr h="370404">
                <a:tc>
                  <a:txBody>
                    <a:bodyPr/>
                    <a:lstStyle/>
                    <a:p>
                      <a:r>
                        <a:rPr lang="cs-CZ" dirty="0"/>
                        <a:t>1997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17,6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34,0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39,4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15428"/>
                  </a:ext>
                </a:extLst>
              </a:tr>
              <a:tr h="370404">
                <a:tc>
                  <a:txBody>
                    <a:bodyPr/>
                    <a:lstStyle/>
                    <a:p>
                      <a:r>
                        <a:rPr lang="cs-CZ" dirty="0"/>
                        <a:t>1998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18,5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37,5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40,6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611190"/>
                  </a:ext>
                </a:extLst>
              </a:tr>
              <a:tr h="370404">
                <a:tc>
                  <a:txBody>
                    <a:bodyPr/>
                    <a:lstStyle/>
                    <a:p>
                      <a:r>
                        <a:rPr lang="cs-CZ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16,1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44,1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39,4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661467"/>
                  </a:ext>
                </a:extLst>
              </a:tr>
              <a:tr h="370404">
                <a:tc>
                  <a:txBody>
                    <a:bodyPr/>
                    <a:lstStyle/>
                    <a:p>
                      <a:r>
                        <a:rPr lang="cs-CZ" dirty="0"/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17,4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35,6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40,0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7073665"/>
                  </a:ext>
                </a:extLst>
              </a:tr>
              <a:tr h="370404">
                <a:tc>
                  <a:txBody>
                    <a:bodyPr/>
                    <a:lstStyle/>
                    <a:p>
                      <a:r>
                        <a:rPr lang="cs-CZ" dirty="0"/>
                        <a:t>2001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17,6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45,0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42,0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928141"/>
                  </a:ext>
                </a:extLst>
              </a:tr>
              <a:tr h="370404">
                <a:tc>
                  <a:txBody>
                    <a:bodyPr/>
                    <a:lstStyle/>
                    <a:p>
                      <a:r>
                        <a:rPr lang="cs-CZ" dirty="0"/>
                        <a:t>2002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18,9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41,1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49,5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27860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4B26B5CE-97AB-4D2E-93B5-01144259EC43}"/>
              </a:ext>
            </a:extLst>
          </p:cNvPr>
          <p:cNvSpPr txBox="1"/>
          <p:nvPr/>
        </p:nvSpPr>
        <p:spPr>
          <a:xfrm>
            <a:off x="5830683" y="2237388"/>
            <a:ext cx="46505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Náklady na obsluhu státního dluhu 1993-2023 (mld. Kč) 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E6769E25-7B7D-4593-9935-C0AE288B9D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9909252"/>
              </p:ext>
            </p:extLst>
          </p:nvPr>
        </p:nvGraphicFramePr>
        <p:xfrm>
          <a:off x="10481188" y="2721502"/>
          <a:ext cx="1602658" cy="19454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1329">
                  <a:extLst>
                    <a:ext uri="{9D8B030D-6E8A-4147-A177-3AD203B41FA5}">
                      <a16:colId xmlns:a16="http://schemas.microsoft.com/office/drawing/2014/main" val="2053953953"/>
                    </a:ext>
                  </a:extLst>
                </a:gridCol>
                <a:gridCol w="801329">
                  <a:extLst>
                    <a:ext uri="{9D8B030D-6E8A-4147-A177-3AD203B41FA5}">
                      <a16:colId xmlns:a16="http://schemas.microsoft.com/office/drawing/2014/main" val="2372677903"/>
                    </a:ext>
                  </a:extLst>
                </a:gridCol>
              </a:tblGrid>
              <a:tr h="434653">
                <a:tc>
                  <a:txBody>
                    <a:bodyPr/>
                    <a:lstStyle/>
                    <a:p>
                      <a:r>
                        <a:rPr lang="cs-CZ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68,3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686080"/>
                  </a:ext>
                </a:extLst>
              </a:tr>
              <a:tr h="377701">
                <a:tc>
                  <a:txBody>
                    <a:bodyPr/>
                    <a:lstStyle/>
                    <a:p>
                      <a:r>
                        <a:rPr lang="cs-CZ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011843"/>
                  </a:ext>
                </a:extLst>
              </a:tr>
              <a:tr h="377701">
                <a:tc>
                  <a:txBody>
                    <a:bodyPr/>
                    <a:lstStyle/>
                    <a:p>
                      <a:r>
                        <a:rPr lang="cs-CZ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379060"/>
                  </a:ext>
                </a:extLst>
              </a:tr>
              <a:tr h="377701">
                <a:tc>
                  <a:txBody>
                    <a:bodyPr/>
                    <a:lstStyle/>
                    <a:p>
                      <a:r>
                        <a:rPr lang="cs-CZ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580083"/>
                  </a:ext>
                </a:extLst>
              </a:tr>
              <a:tr h="377701">
                <a:tc>
                  <a:txBody>
                    <a:bodyPr/>
                    <a:lstStyle/>
                    <a:p>
                      <a:r>
                        <a:rPr lang="cs-CZ" dirty="0"/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87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41505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53961" y="383459"/>
            <a:ext cx="9846495" cy="5233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Možnosti řešení veřejného dluhu</a:t>
            </a:r>
          </a:p>
          <a:p>
            <a:endParaRPr lang="cs-CZ" sz="2000" b="1" dirty="0">
              <a:solidFill>
                <a:srgbClr val="FF0000"/>
              </a:solidFill>
            </a:endParaRPr>
          </a:p>
          <a:p>
            <a:r>
              <a:rPr lang="cs-CZ" b="1" dirty="0">
                <a:solidFill>
                  <a:srgbClr val="FF0000"/>
                </a:solidFill>
              </a:rPr>
              <a:t>                                        1) Aktivní – aktivní opatření vlády</a:t>
            </a:r>
          </a:p>
          <a:p>
            <a:pPr marL="342900" indent="-342900">
              <a:buAutoNum type="alphaLcParenR"/>
            </a:pPr>
            <a:r>
              <a:rPr lang="cs-CZ" dirty="0"/>
              <a:t>Růst příjmů, snížení výdajů</a:t>
            </a:r>
          </a:p>
          <a:p>
            <a:pPr marL="342900" indent="-342900">
              <a:buAutoNum type="alphaLcParenR"/>
            </a:pPr>
            <a:r>
              <a:rPr lang="cs-CZ" dirty="0"/>
              <a:t>Monetizace dluhu (CB tiskne peníze a za ty nakupuje vládní dluhopisy,)</a:t>
            </a:r>
          </a:p>
          <a:p>
            <a:pPr marL="342900" indent="-342900">
              <a:buAutoNum type="alphaLcParenR"/>
            </a:pPr>
            <a:r>
              <a:rPr lang="cs-CZ" dirty="0"/>
              <a:t>Drastické řešení – měnová reforma</a:t>
            </a:r>
          </a:p>
          <a:p>
            <a:pPr marL="342900" indent="-342900">
              <a:buAutoNum type="alphaLcParenR"/>
            </a:pPr>
            <a:endParaRPr lang="cs-CZ" dirty="0"/>
          </a:p>
          <a:p>
            <a:r>
              <a:rPr lang="cs-CZ" dirty="0"/>
              <a:t>                                       2) </a:t>
            </a:r>
            <a:r>
              <a:rPr lang="cs-CZ" b="1" dirty="0">
                <a:solidFill>
                  <a:srgbClr val="FF0000"/>
                </a:solidFill>
              </a:rPr>
              <a:t>Pasivní – využití exogenních faktorů</a:t>
            </a:r>
            <a:endParaRPr lang="cs-CZ" dirty="0"/>
          </a:p>
          <a:p>
            <a:pPr marL="342900" indent="-342900">
              <a:buAutoNum type="alphaLcParenR"/>
            </a:pPr>
            <a:r>
              <a:rPr lang="cs-CZ" dirty="0"/>
              <a:t>Zahraniční pomoc – granty (EU), dary (zahraniční, domácí)</a:t>
            </a:r>
          </a:p>
          <a:p>
            <a:pPr marL="342900" indent="-342900">
              <a:buAutoNum type="alphaLcParenR"/>
            </a:pPr>
            <a:r>
              <a:rPr lang="cs-CZ" dirty="0"/>
              <a:t>Přístup věřitelů – snížení, odpuštění dluhu</a:t>
            </a:r>
          </a:p>
          <a:p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Státní bankrot </a:t>
            </a:r>
            <a:r>
              <a:rPr lang="cs-CZ" dirty="0"/>
              <a:t>– selhání státu – stát nesplácí své závazky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AutoShape 2" descr="státní bankrot - tn.cz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AutoShape 4" descr="státní bankrot - tn.cz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státní bankrot - tn.cz"/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8" descr="Státní bankrot: Na dno morálního hazardu | Investiční web"/>
          <p:cNvSpPr>
            <a:spLocks noChangeAspect="1" noChangeArrowheads="1"/>
          </p:cNvSpPr>
          <p:nvPr/>
        </p:nvSpPr>
        <p:spPr bwMode="auto">
          <a:xfrm>
            <a:off x="2136775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889" y="3277459"/>
            <a:ext cx="4399253" cy="2471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6957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135560" y="625043"/>
            <a:ext cx="256464" cy="3250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3920" tIns="31740" rIns="0" bIns="1587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658761" y="491613"/>
            <a:ext cx="107958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i="1" dirty="0"/>
              <a:t>Maastrichtské kritérium pro přijetí EUR - Udržitelnost veřejných financí </a:t>
            </a:r>
          </a:p>
          <a:p>
            <a:r>
              <a:rPr lang="cs-CZ" dirty="0"/>
              <a:t>Poměr veřejného zadlužení k hrubému domácímu produktu překračuje referenční hodnotu </a:t>
            </a:r>
            <a:r>
              <a:rPr lang="cs-CZ" b="1" dirty="0">
                <a:solidFill>
                  <a:srgbClr val="FF0000"/>
                </a:solidFill>
              </a:rPr>
              <a:t>60 %</a:t>
            </a:r>
            <a:r>
              <a:rPr lang="cs-CZ" dirty="0"/>
              <a:t>, ledaže by se tento poměr dostatečně snižoval a blížil se uspokojivým tempem k referenční hodnotě.</a:t>
            </a:r>
          </a:p>
        </p:txBody>
      </p:sp>
      <p:pic>
        <p:nvPicPr>
          <p:cNvPr id="2053" name="Picture 5" descr="Peníz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312" y="3985507"/>
            <a:ext cx="40005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6C1AD5B9-FA86-C44A-2816-E0194AC8C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851" y="1536859"/>
            <a:ext cx="9210367" cy="237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8060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0606826-2328-1B5C-D673-CE6D340AE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866" y="122903"/>
            <a:ext cx="5583792" cy="6612194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397AEEB-CEB2-A45D-B9BF-6BE75AC9D80E}"/>
              </a:ext>
            </a:extLst>
          </p:cNvPr>
          <p:cNvSpPr txBox="1"/>
          <p:nvPr/>
        </p:nvSpPr>
        <p:spPr>
          <a:xfrm>
            <a:off x="6597445" y="3510116"/>
            <a:ext cx="4119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Zadluženost ČR rostla nejrychleji ze zemí EU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B28998C-6057-18D1-93C3-5F99EABD7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445" y="905513"/>
            <a:ext cx="5188234" cy="470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1247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D38B79A-0C3C-C453-89D9-06D9F624C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348" y="94784"/>
            <a:ext cx="8762583" cy="610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1347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B5CBDC3-A660-D41E-7115-62AFD55861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598" y="780680"/>
            <a:ext cx="9516803" cy="5296639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B432B95-D19D-E654-E95A-9B1246AF7571}"/>
              </a:ext>
            </a:extLst>
          </p:cNvPr>
          <p:cNvSpPr txBox="1"/>
          <p:nvPr/>
        </p:nvSpPr>
        <p:spPr>
          <a:xfrm>
            <a:off x="934065" y="344129"/>
            <a:ext cx="8298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Poměr dluhu k HDP ve vyspělých zemích</a:t>
            </a:r>
          </a:p>
        </p:txBody>
      </p:sp>
    </p:spTree>
    <p:extLst>
      <p:ext uri="{BB962C8B-B14F-4D97-AF65-F5344CB8AC3E}">
        <p14:creationId xmlns:p14="http://schemas.microsoft.com/office/powerpoint/2010/main" val="1403271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F7961DA-670E-05A1-19B6-602F4C2B3960}"/>
              </a:ext>
            </a:extLst>
          </p:cNvPr>
          <p:cNvSpPr txBox="1"/>
          <p:nvPr/>
        </p:nvSpPr>
        <p:spPr>
          <a:xfrm>
            <a:off x="796413" y="471948"/>
            <a:ext cx="970443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b) </a:t>
            </a:r>
            <a:r>
              <a:rPr lang="cs-CZ" b="1" dirty="0"/>
              <a:t>SALDO PRŮBĚŽNÉ </a:t>
            </a:r>
            <a:r>
              <a:rPr lang="cs-CZ" sz="1600" dirty="0"/>
              <a:t>(dynamické) vzniká v průběhu období, sleduje se většinou po čtvrtletích (Q), ale i po měsících. Střídání období, kdy příjmy převyšují výdaje a naopak.</a:t>
            </a:r>
            <a:endParaRPr lang="cs-CZ" sz="1600" dirty="0">
              <a:solidFill>
                <a:srgbClr val="FF0000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1AB08A5-C80F-B5B4-65D6-CE88EF7249FA}"/>
              </a:ext>
            </a:extLst>
          </p:cNvPr>
          <p:cNvSpPr txBox="1"/>
          <p:nvPr/>
        </p:nvSpPr>
        <p:spPr>
          <a:xfrm>
            <a:off x="1288027" y="1563328"/>
            <a:ext cx="241873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Sledování po měsících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44FA3408-3A40-48F5-D972-8DB2BEEC57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33832"/>
              </p:ext>
            </p:extLst>
          </p:nvPr>
        </p:nvGraphicFramePr>
        <p:xfrm>
          <a:off x="4803060" y="1175040"/>
          <a:ext cx="5358580" cy="2243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5909">
                  <a:extLst>
                    <a:ext uri="{9D8B030D-6E8A-4147-A177-3AD203B41FA5}">
                      <a16:colId xmlns:a16="http://schemas.microsoft.com/office/drawing/2014/main" val="1160600385"/>
                    </a:ext>
                  </a:extLst>
                </a:gridCol>
                <a:gridCol w="1376516">
                  <a:extLst>
                    <a:ext uri="{9D8B030D-6E8A-4147-A177-3AD203B41FA5}">
                      <a16:colId xmlns:a16="http://schemas.microsoft.com/office/drawing/2014/main" val="1589271489"/>
                    </a:ext>
                  </a:extLst>
                </a:gridCol>
                <a:gridCol w="1661652">
                  <a:extLst>
                    <a:ext uri="{9D8B030D-6E8A-4147-A177-3AD203B41FA5}">
                      <a16:colId xmlns:a16="http://schemas.microsoft.com/office/drawing/2014/main" val="3167759900"/>
                    </a:ext>
                  </a:extLst>
                </a:gridCol>
                <a:gridCol w="1494503">
                  <a:extLst>
                    <a:ext uri="{9D8B030D-6E8A-4147-A177-3AD203B41FA5}">
                      <a16:colId xmlns:a16="http://schemas.microsoft.com/office/drawing/2014/main" val="1839521032"/>
                    </a:ext>
                  </a:extLst>
                </a:gridCol>
              </a:tblGrid>
              <a:tr h="373975">
                <a:tc>
                  <a:txBody>
                    <a:bodyPr/>
                    <a:lstStyle/>
                    <a:p>
                      <a:r>
                        <a:rPr lang="cs-CZ" sz="1600" dirty="0"/>
                        <a:t>Mld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Leden</a:t>
                      </a:r>
                      <a:r>
                        <a:rPr lang="cs-CZ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Únor</a:t>
                      </a:r>
                      <a:r>
                        <a:rPr lang="cs-CZ" sz="16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Březen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1070363"/>
                  </a:ext>
                </a:extLst>
              </a:tr>
              <a:tr h="373975">
                <a:tc>
                  <a:txBody>
                    <a:bodyPr/>
                    <a:lstStyle/>
                    <a:p>
                      <a:r>
                        <a:rPr lang="cs-CZ" sz="16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-8,0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-4,0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-44,7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1711249"/>
                  </a:ext>
                </a:extLst>
              </a:tr>
              <a:tr h="373975">
                <a:tc>
                  <a:txBody>
                    <a:bodyPr/>
                    <a:lstStyle/>
                    <a:p>
                      <a:r>
                        <a:rPr lang="cs-CZ" sz="16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-31,5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-86,1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-125,2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778177"/>
                  </a:ext>
                </a:extLst>
              </a:tr>
              <a:tr h="373975">
                <a:tc>
                  <a:txBody>
                    <a:bodyPr/>
                    <a:lstStyle/>
                    <a:p>
                      <a:r>
                        <a:rPr lang="cs-CZ" sz="1600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+3,9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-45,3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-13,9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8974708"/>
                  </a:ext>
                </a:extLst>
              </a:tr>
              <a:tr h="373975">
                <a:tc>
                  <a:txBody>
                    <a:bodyPr/>
                    <a:lstStyle/>
                    <a:p>
                      <a:r>
                        <a:rPr lang="cs-CZ" sz="1600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-6,8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-119,7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-46,5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032755"/>
                  </a:ext>
                </a:extLst>
              </a:tr>
              <a:tr h="373975">
                <a:tc>
                  <a:txBody>
                    <a:bodyPr/>
                    <a:lstStyle/>
                    <a:p>
                      <a:r>
                        <a:rPr lang="cs-CZ" sz="1600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- 26,0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-102,5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-105,0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0434570"/>
                  </a:ext>
                </a:extLst>
              </a:tr>
            </a:tbl>
          </a:graphicData>
        </a:graphic>
      </p:graphicFrame>
      <p:sp>
        <p:nvSpPr>
          <p:cNvPr id="5" name="Šipka: doprava 4">
            <a:extLst>
              <a:ext uri="{FF2B5EF4-FFF2-40B4-BE49-F238E27FC236}">
                <a16:creationId xmlns:a16="http://schemas.microsoft.com/office/drawing/2014/main" id="{9D543497-2606-0E9A-3691-874A1F78E46C}"/>
              </a:ext>
            </a:extLst>
          </p:cNvPr>
          <p:cNvSpPr/>
          <p:nvPr/>
        </p:nvSpPr>
        <p:spPr>
          <a:xfrm>
            <a:off x="3873910" y="1759974"/>
            <a:ext cx="835742" cy="2753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8A82B24-5E93-33EB-EA56-B48734B38CF6}"/>
              </a:ext>
            </a:extLst>
          </p:cNvPr>
          <p:cNvSpPr txBox="1"/>
          <p:nvPr/>
        </p:nvSpPr>
        <p:spPr>
          <a:xfrm>
            <a:off x="870931" y="3646344"/>
            <a:ext cx="10681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c) </a:t>
            </a:r>
            <a:r>
              <a:rPr lang="cs-CZ" b="1" dirty="0"/>
              <a:t>SALDO KONEČNÉ </a:t>
            </a:r>
            <a:r>
              <a:rPr lang="cs-CZ" sz="1600" dirty="0"/>
              <a:t>(statické,  bilanční, výsledné) : na konci rozpočtového období většinou se liší od navrhovaného salda</a:t>
            </a:r>
          </a:p>
          <a:p>
            <a:endParaRPr lang="cs-CZ" sz="1600" dirty="0"/>
          </a:p>
        </p:txBody>
      </p:sp>
      <p:graphicFrame>
        <p:nvGraphicFramePr>
          <p:cNvPr id="8" name="Tabulka 8">
            <a:extLst>
              <a:ext uri="{FF2B5EF4-FFF2-40B4-BE49-F238E27FC236}">
                <a16:creationId xmlns:a16="http://schemas.microsoft.com/office/drawing/2014/main" id="{6F499EE2-0F6C-2758-63DD-22F4D544C2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951278"/>
              </p:ext>
            </p:extLst>
          </p:nvPr>
        </p:nvGraphicFramePr>
        <p:xfrm>
          <a:off x="1133987" y="4306529"/>
          <a:ext cx="8127999" cy="10689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3111">
                  <a:extLst>
                    <a:ext uri="{9D8B030D-6E8A-4147-A177-3AD203B41FA5}">
                      <a16:colId xmlns:a16="http://schemas.microsoft.com/office/drawing/2014/main" val="3243135741"/>
                    </a:ext>
                  </a:extLst>
                </a:gridCol>
                <a:gridCol w="903111">
                  <a:extLst>
                    <a:ext uri="{9D8B030D-6E8A-4147-A177-3AD203B41FA5}">
                      <a16:colId xmlns:a16="http://schemas.microsoft.com/office/drawing/2014/main" val="459839913"/>
                    </a:ext>
                  </a:extLst>
                </a:gridCol>
                <a:gridCol w="903111">
                  <a:extLst>
                    <a:ext uri="{9D8B030D-6E8A-4147-A177-3AD203B41FA5}">
                      <a16:colId xmlns:a16="http://schemas.microsoft.com/office/drawing/2014/main" val="1686733095"/>
                    </a:ext>
                  </a:extLst>
                </a:gridCol>
                <a:gridCol w="903111">
                  <a:extLst>
                    <a:ext uri="{9D8B030D-6E8A-4147-A177-3AD203B41FA5}">
                      <a16:colId xmlns:a16="http://schemas.microsoft.com/office/drawing/2014/main" val="3703251358"/>
                    </a:ext>
                  </a:extLst>
                </a:gridCol>
                <a:gridCol w="903111">
                  <a:extLst>
                    <a:ext uri="{9D8B030D-6E8A-4147-A177-3AD203B41FA5}">
                      <a16:colId xmlns:a16="http://schemas.microsoft.com/office/drawing/2014/main" val="465830721"/>
                    </a:ext>
                  </a:extLst>
                </a:gridCol>
                <a:gridCol w="903111">
                  <a:extLst>
                    <a:ext uri="{9D8B030D-6E8A-4147-A177-3AD203B41FA5}">
                      <a16:colId xmlns:a16="http://schemas.microsoft.com/office/drawing/2014/main" val="1232898093"/>
                    </a:ext>
                  </a:extLst>
                </a:gridCol>
                <a:gridCol w="903111">
                  <a:extLst>
                    <a:ext uri="{9D8B030D-6E8A-4147-A177-3AD203B41FA5}">
                      <a16:colId xmlns:a16="http://schemas.microsoft.com/office/drawing/2014/main" val="413824260"/>
                    </a:ext>
                  </a:extLst>
                </a:gridCol>
                <a:gridCol w="903111">
                  <a:extLst>
                    <a:ext uri="{9D8B030D-6E8A-4147-A177-3AD203B41FA5}">
                      <a16:colId xmlns:a16="http://schemas.microsoft.com/office/drawing/2014/main" val="2241236402"/>
                    </a:ext>
                  </a:extLst>
                </a:gridCol>
                <a:gridCol w="903111">
                  <a:extLst>
                    <a:ext uri="{9D8B030D-6E8A-4147-A177-3AD203B41FA5}">
                      <a16:colId xmlns:a16="http://schemas.microsoft.com/office/drawing/2014/main" val="853415715"/>
                    </a:ext>
                  </a:extLst>
                </a:gridCol>
              </a:tblGrid>
              <a:tr h="428825">
                <a:tc>
                  <a:txBody>
                    <a:bodyPr/>
                    <a:lstStyle/>
                    <a:p>
                      <a:r>
                        <a:rPr lang="cs-CZ" dirty="0"/>
                        <a:t>Mld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2016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2017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2018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2019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2020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2021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2022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2023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925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Saldo SR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61,77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61,15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2,94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28,52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367,45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419,69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360,4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295,0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0508670"/>
                  </a:ext>
                </a:extLst>
              </a:tr>
            </a:tbl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id="{43CBAF6A-1DB2-06DB-16A3-BF2603AC491E}"/>
              </a:ext>
            </a:extLst>
          </p:cNvPr>
          <p:cNvSpPr txBox="1"/>
          <p:nvPr/>
        </p:nvSpPr>
        <p:spPr>
          <a:xfrm>
            <a:off x="6007509" y="5549628"/>
            <a:ext cx="2477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Covid - 19</a:t>
            </a:r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7824DDB4-9BA6-F4A4-CBFC-36A2C1B2E2CF}"/>
              </a:ext>
            </a:extLst>
          </p:cNvPr>
          <p:cNvCxnSpPr/>
          <p:nvPr/>
        </p:nvCxnSpPr>
        <p:spPr>
          <a:xfrm flipH="1" flipV="1">
            <a:off x="6044769" y="5226719"/>
            <a:ext cx="185606" cy="288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778C3609-BF52-8C62-E841-4AFE59F86859}"/>
              </a:ext>
            </a:extLst>
          </p:cNvPr>
          <p:cNvCxnSpPr/>
          <p:nvPr/>
        </p:nvCxnSpPr>
        <p:spPr>
          <a:xfrm flipV="1">
            <a:off x="6567948" y="5290952"/>
            <a:ext cx="344129" cy="288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E05D7377-C463-E2DB-9DC2-7A5559521CA9}"/>
              </a:ext>
            </a:extLst>
          </p:cNvPr>
          <p:cNvSpPr txBox="1"/>
          <p:nvPr/>
        </p:nvSpPr>
        <p:spPr>
          <a:xfrm>
            <a:off x="7569631" y="5479997"/>
            <a:ext cx="1573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Válka na Ukrajině, energetická krize</a:t>
            </a:r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78DC4EEA-D84A-A321-6658-06E7D1F41EF5}"/>
              </a:ext>
            </a:extLst>
          </p:cNvPr>
          <p:cNvCxnSpPr/>
          <p:nvPr/>
        </p:nvCxnSpPr>
        <p:spPr>
          <a:xfrm flipV="1">
            <a:off x="8052619" y="5153208"/>
            <a:ext cx="0" cy="4258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410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CA3F8AF-A9D2-36D7-1B80-A88E5224D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681" y="469719"/>
            <a:ext cx="7821116" cy="552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527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2580992-9C0C-5139-68BA-F694F41F1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390" y="15474"/>
            <a:ext cx="8063391" cy="684252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41297B1-80DA-69BE-7F2D-8E4BCD2E11C8}"/>
              </a:ext>
            </a:extLst>
          </p:cNvPr>
          <p:cNvSpPr txBox="1"/>
          <p:nvPr/>
        </p:nvSpPr>
        <p:spPr>
          <a:xfrm>
            <a:off x="373626" y="403123"/>
            <a:ext cx="2290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Salda obecních rozpočtů včetně hlavního města Prahy</a:t>
            </a:r>
          </a:p>
          <a:p>
            <a:r>
              <a:rPr lang="cs-CZ" dirty="0"/>
              <a:t>2006-2023</a:t>
            </a:r>
          </a:p>
        </p:txBody>
      </p:sp>
    </p:spTree>
    <p:extLst>
      <p:ext uri="{BB962C8B-B14F-4D97-AF65-F5344CB8AC3E}">
        <p14:creationId xmlns:p14="http://schemas.microsoft.com/office/powerpoint/2010/main" val="2974811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1B87750-A994-91E8-3608-050B951B2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046" y="647792"/>
            <a:ext cx="8287907" cy="528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556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97C31A7C-000E-94B4-5368-A5A1C2F1A174}"/>
              </a:ext>
            </a:extLst>
          </p:cNvPr>
          <p:cNvSpPr txBox="1"/>
          <p:nvPr/>
        </p:nvSpPr>
        <p:spPr>
          <a:xfrm>
            <a:off x="688259" y="452284"/>
            <a:ext cx="519143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ad 2) Rozpočtový deficit z hlediska příčin jeho vzniku</a:t>
            </a:r>
          </a:p>
          <a:p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/>
              <a:t>STRUKTURÁLNÍ DEFICIT </a:t>
            </a:r>
            <a:r>
              <a:rPr lang="cs-CZ" dirty="0"/>
              <a:t>(tzv. aktivní saldo, protože vyplývá z aktivit vlády)</a:t>
            </a:r>
          </a:p>
          <a:p>
            <a:endParaRPr lang="cs-CZ" dirty="0"/>
          </a:p>
          <a:p>
            <a:pPr marL="285750" indent="-285750">
              <a:buFontTx/>
              <a:buChar char="-"/>
            </a:pPr>
            <a:r>
              <a:rPr lang="cs-CZ" sz="1600" dirty="0"/>
              <a:t>Je to ta část deficitu, která je vyvolaná diskrečními = záměrnými opatřeními fiskální expanzivní politiky (tedy vnitřními endogenními faktory)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Nezávislý na fázi hospodářského cyklu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Je plánovaný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Uvádí se v % HDP</a:t>
            </a:r>
          </a:p>
          <a:p>
            <a:endParaRPr lang="cs-CZ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/>
              <a:t>CYKLICKÝ DEFICIT  </a:t>
            </a:r>
            <a:r>
              <a:rPr lang="cs-CZ" sz="1600" dirty="0"/>
              <a:t>(pasivní saldo)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Vyvolán exogenními faktory (finanční krize 2008-2011, covid krize (2019-2021), energetická krize a válka na Ukrajině (od 2022)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Vliv hospodářského cyklu (expanze, konjunktura, recese, deprese)</a:t>
            </a:r>
          </a:p>
          <a:p>
            <a:pPr marL="285750" indent="-285750">
              <a:buFontTx/>
              <a:buChar char="-"/>
            </a:pPr>
            <a:endParaRPr lang="cs-CZ" sz="1600" dirty="0"/>
          </a:p>
          <a:p>
            <a:pPr marL="285750" indent="-285750">
              <a:buFontTx/>
              <a:buChar char="-"/>
            </a:pPr>
            <a:endParaRPr lang="cs-CZ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sz="1600" dirty="0"/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BF98348-CE6B-36E9-A7B4-792542707902}"/>
              </a:ext>
            </a:extLst>
          </p:cNvPr>
          <p:cNvSpPr txBox="1"/>
          <p:nvPr/>
        </p:nvSpPr>
        <p:spPr>
          <a:xfrm>
            <a:off x="7039897" y="530942"/>
            <a:ext cx="4149213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Celkový deficit SR</a:t>
            </a:r>
          </a:p>
          <a:p>
            <a:pPr algn="ctr"/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2E57CD8-8D6D-5AF5-FD86-67DD52774E75}"/>
              </a:ext>
            </a:extLst>
          </p:cNvPr>
          <p:cNvSpPr txBox="1"/>
          <p:nvPr/>
        </p:nvSpPr>
        <p:spPr>
          <a:xfrm>
            <a:off x="7039897" y="1177273"/>
            <a:ext cx="249739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Strukturální deficit</a:t>
            </a:r>
          </a:p>
          <a:p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8D0E873-5B51-F638-B169-6E10DC066254}"/>
              </a:ext>
            </a:extLst>
          </p:cNvPr>
          <p:cNvSpPr txBox="1"/>
          <p:nvPr/>
        </p:nvSpPr>
        <p:spPr>
          <a:xfrm>
            <a:off x="9537291" y="1177272"/>
            <a:ext cx="1651819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Cyklický deficit</a:t>
            </a:r>
          </a:p>
          <a:p>
            <a:pPr algn="ctr"/>
            <a:endParaRPr lang="cs-CZ" dirty="0"/>
          </a:p>
        </p:txBody>
      </p:sp>
      <p:pic>
        <p:nvPicPr>
          <p:cNvPr id="1026" name="Picture 2" descr="OECD: Česko letos čeká mírná recese a vysoká inflace">
            <a:extLst>
              <a:ext uri="{FF2B5EF4-FFF2-40B4-BE49-F238E27FC236}">
                <a16:creationId xmlns:a16="http://schemas.microsoft.com/office/drawing/2014/main" id="{CE663D5C-2B96-BF43-7676-EBD1F2226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291" y="2852584"/>
            <a:ext cx="47434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728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FF3BE8D0-C01B-9A64-E8EF-E0DCB1383076}"/>
              </a:ext>
            </a:extLst>
          </p:cNvPr>
          <p:cNvSpPr txBox="1"/>
          <p:nvPr/>
        </p:nvSpPr>
        <p:spPr>
          <a:xfrm>
            <a:off x="840658" y="491613"/>
            <a:ext cx="10510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Cyklické a strukturální saldo mají vztah k „</a:t>
            </a:r>
            <a:r>
              <a:rPr lang="cs-CZ" b="1" dirty="0"/>
              <a:t>POTENCIÁLNÍMU PRODUKTU</a:t>
            </a:r>
            <a:r>
              <a:rPr lang="cs-CZ" dirty="0"/>
              <a:t>“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B692895-FF56-E450-1604-DD6DF7FCF053}"/>
              </a:ext>
            </a:extLst>
          </p:cNvPr>
          <p:cNvSpPr txBox="1"/>
          <p:nvPr/>
        </p:nvSpPr>
        <p:spPr>
          <a:xfrm>
            <a:off x="1022555" y="1494503"/>
            <a:ext cx="2123768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Potenciální produkt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A31FF5B-2222-D7FF-BDC7-20BE0D22C57D}"/>
              </a:ext>
            </a:extLst>
          </p:cNvPr>
          <p:cNvSpPr txBox="1"/>
          <p:nvPr/>
        </p:nvSpPr>
        <p:spPr>
          <a:xfrm>
            <a:off x="1022555" y="3510116"/>
            <a:ext cx="2123768" cy="372271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Strukturální saldo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DDE462E-3CBC-8676-C4BA-9908BBB4F889}"/>
              </a:ext>
            </a:extLst>
          </p:cNvPr>
          <p:cNvSpPr txBox="1"/>
          <p:nvPr/>
        </p:nvSpPr>
        <p:spPr>
          <a:xfrm>
            <a:off x="3244645" y="1229032"/>
            <a:ext cx="1995949" cy="2031325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cs-CZ" dirty="0"/>
          </a:p>
          <a:p>
            <a:pPr algn="ctr"/>
            <a:r>
              <a:rPr lang="cs-CZ" dirty="0"/>
              <a:t>HDP je větší než potenciální produkt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FBB189B-0D5B-AD6F-3A3E-4D12E6E6A40D}"/>
              </a:ext>
            </a:extLst>
          </p:cNvPr>
          <p:cNvSpPr txBox="1"/>
          <p:nvPr/>
        </p:nvSpPr>
        <p:spPr>
          <a:xfrm>
            <a:off x="3244645" y="3513396"/>
            <a:ext cx="688258" cy="3689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saldo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64440AE-A17C-9953-6516-945F723D0BAB}"/>
              </a:ext>
            </a:extLst>
          </p:cNvPr>
          <p:cNvSpPr txBox="1"/>
          <p:nvPr/>
        </p:nvSpPr>
        <p:spPr>
          <a:xfrm>
            <a:off x="3244645" y="4129548"/>
            <a:ext cx="19959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Saldo je kladné-přebytek rozpočtu, výsledné saldo je menší</a:t>
            </a:r>
          </a:p>
        </p:txBody>
      </p:sp>
      <p:sp>
        <p:nvSpPr>
          <p:cNvPr id="9" name="Šipka: dolů 8">
            <a:extLst>
              <a:ext uri="{FF2B5EF4-FFF2-40B4-BE49-F238E27FC236}">
                <a16:creationId xmlns:a16="http://schemas.microsoft.com/office/drawing/2014/main" id="{001508FE-B6A9-0552-DF26-F326914C6402}"/>
              </a:ext>
            </a:extLst>
          </p:cNvPr>
          <p:cNvSpPr/>
          <p:nvPr/>
        </p:nvSpPr>
        <p:spPr>
          <a:xfrm>
            <a:off x="4109884" y="3597644"/>
            <a:ext cx="353961" cy="5319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F4C211C-002D-CCC7-F4B4-1D6908D39005}"/>
              </a:ext>
            </a:extLst>
          </p:cNvPr>
          <p:cNvSpPr txBox="1"/>
          <p:nvPr/>
        </p:nvSpPr>
        <p:spPr>
          <a:xfrm>
            <a:off x="1022555" y="5102942"/>
            <a:ext cx="1406013" cy="372271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err="1"/>
              <a:t>Struk.saldo</a:t>
            </a:r>
            <a:endParaRPr lang="cs-CZ" dirty="0"/>
          </a:p>
        </p:txBody>
      </p:sp>
      <p:sp>
        <p:nvSpPr>
          <p:cNvPr id="11" name="Šipka: dolů 10">
            <a:extLst>
              <a:ext uri="{FF2B5EF4-FFF2-40B4-BE49-F238E27FC236}">
                <a16:creationId xmlns:a16="http://schemas.microsoft.com/office/drawing/2014/main" id="{A837FA7C-61A7-8610-4B3E-B63EEF7524CC}"/>
              </a:ext>
            </a:extLst>
          </p:cNvPr>
          <p:cNvSpPr/>
          <p:nvPr/>
        </p:nvSpPr>
        <p:spPr>
          <a:xfrm>
            <a:off x="1553497" y="3962400"/>
            <a:ext cx="265471" cy="114054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8548C547-3977-DEB1-B117-C167E2320C4F}"/>
              </a:ext>
            </a:extLst>
          </p:cNvPr>
          <p:cNvSpPr txBox="1"/>
          <p:nvPr/>
        </p:nvSpPr>
        <p:spPr>
          <a:xfrm>
            <a:off x="7010400" y="1494503"/>
            <a:ext cx="2084439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Potenciální produkt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798269C-DBD3-5908-E94D-AB2958B367BF}"/>
              </a:ext>
            </a:extLst>
          </p:cNvPr>
          <p:cNvSpPr txBox="1"/>
          <p:nvPr/>
        </p:nvSpPr>
        <p:spPr>
          <a:xfrm>
            <a:off x="9271819" y="2048500"/>
            <a:ext cx="1897626" cy="1200329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HDP je menší než potenciální produkt</a:t>
            </a:r>
          </a:p>
          <a:p>
            <a:endParaRPr lang="cs-CZ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697D8E3C-9760-2FD3-30F6-872C47B8C4EB}"/>
              </a:ext>
            </a:extLst>
          </p:cNvPr>
          <p:cNvSpPr txBox="1"/>
          <p:nvPr/>
        </p:nvSpPr>
        <p:spPr>
          <a:xfrm>
            <a:off x="7010400" y="3437870"/>
            <a:ext cx="2084439" cy="369332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Strukturální saldo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B91BD6D-8201-102C-EBA6-0177886030F9}"/>
              </a:ext>
            </a:extLst>
          </p:cNvPr>
          <p:cNvSpPr txBox="1"/>
          <p:nvPr/>
        </p:nvSpPr>
        <p:spPr>
          <a:xfrm>
            <a:off x="9370142" y="3437870"/>
            <a:ext cx="115037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Saldo 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A83D7EBC-E8A5-5B6F-25FE-CF81C17B094B}"/>
              </a:ext>
            </a:extLst>
          </p:cNvPr>
          <p:cNvSpPr txBox="1"/>
          <p:nvPr/>
        </p:nvSpPr>
        <p:spPr>
          <a:xfrm>
            <a:off x="9370142" y="4306529"/>
            <a:ext cx="1710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Saldo je záporné, výsledné saldo je větší</a:t>
            </a:r>
          </a:p>
        </p:txBody>
      </p:sp>
      <p:sp>
        <p:nvSpPr>
          <p:cNvPr id="17" name="Šipka: dolů 16">
            <a:extLst>
              <a:ext uri="{FF2B5EF4-FFF2-40B4-BE49-F238E27FC236}">
                <a16:creationId xmlns:a16="http://schemas.microsoft.com/office/drawing/2014/main" id="{42BB11D1-4D73-BA20-09AE-F4EF21E3C05A}"/>
              </a:ext>
            </a:extLst>
          </p:cNvPr>
          <p:cNvSpPr/>
          <p:nvPr/>
        </p:nvSpPr>
        <p:spPr>
          <a:xfrm>
            <a:off x="10638503" y="3597644"/>
            <a:ext cx="167149" cy="70888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8DA7805B-4751-4A5E-54E8-99DFC7E86896}"/>
              </a:ext>
            </a:extLst>
          </p:cNvPr>
          <p:cNvSpPr txBox="1"/>
          <p:nvPr/>
        </p:nvSpPr>
        <p:spPr>
          <a:xfrm>
            <a:off x="5850195" y="5100003"/>
            <a:ext cx="3244644" cy="372271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Strukturální saldo</a:t>
            </a:r>
          </a:p>
        </p:txBody>
      </p:sp>
      <p:sp>
        <p:nvSpPr>
          <p:cNvPr id="20" name="Šipka: dolů 19">
            <a:extLst>
              <a:ext uri="{FF2B5EF4-FFF2-40B4-BE49-F238E27FC236}">
                <a16:creationId xmlns:a16="http://schemas.microsoft.com/office/drawing/2014/main" id="{711C3B43-690C-2871-96F2-46738526626E}"/>
              </a:ext>
            </a:extLst>
          </p:cNvPr>
          <p:cNvSpPr/>
          <p:nvPr/>
        </p:nvSpPr>
        <p:spPr>
          <a:xfrm>
            <a:off x="8052619" y="3952086"/>
            <a:ext cx="255639" cy="11479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4258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722B9A72-078D-DF5C-B8DD-8264496CE5C6}"/>
              </a:ext>
            </a:extLst>
          </p:cNvPr>
          <p:cNvSpPr txBox="1"/>
          <p:nvPr/>
        </p:nvSpPr>
        <p:spPr>
          <a:xfrm>
            <a:off x="727587" y="412955"/>
            <a:ext cx="714805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Ad 3) Saldo podle změn příjmů a výdajů</a:t>
            </a:r>
          </a:p>
          <a:p>
            <a:endParaRPr lang="cs-CZ" dirty="0"/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93609D37-7347-3780-053F-B24B7AE057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785735"/>
              </p:ext>
            </p:extLst>
          </p:nvPr>
        </p:nvGraphicFramePr>
        <p:xfrm>
          <a:off x="852129" y="916311"/>
          <a:ext cx="5479845" cy="22595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1690">
                  <a:extLst>
                    <a:ext uri="{9D8B030D-6E8A-4147-A177-3AD203B41FA5}">
                      <a16:colId xmlns:a16="http://schemas.microsoft.com/office/drawing/2014/main" val="249735236"/>
                    </a:ext>
                  </a:extLst>
                </a:gridCol>
                <a:gridCol w="4218155">
                  <a:extLst>
                    <a:ext uri="{9D8B030D-6E8A-4147-A177-3AD203B41FA5}">
                      <a16:colId xmlns:a16="http://schemas.microsoft.com/office/drawing/2014/main" val="2761379867"/>
                    </a:ext>
                  </a:extLst>
                </a:gridCol>
              </a:tblGrid>
              <a:tr h="376585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PŘÍJMY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VÝDAJE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230416"/>
                  </a:ext>
                </a:extLst>
              </a:tr>
              <a:tr h="376585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cs-CZ" sz="1600" dirty="0"/>
                        <a:t>Klesají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dirty="0"/>
                        <a:t>Rostou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060661"/>
                  </a:ext>
                </a:extLst>
              </a:tr>
              <a:tr h="376585">
                <a:tc>
                  <a:txBody>
                    <a:bodyPr/>
                    <a:lstStyle/>
                    <a:p>
                      <a:endParaRPr lang="cs-CZ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dirty="0"/>
                        <a:t>Výdaje klesají pomaleji než příjmy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996585"/>
                  </a:ext>
                </a:extLst>
              </a:tr>
              <a:tr h="376585">
                <a:tc>
                  <a:txBody>
                    <a:bodyPr/>
                    <a:lstStyle/>
                    <a:p>
                      <a:endParaRPr lang="cs-CZ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dirty="0"/>
                        <a:t>Výdaje jsou stejně vysoké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047473"/>
                  </a:ext>
                </a:extLst>
              </a:tr>
              <a:tr h="376585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cs-CZ" sz="1600" dirty="0"/>
                        <a:t>Stejné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dirty="0"/>
                        <a:t>Rostou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82749"/>
                  </a:ext>
                </a:extLst>
              </a:tr>
              <a:tr h="376585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cs-CZ" sz="1600" dirty="0"/>
                        <a:t>Rostou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600" dirty="0"/>
                        <a:t>Rostou rychleji než příjmy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129209"/>
                  </a:ext>
                </a:extLst>
              </a:tr>
            </a:tbl>
          </a:graphicData>
        </a:graphic>
      </p:graphicFrame>
      <p:sp>
        <p:nvSpPr>
          <p:cNvPr id="6" name="Obdélník 5">
            <a:extLst>
              <a:ext uri="{FF2B5EF4-FFF2-40B4-BE49-F238E27FC236}">
                <a16:creationId xmlns:a16="http://schemas.microsoft.com/office/drawing/2014/main" id="{0B500991-AE4A-9EE2-AF02-22CDC0F528BB}"/>
              </a:ext>
            </a:extLst>
          </p:cNvPr>
          <p:cNvSpPr/>
          <p:nvPr/>
        </p:nvSpPr>
        <p:spPr>
          <a:xfrm>
            <a:off x="6900342" y="272705"/>
            <a:ext cx="4337930" cy="178510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cs-CZ" b="1" dirty="0">
                <a:solidFill>
                  <a:srgbClr val="FF0000"/>
                </a:solidFill>
              </a:rPr>
              <a:t>    </a:t>
            </a:r>
            <a:r>
              <a:rPr lang="cs-CZ" sz="2000" b="1" dirty="0">
                <a:solidFill>
                  <a:srgbClr val="FF0000"/>
                </a:solidFill>
              </a:rPr>
              <a:t>ad 4) Podle způsobu výpočtu</a:t>
            </a:r>
            <a:r>
              <a:rPr lang="cs-CZ" sz="2000" b="1" dirty="0"/>
              <a:t>: </a:t>
            </a:r>
            <a:endParaRPr lang="cs-CZ" sz="2000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cs-CZ" b="1" dirty="0"/>
              <a:t>PRIMÁRNÍ DEFICIT</a:t>
            </a:r>
            <a:r>
              <a:rPr lang="cs-CZ" b="1" u="sng" dirty="0"/>
              <a:t> </a:t>
            </a:r>
            <a:r>
              <a:rPr lang="cs-CZ" dirty="0"/>
              <a:t>– deficit vzniklý v průběhu daného roku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cs-CZ" b="1" dirty="0"/>
              <a:t>KUMULATIVNÍ DEFICIT </a:t>
            </a:r>
            <a:r>
              <a:rPr lang="cs-CZ" dirty="0"/>
              <a:t>– za všechna sledovaná období (např. za vládnutí jedné vlády)</a:t>
            </a:r>
          </a:p>
        </p:txBody>
      </p:sp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1D8C8D7F-1B31-4DF4-CF7B-619FF0A408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569806"/>
              </p:ext>
            </p:extLst>
          </p:nvPr>
        </p:nvGraphicFramePr>
        <p:xfrm>
          <a:off x="806245" y="4052800"/>
          <a:ext cx="10804365" cy="21441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7782">
                  <a:extLst>
                    <a:ext uri="{9D8B030D-6E8A-4147-A177-3AD203B41FA5}">
                      <a16:colId xmlns:a16="http://schemas.microsoft.com/office/drawing/2014/main" val="3012461573"/>
                    </a:ext>
                  </a:extLst>
                </a:gridCol>
                <a:gridCol w="881899">
                  <a:extLst>
                    <a:ext uri="{9D8B030D-6E8A-4147-A177-3AD203B41FA5}">
                      <a16:colId xmlns:a16="http://schemas.microsoft.com/office/drawing/2014/main" val="243556526"/>
                    </a:ext>
                  </a:extLst>
                </a:gridCol>
                <a:gridCol w="881899">
                  <a:extLst>
                    <a:ext uri="{9D8B030D-6E8A-4147-A177-3AD203B41FA5}">
                      <a16:colId xmlns:a16="http://schemas.microsoft.com/office/drawing/2014/main" val="1727819746"/>
                    </a:ext>
                  </a:extLst>
                </a:gridCol>
                <a:gridCol w="881899">
                  <a:extLst>
                    <a:ext uri="{9D8B030D-6E8A-4147-A177-3AD203B41FA5}">
                      <a16:colId xmlns:a16="http://schemas.microsoft.com/office/drawing/2014/main" val="598637494"/>
                    </a:ext>
                  </a:extLst>
                </a:gridCol>
                <a:gridCol w="881899">
                  <a:extLst>
                    <a:ext uri="{9D8B030D-6E8A-4147-A177-3AD203B41FA5}">
                      <a16:colId xmlns:a16="http://schemas.microsoft.com/office/drawing/2014/main" val="4280858557"/>
                    </a:ext>
                  </a:extLst>
                </a:gridCol>
                <a:gridCol w="952364">
                  <a:extLst>
                    <a:ext uri="{9D8B030D-6E8A-4147-A177-3AD203B41FA5}">
                      <a16:colId xmlns:a16="http://schemas.microsoft.com/office/drawing/2014/main" val="2460898215"/>
                    </a:ext>
                  </a:extLst>
                </a:gridCol>
                <a:gridCol w="811434">
                  <a:extLst>
                    <a:ext uri="{9D8B030D-6E8A-4147-A177-3AD203B41FA5}">
                      <a16:colId xmlns:a16="http://schemas.microsoft.com/office/drawing/2014/main" val="2051640"/>
                    </a:ext>
                  </a:extLst>
                </a:gridCol>
                <a:gridCol w="1057593">
                  <a:extLst>
                    <a:ext uri="{9D8B030D-6E8A-4147-A177-3AD203B41FA5}">
                      <a16:colId xmlns:a16="http://schemas.microsoft.com/office/drawing/2014/main" val="1638610875"/>
                    </a:ext>
                  </a:extLst>
                </a:gridCol>
                <a:gridCol w="881899">
                  <a:extLst>
                    <a:ext uri="{9D8B030D-6E8A-4147-A177-3AD203B41FA5}">
                      <a16:colId xmlns:a16="http://schemas.microsoft.com/office/drawing/2014/main" val="2836479275"/>
                    </a:ext>
                  </a:extLst>
                </a:gridCol>
                <a:gridCol w="881899">
                  <a:extLst>
                    <a:ext uri="{9D8B030D-6E8A-4147-A177-3AD203B41FA5}">
                      <a16:colId xmlns:a16="http://schemas.microsoft.com/office/drawing/2014/main" val="811469029"/>
                    </a:ext>
                  </a:extLst>
                </a:gridCol>
                <a:gridCol w="881899">
                  <a:extLst>
                    <a:ext uri="{9D8B030D-6E8A-4147-A177-3AD203B41FA5}">
                      <a16:colId xmlns:a16="http://schemas.microsoft.com/office/drawing/2014/main" val="1300950047"/>
                    </a:ext>
                  </a:extLst>
                </a:gridCol>
                <a:gridCol w="881899">
                  <a:extLst>
                    <a:ext uri="{9D8B030D-6E8A-4147-A177-3AD203B41FA5}">
                      <a16:colId xmlns:a16="http://schemas.microsoft.com/office/drawing/2014/main" val="3361472072"/>
                    </a:ext>
                  </a:extLst>
                </a:gridCol>
              </a:tblGrid>
              <a:tr h="376266">
                <a:tc rowSpan="2">
                  <a:txBody>
                    <a:bodyPr/>
                    <a:lstStyle/>
                    <a:p>
                      <a:r>
                        <a:rPr lang="cs-CZ" sz="1400" dirty="0"/>
                        <a:t>Mld.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98-01 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02-03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04 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05(1)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06 – 08(3)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09(1)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010 -012(3)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013 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014-016</a:t>
                      </a:r>
                    </a:p>
                    <a:p>
                      <a:r>
                        <a:rPr lang="cs-CZ" sz="1400" dirty="0"/>
                        <a:t>(3)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017 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017-021</a:t>
                      </a:r>
                    </a:p>
                    <a:p>
                      <a:r>
                        <a:rPr lang="cs-CZ" sz="1400" dirty="0"/>
                        <a:t>(4)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68685"/>
                  </a:ext>
                </a:extLst>
              </a:tr>
              <a:tr h="376266">
                <a:tc vMerge="1"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Zeman 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Špidla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Gross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Paroubek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Topolánek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Fišer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Nečas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Rusnok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Sobotka 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Babiš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Babiš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760302"/>
                  </a:ext>
                </a:extLst>
              </a:tr>
              <a:tr h="376266">
                <a:tc>
                  <a:txBody>
                    <a:bodyPr/>
                    <a:lstStyle/>
                    <a:p>
                      <a:r>
                        <a:rPr lang="cs-CZ" sz="1400" dirty="0"/>
                        <a:t>Kumul.</a:t>
                      </a:r>
                    </a:p>
                    <a:p>
                      <a:r>
                        <a:rPr lang="cs-CZ" sz="1400" dirty="0"/>
                        <a:t>deficit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172,7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154,8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93,7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56,3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184,0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192,4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400,2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81,3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85,0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6,2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812,7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1091649"/>
                  </a:ext>
                </a:extLst>
              </a:tr>
              <a:tr h="376266">
                <a:tc>
                  <a:txBody>
                    <a:bodyPr/>
                    <a:lstStyle/>
                    <a:p>
                      <a:r>
                        <a:rPr lang="cs-CZ" sz="1400" dirty="0"/>
                        <a:t>203,2Průměr/</a:t>
                      </a:r>
                    </a:p>
                    <a:p>
                      <a:r>
                        <a:rPr lang="cs-CZ" sz="1400" dirty="0"/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43,2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77,4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93,7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56,3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61,3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192,4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133,4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81,3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6,2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203,2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404405"/>
                  </a:ext>
                </a:extLst>
              </a:tr>
            </a:tbl>
          </a:graphicData>
        </a:graphic>
      </p:graphicFrame>
      <p:sp>
        <p:nvSpPr>
          <p:cNvPr id="8" name="Šipka: dolů 7">
            <a:extLst>
              <a:ext uri="{FF2B5EF4-FFF2-40B4-BE49-F238E27FC236}">
                <a16:creationId xmlns:a16="http://schemas.microsoft.com/office/drawing/2014/main" id="{909D8E60-B3BF-A7E8-159D-B93243E312E9}"/>
              </a:ext>
            </a:extLst>
          </p:cNvPr>
          <p:cNvSpPr/>
          <p:nvPr/>
        </p:nvSpPr>
        <p:spPr>
          <a:xfrm>
            <a:off x="8662219" y="1907458"/>
            <a:ext cx="294968" cy="19566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421500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2233</Words>
  <Application>Microsoft Office PowerPoint</Application>
  <PresentationFormat>Širokoúhlá obrazovka</PresentationFormat>
  <Paragraphs>492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Wingdings</vt:lpstr>
      <vt:lpstr>Motiv Office</vt:lpstr>
      <vt:lpstr>2.3.4. ROZPOČTOVÝ DEFICIT „rozpočtový schodek“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2.3.5.  VEŘEJNÝ DLUH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Ivana Boháčková</dc:creator>
  <cp:lastModifiedBy>Jan Sima</cp:lastModifiedBy>
  <cp:revision>123</cp:revision>
  <dcterms:created xsi:type="dcterms:W3CDTF">2023-04-20T08:52:52Z</dcterms:created>
  <dcterms:modified xsi:type="dcterms:W3CDTF">2024-05-20T11:16:21Z</dcterms:modified>
</cp:coreProperties>
</file>