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2" r:id="rId4"/>
    <p:sldId id="259" r:id="rId5"/>
    <p:sldId id="260" r:id="rId6"/>
    <p:sldId id="335" r:id="rId7"/>
    <p:sldId id="265" r:id="rId8"/>
    <p:sldId id="315" r:id="rId9"/>
    <p:sldId id="324" r:id="rId10"/>
    <p:sldId id="322" r:id="rId11"/>
    <p:sldId id="293" r:id="rId12"/>
    <p:sldId id="273" r:id="rId13"/>
  </p:sldIdLst>
  <p:sldSz cx="12192000" cy="6858000"/>
  <p:notesSz cx="6797675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02074-13CB-49ED-B1A4-B731244131E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50595-502A-4EF6-8C09-8A758931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5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0847-D71B-4872-87F3-979C0148AE3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68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tohle místě většinou nechám studenty/</a:t>
            </a:r>
            <a:r>
              <a:rPr lang="cs-CZ" dirty="0" err="1"/>
              <a:t>ky</a:t>
            </a:r>
            <a:r>
              <a:rPr lang="cs-CZ" dirty="0"/>
              <a:t> dávat dohromady, co je vlastně výzkum…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Vám dám definici rovnou, a to tu, že jde o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aktivní, vytrvalý, systematický a tvořivý proces bádání s cílem objevit, interpretovat nebo přepracovat data, a rozšířit tak vědění</a:t>
            </a:r>
            <a:endParaRPr lang="cs-CZ" dirty="0"/>
          </a:p>
          <a:p>
            <a:r>
              <a:rPr lang="cs-CZ" dirty="0"/>
              <a:t>I tady ale stojí za to tu definici prověřit – platí opravdu pro všechny typy výzkumů? A vylučuje i ne-výzkumy? Často tady se studenty hovoříme o novinařině, která ve svých vrcholných podobách může mít s výzkumem hodně společného, třeba když Saša Uhlová psala své Hrdiny kapitalistické práce, kde zkoumala pracovní podmínky a mentalitu lidí zaměstnaných v těch nejhůř placených profesích… Nebo mluvíme o špatných výzkumech. Mluvíme taky o tom, že kromě empirického výzkumu, který si většina lidí představí, existuje taky výzkum teoretický, který s daty vůbec nepracuje. Nebo že existuje výzkum tzv. základní, u kterého není zřejmé, k čemu bude ono rozšíření vědění dobré, a výzkum tzv. aplikovaný, u kterého je naopak možná důraz na užitečnost a na to, aby ono poznání rychle zapadlo do nějakého ozubeného kolečka a pomohlo mu se roztočit…</a:t>
            </a:r>
          </a:p>
          <a:p>
            <a:r>
              <a:rPr lang="cs-CZ" dirty="0"/>
              <a:t>To, co nicméně považuju za klíčové, je otázka, čím je tedy výzkum specifický a čím se liší třeba od dobré reportáže?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0847-D71B-4872-87F3-979C0148AE3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09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 klíčové je nějaký uznaný systematický postup nebo cesta, jak to vědění k těm poznatkům docházíme.</a:t>
            </a:r>
          </a:p>
          <a:p>
            <a:r>
              <a:rPr lang="cs-CZ" dirty="0"/>
              <a:t>V historii se metody výzkumné práce proměňují – mj. i v závislosti na tom, jakou techniku máme k dispozici.</a:t>
            </a:r>
          </a:p>
          <a:p>
            <a:r>
              <a:rPr lang="cs-CZ" dirty="0"/>
              <a:t>A i aktuálně je to tak, že není jedna uznávaná metoda, ale je jich vícero… A je to i tak, že jednotliví výzkumníci nemusejí považovat metody jiných výzkumníků za relevantní a dostatečně systematické.</a:t>
            </a:r>
          </a:p>
          <a:p>
            <a:r>
              <a:rPr lang="cs-CZ" dirty="0"/>
              <a:t>Tohle je vlastně věc, kterou považuju za hodně důležitou, protože leckdy je kvalitativní výzkum a jeho metody zpochybňovány, že to není ta opravdová věda. Věc, kterou bych tady ráda zdůraznila, je, že věda a výzkum a metoda jakbysmet, jsou věcí konsenzu vědecké komunity. Není to tak, že by nějaká metoda rovnou na první pohled přišla všem zázračná a dostalo se jí jednoznačného uznání. Spíš je to tak, že – stejně jako u jiných lidských výtvorů – je potřeba, aby ji jako relevantní uznala určitá část té vědecké komunity. Takže pokud by se vás někdo snažil přesvědčit, že kvalitativní výzkum a jeho metody jsou irelevantní a že jediný správný výzkum je kvantitativní, pak to znamená pouze je to pouze trochu omezený zástupce určité komunity, který uznává jen svou jednu pravdu. O utváření vědeckého konsenzu a o tom, jak je těžké ho zvrátit, svědčí hezky příběh </a:t>
            </a:r>
            <a:r>
              <a:rPr lang="cs-CZ" dirty="0" err="1"/>
              <a:t>Ignáze</a:t>
            </a:r>
            <a:r>
              <a:rPr lang="cs-CZ" dirty="0"/>
              <a:t> </a:t>
            </a:r>
            <a:r>
              <a:rPr lang="cs-CZ" dirty="0" err="1"/>
              <a:t>Semmelweise</a:t>
            </a:r>
            <a:r>
              <a:rPr lang="cs-CZ" dirty="0"/>
              <a:t>, který máte taky v </a:t>
            </a:r>
            <a:r>
              <a:rPr lang="cs-CZ" dirty="0" err="1"/>
              <a:t>moodlu</a:t>
            </a:r>
            <a:r>
              <a:rPr lang="cs-CZ" dirty="0"/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0847-D71B-4872-87F3-979C0148AE3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16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0847-D71B-4872-87F3-979C0148AE3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85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Poté, co jsme si řekli, že co je základně výzkum, a že má nějaká pravidla, se můžeme dostat k tomu, jaká jsou specifika kvalitativního výzkumu.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0847-D71B-4872-87F3-979C0148AE3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35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Často se kvalitativní výzkum vymezuje proti kvantitativnímu, který pracuje zjednodušeně řečeno s čísly, s nějakou kvantifikací… Mluví se o tom, co kvantitativní výzkum umí a co neumí, a naopak, co umí a neumí výzkum kvalitativní…</a:t>
            </a:r>
          </a:p>
          <a:p>
            <a:r>
              <a:rPr lang="cs-CZ" dirty="0"/>
              <a:t>Tahle definice mi přijde dobrá v tom, že se tímhle nezabývá a že rovnou a bez srovnávání mluví o tom, jaká ta perspektiva vlastně je.</a:t>
            </a:r>
          </a:p>
          <a:p>
            <a:r>
              <a:rPr lang="cs-CZ" dirty="0"/>
              <a:t>První důležitá věc „</a:t>
            </a:r>
            <a:r>
              <a:rPr lang="cs-CZ" i="1" dirty="0"/>
              <a:t>Kvalitativní výzkum je aktivitou, která staví pozorovatele do světa (nestojí „vně“).“</a:t>
            </a:r>
          </a:p>
          <a:p>
            <a:r>
              <a:rPr lang="cs-CZ" i="0" dirty="0"/>
              <a:t>Další: </a:t>
            </a:r>
            <a:r>
              <a:rPr lang="cs-CZ" i="1" dirty="0"/>
              <a:t>„data“</a:t>
            </a:r>
          </a:p>
          <a:p>
            <a:r>
              <a:rPr lang="cs-CZ" i="1" dirty="0"/>
              <a:t>A konečně: „Lidé věnující se kvalitativnímu výzkumu studují jevy v jejich přirozeném prostředí ve snaze porozumět nebo interpretovat dané fenomény tak, jak jim lidé rozumějí a jaké významy jim přikládají.“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0847-D71B-4872-87F3-979C0148AE3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07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2EE42-F129-46B9-8AC3-B8BFA8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46FFBE-466F-45C9-800D-C1674F671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4751EE-51D4-40AE-A765-5F569D33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874B2-CFD5-4760-B664-C1144FAA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1383D1-8CD5-40FD-AD17-2FFBDD35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74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06178-AD0B-4785-9EC1-80ECE7B4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E3BB61-AC82-4554-B59F-1E80E6B93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D636EE-7C43-4008-869C-BB2B03E5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91DC96-80EC-4A21-9D8B-AA09D5D2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636BA5-8E07-4FB0-AA28-8AFF2365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87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8628010-25BD-4773-B893-C8BDC3609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BA294C-340A-402A-98BC-C56A27E75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35E692-4583-431A-B782-3FE01087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F40480-D1B7-48DA-AB33-88314B97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95CC38-9FEF-412C-94E6-08A11F14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80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2FFCE-3F38-4E14-A589-DD929682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61DA9D-3843-4EA1-B4E4-719EC8D00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EDCB61-75E8-4D03-9601-CC28D704D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34F4E8-60EE-44C8-82A6-68ECA01A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16D82B-F304-4E5F-8BB6-29DA27AA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44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BDBC52-6EC5-413F-8E1D-32C5E39F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60877C-0854-4620-847F-EE824BEA8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FB3C36-26DE-4EA0-B239-D4A1AA24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248CA0-4338-44FE-A92C-EFC72380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CCBDF2-FE34-44C9-8053-3644E4D7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93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60BFA-CD5D-4001-A2A6-7CCCB8F9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9B3774-D0F6-4C50-A595-6C28CBE6C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E9891-C6CF-417F-A058-1019053E3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B47D93-5192-4F54-AE66-75D9CCC66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77B7DA-395D-4BDF-9E1F-10D9DDE6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9630A8-467D-4529-9711-AC419F9A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63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E660C-6638-44A3-8580-9A7F271C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19DD12-F867-425E-AE3D-CEF518DD5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4A7A59-650C-41B5-AD96-AE2B0A47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52CD4A-5FDA-4B08-8C7D-98C2AD038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B6FA5B-B97D-4507-B603-2F3B82D6F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DF6EAA-615F-4801-94BD-696B0DAB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3C8ACB9-E426-435A-8996-19E097BA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B30554-4826-40CA-9846-229E3A60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9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CDF4B-FF09-4FDF-A93B-E7C7F474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773FD0-9914-41B9-AB08-1F852511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DC6842-2B78-4D60-A146-0A37E8C4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887010-F97F-437B-8B6F-F889A74E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61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1A5AD30-5E51-40F0-BBF0-36C84EE6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A6EEA3D-4D74-4D8F-945A-A3E9675E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5CF0A9-2718-49AE-B061-DF293F70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16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BA4D1-3854-461B-B32C-94A134B46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8FC526-DBE8-40EB-B43B-D8F623ACD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C35131-92BD-4A68-A3FF-7DE125591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0A03BF-6D29-49AE-9752-20E9069E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E43AD2-1E72-4984-8FA5-D184689E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BEFDB5-D211-4790-B0CC-B7C1621C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20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F7929-DAE0-4432-BCBF-99C786A9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D8F749E-60B0-4CDB-B328-48E1D6370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4E299B-422E-48D5-930B-F50E0F5A5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56C856-573D-44B6-8F1A-5057EF6B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34ECC8-9606-4B9D-BFD7-2900ED08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E3D11A-1428-41B9-AD16-AC473FD3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48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F7F3291-8F1A-4411-917E-BE4F5A86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7F2F8F-E584-4DCA-8E76-0EC7DE96B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1F5FBD-994A-46D4-BF5B-36F758312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380DE-655F-45D8-8CE9-86C971C44ED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AD673F-BAFC-4FE9-B10F-C6E450888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D8FAB0-9E5A-48A1-ABDA-110A9E086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69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va.hejzlarova@fsv.c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410EA1-A614-4492-A137-7B1D4B5BAE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Kvalitativní výzkum</a:t>
            </a:r>
            <a:br>
              <a:rPr lang="cs-CZ" dirty="0"/>
            </a:br>
            <a:r>
              <a:rPr lang="cs-CZ" dirty="0"/>
              <a:t>JSB514 a JSB575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82E1F0-E384-4769-989B-6B0B4BC89F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Eva M. Hejzlarová, Ph.D.</a:t>
            </a:r>
          </a:p>
          <a:p>
            <a:r>
              <a:rPr lang="cs-CZ" dirty="0"/>
              <a:t>21. 2. 2024</a:t>
            </a:r>
          </a:p>
        </p:txBody>
      </p:sp>
    </p:spTree>
    <p:extLst>
      <p:ext uri="{BB962C8B-B14F-4D97-AF65-F5344CB8AC3E}">
        <p14:creationId xmlns:p14="http://schemas.microsoft.com/office/powerpoint/2010/main" val="182127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gnaz semmelweiss">
            <a:extLst>
              <a:ext uri="{FF2B5EF4-FFF2-40B4-BE49-F238E27FC236}">
                <a16:creationId xmlns:a16="http://schemas.microsoft.com/office/drawing/2014/main" id="{26096872-9C87-49C2-878E-E9A320B357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" r="-2" b="32564"/>
          <a:stretch/>
        </p:blipFill>
        <p:spPr bwMode="auto">
          <a:xfrm>
            <a:off x="1614489" y="68264"/>
            <a:ext cx="8963025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1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je podle vás kvalitativní výzkum?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AE1E14-F3F8-49C4-B189-24AF974C7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Definice kvalitativního výzkumu a jeho logika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„Kvalitativní výzkum je aktivitou, která staví pozorovatele do světa (nestojí „vně“). Kvalitativní výzkum sestává z praktik, které svět, v němž se pozorovatel nachází, zviditelňují, a to prostřednictvím polních poznámek, formálních i neformálních rozhovorů, fotografií, nahrávek nebo zpráv (o světě). Lidé věnující se kvalitativnímu výzkumu studují jevy v jejich přirozeném prostředí ve snaze porozumět nebo interpretovat dané fenomény tak, jak jim lidé rozumějí a jaké významy jim přikládají.“ </a:t>
            </a:r>
          </a:p>
          <a:p>
            <a:r>
              <a:rPr lang="cs-CZ" dirty="0"/>
              <a:t>(parafráze z </a:t>
            </a:r>
            <a:r>
              <a:rPr lang="cs-CZ" dirty="0" err="1"/>
              <a:t>Ritchie</a:t>
            </a:r>
            <a:r>
              <a:rPr lang="cs-CZ" dirty="0"/>
              <a:t> a </a:t>
            </a:r>
            <a:r>
              <a:rPr lang="cs-CZ" dirty="0" err="1"/>
              <a:t>Lewis</a:t>
            </a:r>
            <a:r>
              <a:rPr lang="cs-CZ" dirty="0"/>
              <a:t>, resp. </a:t>
            </a:r>
            <a:r>
              <a:rPr lang="cs-CZ" dirty="0" err="1"/>
              <a:t>Denzina</a:t>
            </a:r>
            <a:r>
              <a:rPr lang="cs-CZ" dirty="0"/>
              <a:t> a Lincoln 2000)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50036-9020-429E-ADF2-49B39DDE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Vyučující a výuková asistentka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DB9E86-F7FC-4854-B06F-426766D5E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Mgr. Eva M. Hejzlarová, Ph.D.</a:t>
            </a:r>
          </a:p>
          <a:p>
            <a:r>
              <a:rPr lang="cs-CZ" sz="2000" dirty="0"/>
              <a:t>odborná asistentka na Katedře veřejné a sociální politiky, FSV UK</a:t>
            </a:r>
          </a:p>
          <a:p>
            <a:pPr lvl="1"/>
            <a:r>
              <a:rPr lang="cs-CZ" sz="2000" dirty="0"/>
              <a:t>Metodologicky laděné kurzy a praktika</a:t>
            </a:r>
          </a:p>
          <a:p>
            <a:pPr lvl="1"/>
            <a:r>
              <a:rPr lang="cs-CZ" sz="2000" dirty="0" err="1"/>
              <a:t>Policy</a:t>
            </a:r>
            <a:r>
              <a:rPr lang="cs-CZ" sz="2000" dirty="0"/>
              <a:t> design a role emocí</a:t>
            </a:r>
          </a:p>
          <a:p>
            <a:pPr lvl="1"/>
            <a:r>
              <a:rPr lang="cs-CZ" sz="2000" dirty="0"/>
              <a:t>Výzkumné projekty: </a:t>
            </a:r>
          </a:p>
          <a:p>
            <a:pPr lvl="2"/>
            <a:r>
              <a:rPr lang="cs-CZ" dirty="0"/>
              <a:t>„Domov jako veřejněpolitický nástroj: emotivní dimenze domova v době karanténních opatření COVID-19 v Česku" (GAČR 2021-2023)</a:t>
            </a:r>
          </a:p>
          <a:p>
            <a:pPr lvl="2"/>
            <a:r>
              <a:rPr lang="cs-CZ" dirty="0"/>
              <a:t>„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: krize, emoce a politické transformace kolem změny klimatu“ (GAČR 2022-2024)</a:t>
            </a:r>
          </a:p>
          <a:p>
            <a:pPr lvl="2"/>
            <a:r>
              <a:rPr lang="cs-CZ" dirty="0"/>
              <a:t>„Hranice chudoby: regionální dimenze definice absolutní chudoby“ (TAČR TQ01000575) </a:t>
            </a:r>
            <a:r>
              <a:rPr lang="cs-CZ" sz="2000" dirty="0"/>
              <a:t>členka fakultní Komise pro etiku ve výzkumu</a:t>
            </a:r>
          </a:p>
          <a:p>
            <a:r>
              <a:rPr lang="cs-CZ" sz="2000" dirty="0">
                <a:hlinkClick r:id="rId2"/>
              </a:rPr>
              <a:t>Eva.hejzlarova@fsv.cuni.cz</a:t>
            </a:r>
            <a:r>
              <a:rPr lang="cs-CZ" sz="2000" dirty="0"/>
              <a:t>, konzultační hodiny dle dohody (hlaste se prostřednictvím mailu)</a:t>
            </a:r>
          </a:p>
          <a:p>
            <a:r>
              <a:rPr lang="cs-CZ" sz="2000" dirty="0"/>
              <a:t>Výuková asistentka: Bc. Anna Cerhová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25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59E4B-F635-4F25-AFA5-69CDA2F3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si myslíte, že může být tento kurs dobrý?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DFDE16-7201-4FC5-B712-8EAAA7D1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37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4C9A0-F104-429F-86F3-9C10CF30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Kurs „Kvalitativní výzkum“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3D367-6CE8-43C3-AD76-5F2A7D34B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orientace v tom, co je kvalitativní výzkum</a:t>
            </a:r>
          </a:p>
          <a:p>
            <a:pPr lvl="1"/>
            <a:r>
              <a:rPr lang="cs-CZ" dirty="0"/>
              <a:t>Důležité pro další studium, praxi i pro státnice</a:t>
            </a:r>
          </a:p>
          <a:p>
            <a:r>
              <a:rPr lang="cs-CZ" dirty="0"/>
              <a:t>Základní dovednosti – realizovat rozhovor se všemi náležitostmi, analyzovat ho</a:t>
            </a:r>
          </a:p>
          <a:p>
            <a:r>
              <a:rPr lang="cs-CZ" dirty="0"/>
              <a:t>Kdo bude pracovat, tak kurs absolvuje</a:t>
            </a:r>
          </a:p>
          <a:p>
            <a:endParaRPr lang="cs-CZ" dirty="0"/>
          </a:p>
          <a:p>
            <a:r>
              <a:rPr lang="cs-CZ" dirty="0"/>
              <a:t>Nezbytná práce v prostředí </a:t>
            </a:r>
            <a:r>
              <a:rPr lang="cs-CZ" dirty="0" err="1"/>
              <a:t>moodle</a:t>
            </a:r>
            <a:r>
              <a:rPr lang="cs-CZ" dirty="0"/>
              <a:t> https://dl1.cuni.cz/course/view.php?id=10166</a:t>
            </a:r>
          </a:p>
        </p:txBody>
      </p:sp>
    </p:spTree>
    <p:extLst>
      <p:ext uri="{BB962C8B-B14F-4D97-AF65-F5344CB8AC3E}">
        <p14:creationId xmlns:p14="http://schemas.microsoft.com/office/powerpoint/2010/main" val="129625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56F78-9367-48B3-80F9-1E937DA2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Kurs „Kvalitativní výzkum“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9943E2-5874-47D3-B51B-826117F01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960360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bodů za mini-testy v rámci přímé výuky, které budou čerpat z domácí přípravy (28. 2., 6. 3., 13. 3., 20. 3., 15. 5.)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bodů za aktivní účast na semináři (27. a 28. 3., 10. 4. a 11. 4., /24. 4./, 25. 4. a 9. 5.)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bodů za (domácí) úkoly (rozhovor: reflexe cizího rozhovoru – 4; vytvoření návodu a informovaného souhlasu – 4, pořízení rozhovoru a jeho přepis – 4, analýza rozhovoru – 4; tvorba vlastního výzkumného designu – 4; posouzení jiného výzkumného designu – 4)  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54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bodů za závěrečný test (jeho předmětem bude a) napsat na zadané téma vlastní návrh výzkumného designu – 10, posoudit modelový příklad výzkumu – 10, napsat návod k rozhovoru na určité téma – 10, znalostní test – 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b="0" i="0" u="none" strike="noStrike" baseline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B4FDE8-CBD3-4BE9-ADFC-587E6EBF7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5280" y="1825625"/>
            <a:ext cx="2418080" cy="4351338"/>
          </a:xfrm>
        </p:spPr>
        <p:txBody>
          <a:bodyPr>
            <a:noAutofit/>
          </a:bodyPr>
          <a:lstStyle/>
          <a:p>
            <a:pPr algn="l"/>
            <a:r>
              <a:rPr lang="cs-CZ" sz="2000" b="0" i="0" u="none" strike="noStrike" baseline="0" dirty="0"/>
              <a:t>Výsledná známka bude odrážet celkový počet bodů podle přehledu uvedeného níže:</a:t>
            </a:r>
          </a:p>
          <a:p>
            <a:pPr algn="l"/>
            <a:r>
              <a:rPr lang="cs-CZ" sz="2000" b="0" i="0" u="none" strike="noStrike" baseline="0" dirty="0"/>
              <a:t>90-100 A</a:t>
            </a:r>
          </a:p>
          <a:p>
            <a:pPr algn="l"/>
            <a:r>
              <a:rPr lang="cs-CZ" sz="2000" b="0" i="0" u="none" strike="noStrike" baseline="0" dirty="0"/>
              <a:t>80-89 B</a:t>
            </a:r>
          </a:p>
          <a:p>
            <a:pPr algn="l"/>
            <a:r>
              <a:rPr lang="cs-CZ" sz="2000" b="0" i="0" u="none" strike="noStrike" baseline="0" dirty="0"/>
              <a:t>70-79 C</a:t>
            </a:r>
          </a:p>
          <a:p>
            <a:pPr algn="l"/>
            <a:r>
              <a:rPr lang="cs-CZ" sz="2000" b="0" i="0" u="none" strike="noStrike" baseline="0" dirty="0"/>
              <a:t>60-69 D</a:t>
            </a:r>
            <a:endParaRPr lang="cs-CZ" sz="2000" dirty="0"/>
          </a:p>
          <a:p>
            <a:pPr algn="l"/>
            <a:r>
              <a:rPr lang="cs-CZ" sz="2000" b="0" i="0" u="none" strike="noStrike" baseline="0" dirty="0"/>
              <a:t>50-59 E</a:t>
            </a:r>
          </a:p>
          <a:p>
            <a:pPr algn="l"/>
            <a:r>
              <a:rPr lang="cs-CZ" sz="2000" b="0" i="0" u="none" strike="noStrike" baseline="0" dirty="0"/>
              <a:t>49 a méně F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5302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14B12-BEB7-DEF2-EBC5-49CFBDF8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si „nacvičíme“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AB711F-93D6-4FF9-D43F-265EBC56F3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(domácí) úkoly</a:t>
            </a:r>
          </a:p>
          <a:p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tvorba vlastního výzkumného designu </a:t>
            </a: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posouzení jiného výzkumného designu </a:t>
            </a: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vytvoření návodu k rozhovoru</a:t>
            </a:r>
          </a:p>
          <a:p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E17621-DFA3-90CA-86B1-B571B0D8B6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závěrečný test</a:t>
            </a:r>
          </a:p>
          <a:p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napsat na zadané téma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návrh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výzk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designu</a:t>
            </a: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posoudit modelový příklad výzkumu</a:t>
            </a: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napsat návod k rozhovoru na určité téma (zvolit vhodné výzkumné otázky, zvolit vhodné otázky do rozhovoru)</a:t>
            </a: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znalostní test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2644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Výzkum a specifika kvalitativního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je výzkum?</a:t>
            </a:r>
            <a:endParaRPr lang="cs-CZ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3D546-58FA-4692-A4C0-198B3E4F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výzkum?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8A2970-DBCA-429C-A883-5402422B5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aktivní, vytrvalý, systematický a tvořivý proces bádání s cílem objevit, interpretovat nebo přepracovat data, a rozšířit tak vědění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102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3D546-58FA-4692-A4C0-198B3E4F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výzkum?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8A2970-DBCA-429C-A883-5402422B5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aktivní, vytrvalý, 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systematický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tvořivý proces bádání s cílem objevit, interpretovat nebo přepracovat data, a rozšířit tak vědění</a:t>
            </a:r>
          </a:p>
          <a:p>
            <a:r>
              <a:rPr lang="cs-CZ" b="1" dirty="0">
                <a:solidFill>
                  <a:srgbClr val="202122"/>
                </a:solidFill>
                <a:latin typeface="Arial" panose="020B0604020202020204" pitchFamily="34" charset="0"/>
              </a:rPr>
              <a:t>Metoda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!</a:t>
            </a:r>
          </a:p>
          <a:p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 řeckého met-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hodos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– "cesta, následování, postup" – postup nebo návod, jak získávat správné poznatky, prostředek poznání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024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1321</Words>
  <Application>Microsoft Office PowerPoint</Application>
  <PresentationFormat>Širokoúhlá obrazovka</PresentationFormat>
  <Paragraphs>80</Paragraphs>
  <Slides>12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Motiv Office</vt:lpstr>
      <vt:lpstr>Kvalitativní výzkum JSB514 a JSB575</vt:lpstr>
      <vt:lpstr>Vyučující a výuková asistentka</vt:lpstr>
      <vt:lpstr>K čemu si myslíte, že může být tento kurs dobrý?</vt:lpstr>
      <vt:lpstr>Kurs „Kvalitativní výzkum“</vt:lpstr>
      <vt:lpstr>Kurs „Kvalitativní výzkum“</vt:lpstr>
      <vt:lpstr>Test si „nacvičíme“</vt:lpstr>
      <vt:lpstr>1. Výzkum a specifika kvalitativního výzkumu</vt:lpstr>
      <vt:lpstr>Co je výzkum?</vt:lpstr>
      <vt:lpstr>Co je výzkum?</vt:lpstr>
      <vt:lpstr>Prezentace aplikace PowerPoint</vt:lpstr>
      <vt:lpstr>Co je podle vás kvalitativní výzkum?</vt:lpstr>
      <vt:lpstr>Definice kvalitativního výzkumu a jeho logika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Kvalitativní výzkum JSB514 a JSB575</dc:title>
  <dc:creator>Eva M. Hejzlarová</dc:creator>
  <cp:lastModifiedBy>Eva Hejzlarová</cp:lastModifiedBy>
  <cp:revision>9</cp:revision>
  <cp:lastPrinted>2024-02-20T14:40:25Z</cp:lastPrinted>
  <dcterms:created xsi:type="dcterms:W3CDTF">2021-09-29T20:45:59Z</dcterms:created>
  <dcterms:modified xsi:type="dcterms:W3CDTF">2024-02-21T09:39:18Z</dcterms:modified>
</cp:coreProperties>
</file>