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61" r:id="rId6"/>
    <p:sldId id="262" r:id="rId7"/>
    <p:sldId id="264" r:id="rId8"/>
    <p:sldId id="265" r:id="rId9"/>
    <p:sldId id="266" r:id="rId10"/>
    <p:sldId id="267" r:id="rId11"/>
    <p:sldId id="268" r:id="rId12"/>
    <p:sldId id="269" r:id="rId13"/>
    <p:sldId id="270" r:id="rId14"/>
    <p:sldId id="271" r:id="rId15"/>
    <p:sldId id="272" r:id="rId16"/>
    <p:sldId id="258"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D486C0-5DB3-46DD-BD23-96240346334D}"/>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cs-CZ"/>
              <a:t>Kliknutím lze upravit styl.</a:t>
            </a:r>
          </a:p>
        </p:txBody>
      </p:sp>
      <p:sp>
        <p:nvSpPr>
          <p:cNvPr id="3" name="Podnadpis 2">
            <a:extLst>
              <a:ext uri="{FF2B5EF4-FFF2-40B4-BE49-F238E27FC236}">
                <a16:creationId xmlns:a16="http://schemas.microsoft.com/office/drawing/2014/main" id="{CA843FB9-0342-47A2-9EB8-5B32AEF1AB0D}"/>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cs-CZ"/>
              <a:t>Kliknutím můžete upravit styl předlohy.</a:t>
            </a:r>
          </a:p>
        </p:txBody>
      </p:sp>
      <p:sp>
        <p:nvSpPr>
          <p:cNvPr id="4" name="Zástupný symbol pro datum 3">
            <a:extLst>
              <a:ext uri="{FF2B5EF4-FFF2-40B4-BE49-F238E27FC236}">
                <a16:creationId xmlns:a16="http://schemas.microsoft.com/office/drawing/2014/main" id="{59CE5F1E-19E4-4DAC-B580-095DDA8F978D}"/>
              </a:ext>
            </a:extLst>
          </p:cNvPr>
          <p:cNvSpPr txBox="1">
            <a:spLocks noGrp="1"/>
          </p:cNvSpPr>
          <p:nvPr>
            <p:ph type="dt" sz="half" idx="7"/>
          </p:nvPr>
        </p:nvSpPr>
        <p:spPr/>
        <p:txBody>
          <a:bodyPr/>
          <a:lstStyle>
            <a:lvl1pPr>
              <a:defRPr/>
            </a:lvl1pPr>
          </a:lstStyle>
          <a:p>
            <a:pPr lvl="0"/>
            <a:fld id="{C2127871-F3F5-4878-A113-0E1DF48DA622}" type="datetime1">
              <a:rPr lang="cs-CZ"/>
              <a:pPr lvl="0"/>
              <a:t>13.12.2020</a:t>
            </a:fld>
            <a:endParaRPr lang="cs-CZ"/>
          </a:p>
        </p:txBody>
      </p:sp>
      <p:sp>
        <p:nvSpPr>
          <p:cNvPr id="5" name="Zástupný symbol pro zápatí 4">
            <a:extLst>
              <a:ext uri="{FF2B5EF4-FFF2-40B4-BE49-F238E27FC236}">
                <a16:creationId xmlns:a16="http://schemas.microsoft.com/office/drawing/2014/main" id="{9A5649A5-F2AF-4B31-A137-ABFF3F73BC19}"/>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EFF3A540-C1A3-4554-B6ED-85E5B28CC1B9}"/>
              </a:ext>
            </a:extLst>
          </p:cNvPr>
          <p:cNvSpPr txBox="1">
            <a:spLocks noGrp="1"/>
          </p:cNvSpPr>
          <p:nvPr>
            <p:ph type="sldNum" sz="quarter" idx="8"/>
          </p:nvPr>
        </p:nvSpPr>
        <p:spPr/>
        <p:txBody>
          <a:bodyPr/>
          <a:lstStyle>
            <a:lvl1pPr>
              <a:defRPr/>
            </a:lvl1pPr>
          </a:lstStyle>
          <a:p>
            <a:pPr lvl="0"/>
            <a:fld id="{C6C6E9F4-89BB-4B7D-8872-7B94FE1FD9BE}" type="slidenum">
              <a:t>‹#›</a:t>
            </a:fld>
            <a:endParaRPr lang="cs-CZ"/>
          </a:p>
        </p:txBody>
      </p:sp>
    </p:spTree>
    <p:extLst>
      <p:ext uri="{BB962C8B-B14F-4D97-AF65-F5344CB8AC3E}">
        <p14:creationId xmlns:p14="http://schemas.microsoft.com/office/powerpoint/2010/main" val="265162796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F4406-326D-4A8A-A049-AEEDB76628B3}"/>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76A07DB3-C1DB-4A2B-B518-823DE032ADE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4AABB0-9486-4323-A59A-3AAAF6A95E9A}"/>
              </a:ext>
            </a:extLst>
          </p:cNvPr>
          <p:cNvSpPr txBox="1">
            <a:spLocks noGrp="1"/>
          </p:cNvSpPr>
          <p:nvPr>
            <p:ph type="dt" sz="half" idx="7"/>
          </p:nvPr>
        </p:nvSpPr>
        <p:spPr/>
        <p:txBody>
          <a:bodyPr/>
          <a:lstStyle>
            <a:lvl1pPr>
              <a:defRPr/>
            </a:lvl1pPr>
          </a:lstStyle>
          <a:p>
            <a:pPr lvl="0"/>
            <a:fld id="{A5B46014-3D10-46C2-9AC3-268819F4F40C}" type="datetime1">
              <a:rPr lang="cs-CZ"/>
              <a:pPr lvl="0"/>
              <a:t>13.12.2020</a:t>
            </a:fld>
            <a:endParaRPr lang="cs-CZ"/>
          </a:p>
        </p:txBody>
      </p:sp>
      <p:sp>
        <p:nvSpPr>
          <p:cNvPr id="5" name="Zástupný symbol pro zápatí 4">
            <a:extLst>
              <a:ext uri="{FF2B5EF4-FFF2-40B4-BE49-F238E27FC236}">
                <a16:creationId xmlns:a16="http://schemas.microsoft.com/office/drawing/2014/main" id="{E026A61C-48A2-465B-B692-F11FC60CA9D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79E17C5C-ED69-4763-A7F7-61BA315CD265}"/>
              </a:ext>
            </a:extLst>
          </p:cNvPr>
          <p:cNvSpPr txBox="1">
            <a:spLocks noGrp="1"/>
          </p:cNvSpPr>
          <p:nvPr>
            <p:ph type="sldNum" sz="quarter" idx="8"/>
          </p:nvPr>
        </p:nvSpPr>
        <p:spPr/>
        <p:txBody>
          <a:bodyPr/>
          <a:lstStyle>
            <a:lvl1pPr>
              <a:defRPr/>
            </a:lvl1pPr>
          </a:lstStyle>
          <a:p>
            <a:pPr lvl="0"/>
            <a:fld id="{5A9E4615-E865-4358-A756-379F24C7B148}" type="slidenum">
              <a:t>‹#›</a:t>
            </a:fld>
            <a:endParaRPr lang="cs-CZ"/>
          </a:p>
        </p:txBody>
      </p:sp>
    </p:spTree>
    <p:extLst>
      <p:ext uri="{BB962C8B-B14F-4D97-AF65-F5344CB8AC3E}">
        <p14:creationId xmlns:p14="http://schemas.microsoft.com/office/powerpoint/2010/main" val="224268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54D843B-42CB-48A5-BC96-7D9D3A20452F}"/>
              </a:ext>
            </a:extLst>
          </p:cNvPr>
          <p:cNvSpPr txBox="1">
            <a:spLocks noGrp="1"/>
          </p:cNvSpPr>
          <p:nvPr>
            <p:ph type="title" orient="vert"/>
          </p:nvPr>
        </p:nvSpPr>
        <p:spPr>
          <a:xfrm>
            <a:off x="8724903" y="365129"/>
            <a:ext cx="2628899" cy="5811834"/>
          </a:xfrm>
        </p:spPr>
        <p:txBody>
          <a:bodyPr vert="eaVert"/>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C145EEE0-F41B-459D-A3B3-C261AB61CAA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2D6FFB0-5F10-4D6F-9946-8C2714083B26}"/>
              </a:ext>
            </a:extLst>
          </p:cNvPr>
          <p:cNvSpPr txBox="1">
            <a:spLocks noGrp="1"/>
          </p:cNvSpPr>
          <p:nvPr>
            <p:ph type="dt" sz="half" idx="7"/>
          </p:nvPr>
        </p:nvSpPr>
        <p:spPr/>
        <p:txBody>
          <a:bodyPr/>
          <a:lstStyle>
            <a:lvl1pPr>
              <a:defRPr/>
            </a:lvl1pPr>
          </a:lstStyle>
          <a:p>
            <a:pPr lvl="0"/>
            <a:fld id="{B8B294BE-9EE4-4834-AEEC-5647759A93AE}" type="datetime1">
              <a:rPr lang="cs-CZ"/>
              <a:pPr lvl="0"/>
              <a:t>13.12.2020</a:t>
            </a:fld>
            <a:endParaRPr lang="cs-CZ"/>
          </a:p>
        </p:txBody>
      </p:sp>
      <p:sp>
        <p:nvSpPr>
          <p:cNvPr id="5" name="Zástupný symbol pro zápatí 4">
            <a:extLst>
              <a:ext uri="{FF2B5EF4-FFF2-40B4-BE49-F238E27FC236}">
                <a16:creationId xmlns:a16="http://schemas.microsoft.com/office/drawing/2014/main" id="{BF0EEADB-AAFB-4B82-A5B6-DCBC0191AA16}"/>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A6CBA38E-F5DF-4682-9598-C4CC56D75469}"/>
              </a:ext>
            </a:extLst>
          </p:cNvPr>
          <p:cNvSpPr txBox="1">
            <a:spLocks noGrp="1"/>
          </p:cNvSpPr>
          <p:nvPr>
            <p:ph type="sldNum" sz="quarter" idx="8"/>
          </p:nvPr>
        </p:nvSpPr>
        <p:spPr/>
        <p:txBody>
          <a:bodyPr/>
          <a:lstStyle>
            <a:lvl1pPr>
              <a:defRPr/>
            </a:lvl1pPr>
          </a:lstStyle>
          <a:p>
            <a:pPr lvl="0"/>
            <a:fld id="{699AD2DA-FA7A-4FFE-84F9-C37AEA56FC63}" type="slidenum">
              <a:t>‹#›</a:t>
            </a:fld>
            <a:endParaRPr lang="cs-CZ"/>
          </a:p>
        </p:txBody>
      </p:sp>
    </p:spTree>
    <p:extLst>
      <p:ext uri="{BB962C8B-B14F-4D97-AF65-F5344CB8AC3E}">
        <p14:creationId xmlns:p14="http://schemas.microsoft.com/office/powerpoint/2010/main" val="129901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4D429-DF40-4FC2-B837-2B1BB09C33AF}"/>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obsah 2">
            <a:extLst>
              <a:ext uri="{FF2B5EF4-FFF2-40B4-BE49-F238E27FC236}">
                <a16:creationId xmlns:a16="http://schemas.microsoft.com/office/drawing/2014/main" id="{A3CB3FD8-7728-4EDD-B5CA-32DE5C759F4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48F69D-9C79-4937-AD33-524B078331C6}"/>
              </a:ext>
            </a:extLst>
          </p:cNvPr>
          <p:cNvSpPr txBox="1">
            <a:spLocks noGrp="1"/>
          </p:cNvSpPr>
          <p:nvPr>
            <p:ph type="dt" sz="half" idx="7"/>
          </p:nvPr>
        </p:nvSpPr>
        <p:spPr/>
        <p:txBody>
          <a:bodyPr/>
          <a:lstStyle>
            <a:lvl1pPr>
              <a:defRPr/>
            </a:lvl1pPr>
          </a:lstStyle>
          <a:p>
            <a:pPr lvl="0"/>
            <a:fld id="{00EEF922-4C30-450C-B0B6-63B3BD164447}" type="datetime1">
              <a:rPr lang="cs-CZ"/>
              <a:pPr lvl="0"/>
              <a:t>13.12.2020</a:t>
            </a:fld>
            <a:endParaRPr lang="cs-CZ"/>
          </a:p>
        </p:txBody>
      </p:sp>
      <p:sp>
        <p:nvSpPr>
          <p:cNvPr id="5" name="Zástupný symbol pro zápatí 4">
            <a:extLst>
              <a:ext uri="{FF2B5EF4-FFF2-40B4-BE49-F238E27FC236}">
                <a16:creationId xmlns:a16="http://schemas.microsoft.com/office/drawing/2014/main" id="{57FEB5E4-A786-406B-AD2C-2A4C7BE3F4F1}"/>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0468CF98-E784-4103-BB1D-66EDAA34C3D2}"/>
              </a:ext>
            </a:extLst>
          </p:cNvPr>
          <p:cNvSpPr txBox="1">
            <a:spLocks noGrp="1"/>
          </p:cNvSpPr>
          <p:nvPr>
            <p:ph type="sldNum" sz="quarter" idx="8"/>
          </p:nvPr>
        </p:nvSpPr>
        <p:spPr/>
        <p:txBody>
          <a:bodyPr/>
          <a:lstStyle>
            <a:lvl1pPr>
              <a:defRPr/>
            </a:lvl1pPr>
          </a:lstStyle>
          <a:p>
            <a:pPr lvl="0"/>
            <a:fld id="{4B1115AD-0565-4842-9D17-051644A7DEE2}" type="slidenum">
              <a:t>‹#›</a:t>
            </a:fld>
            <a:endParaRPr lang="cs-CZ"/>
          </a:p>
        </p:txBody>
      </p:sp>
    </p:spTree>
    <p:extLst>
      <p:ext uri="{BB962C8B-B14F-4D97-AF65-F5344CB8AC3E}">
        <p14:creationId xmlns:p14="http://schemas.microsoft.com/office/powerpoint/2010/main" val="4893120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0C6F23-AB4E-4AD8-8D72-3FD81F67E33D}"/>
              </a:ext>
            </a:extLst>
          </p:cNvPr>
          <p:cNvSpPr txBox="1">
            <a:spLocks noGrp="1"/>
          </p:cNvSpPr>
          <p:nvPr>
            <p:ph type="title"/>
          </p:nvPr>
        </p:nvSpPr>
        <p:spPr>
          <a:xfrm>
            <a:off x="831847" y="1709735"/>
            <a:ext cx="10515600" cy="2852735"/>
          </a:xfrm>
        </p:spPr>
        <p:txBody>
          <a:bodyPr anchor="b"/>
          <a:lstStyle>
            <a:lvl1pPr>
              <a:defRPr sz="6000"/>
            </a:lvl1pPr>
          </a:lstStyle>
          <a:p>
            <a:pPr lvl="0"/>
            <a:r>
              <a:rPr lang="cs-CZ"/>
              <a:t>Kliknutím lze upravit styl.</a:t>
            </a:r>
          </a:p>
        </p:txBody>
      </p:sp>
      <p:sp>
        <p:nvSpPr>
          <p:cNvPr id="3" name="Zástupný symbol pro text 2">
            <a:extLst>
              <a:ext uri="{FF2B5EF4-FFF2-40B4-BE49-F238E27FC236}">
                <a16:creationId xmlns:a16="http://schemas.microsoft.com/office/drawing/2014/main" id="{67F1D7F6-451E-492A-92A6-FC8A929D95CD}"/>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cs-CZ"/>
              <a:t>Upravte styly předlohy textu.</a:t>
            </a:r>
          </a:p>
        </p:txBody>
      </p:sp>
      <p:sp>
        <p:nvSpPr>
          <p:cNvPr id="4" name="Zástupný symbol pro datum 3">
            <a:extLst>
              <a:ext uri="{FF2B5EF4-FFF2-40B4-BE49-F238E27FC236}">
                <a16:creationId xmlns:a16="http://schemas.microsoft.com/office/drawing/2014/main" id="{368581D2-20B3-4A5E-B135-DAEB5D257CF8}"/>
              </a:ext>
            </a:extLst>
          </p:cNvPr>
          <p:cNvSpPr txBox="1">
            <a:spLocks noGrp="1"/>
          </p:cNvSpPr>
          <p:nvPr>
            <p:ph type="dt" sz="half" idx="7"/>
          </p:nvPr>
        </p:nvSpPr>
        <p:spPr/>
        <p:txBody>
          <a:bodyPr/>
          <a:lstStyle>
            <a:lvl1pPr>
              <a:defRPr/>
            </a:lvl1pPr>
          </a:lstStyle>
          <a:p>
            <a:pPr lvl="0"/>
            <a:fld id="{6B678574-E026-42DE-A3DB-8800F40B4CF3}" type="datetime1">
              <a:rPr lang="cs-CZ"/>
              <a:pPr lvl="0"/>
              <a:t>13.12.2020</a:t>
            </a:fld>
            <a:endParaRPr lang="cs-CZ"/>
          </a:p>
        </p:txBody>
      </p:sp>
      <p:sp>
        <p:nvSpPr>
          <p:cNvPr id="5" name="Zástupný symbol pro zápatí 4">
            <a:extLst>
              <a:ext uri="{FF2B5EF4-FFF2-40B4-BE49-F238E27FC236}">
                <a16:creationId xmlns:a16="http://schemas.microsoft.com/office/drawing/2014/main" id="{565D60B2-2B56-4C85-B91D-D1695E14750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05F662E7-D2DF-4A40-9035-5136B4F5CA8F}"/>
              </a:ext>
            </a:extLst>
          </p:cNvPr>
          <p:cNvSpPr txBox="1">
            <a:spLocks noGrp="1"/>
          </p:cNvSpPr>
          <p:nvPr>
            <p:ph type="sldNum" sz="quarter" idx="8"/>
          </p:nvPr>
        </p:nvSpPr>
        <p:spPr/>
        <p:txBody>
          <a:bodyPr/>
          <a:lstStyle>
            <a:lvl1pPr>
              <a:defRPr/>
            </a:lvl1pPr>
          </a:lstStyle>
          <a:p>
            <a:pPr lvl="0"/>
            <a:fld id="{19C81BA4-1EA4-4619-9A52-2F2ED9C048BF}" type="slidenum">
              <a:t>‹#›</a:t>
            </a:fld>
            <a:endParaRPr lang="cs-CZ"/>
          </a:p>
        </p:txBody>
      </p:sp>
    </p:spTree>
    <p:extLst>
      <p:ext uri="{BB962C8B-B14F-4D97-AF65-F5344CB8AC3E}">
        <p14:creationId xmlns:p14="http://schemas.microsoft.com/office/powerpoint/2010/main" val="262718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292D3-448B-4A1A-8B36-7DB4F7159CDF}"/>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obsah 2">
            <a:extLst>
              <a:ext uri="{FF2B5EF4-FFF2-40B4-BE49-F238E27FC236}">
                <a16:creationId xmlns:a16="http://schemas.microsoft.com/office/drawing/2014/main" id="{829BB907-9214-4312-AC11-6903C824A6E8}"/>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02B627E9-069A-4FAB-9EA7-4D6A73A7D50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A4A556B-DBBD-4D25-8A47-CD896116CD0C}"/>
              </a:ext>
            </a:extLst>
          </p:cNvPr>
          <p:cNvSpPr txBox="1">
            <a:spLocks noGrp="1"/>
          </p:cNvSpPr>
          <p:nvPr>
            <p:ph type="dt" sz="half" idx="7"/>
          </p:nvPr>
        </p:nvSpPr>
        <p:spPr/>
        <p:txBody>
          <a:bodyPr/>
          <a:lstStyle>
            <a:lvl1pPr>
              <a:defRPr/>
            </a:lvl1pPr>
          </a:lstStyle>
          <a:p>
            <a:pPr lvl="0"/>
            <a:fld id="{2F1372E9-EBD7-45D8-953E-EFFD20C6AE17}" type="datetime1">
              <a:rPr lang="cs-CZ"/>
              <a:pPr lvl="0"/>
              <a:t>13.12.2020</a:t>
            </a:fld>
            <a:endParaRPr lang="cs-CZ"/>
          </a:p>
        </p:txBody>
      </p:sp>
      <p:sp>
        <p:nvSpPr>
          <p:cNvPr id="6" name="Zástupný symbol pro zápatí 5">
            <a:extLst>
              <a:ext uri="{FF2B5EF4-FFF2-40B4-BE49-F238E27FC236}">
                <a16:creationId xmlns:a16="http://schemas.microsoft.com/office/drawing/2014/main" id="{816EC26F-ABCE-474E-B71A-974D1971DEE7}"/>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7FB938E6-C2F4-4C1E-94A1-40E15EB22040}"/>
              </a:ext>
            </a:extLst>
          </p:cNvPr>
          <p:cNvSpPr txBox="1">
            <a:spLocks noGrp="1"/>
          </p:cNvSpPr>
          <p:nvPr>
            <p:ph type="sldNum" sz="quarter" idx="8"/>
          </p:nvPr>
        </p:nvSpPr>
        <p:spPr/>
        <p:txBody>
          <a:bodyPr/>
          <a:lstStyle>
            <a:lvl1pPr>
              <a:defRPr/>
            </a:lvl1pPr>
          </a:lstStyle>
          <a:p>
            <a:pPr lvl="0"/>
            <a:fld id="{90840F5F-F25F-4BDD-9396-992B029EDA4D}" type="slidenum">
              <a:t>‹#›</a:t>
            </a:fld>
            <a:endParaRPr lang="cs-CZ"/>
          </a:p>
        </p:txBody>
      </p:sp>
    </p:spTree>
    <p:extLst>
      <p:ext uri="{BB962C8B-B14F-4D97-AF65-F5344CB8AC3E}">
        <p14:creationId xmlns:p14="http://schemas.microsoft.com/office/powerpoint/2010/main" val="105162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0D497-A03E-417B-9C7F-F0AA5F99D0F7}"/>
              </a:ext>
            </a:extLst>
          </p:cNvPr>
          <p:cNvSpPr txBox="1">
            <a:spLocks noGrp="1"/>
          </p:cNvSpPr>
          <p:nvPr>
            <p:ph type="title"/>
          </p:nvPr>
        </p:nvSpPr>
        <p:spPr>
          <a:xfrm>
            <a:off x="839784" y="365129"/>
            <a:ext cx="10515600" cy="1325559"/>
          </a:xfrm>
        </p:spPr>
        <p:txBody>
          <a:bodyPr/>
          <a:lstStyle>
            <a:lvl1pPr>
              <a:defRPr/>
            </a:lvl1pPr>
          </a:lstStyle>
          <a:p>
            <a:pPr lvl="0"/>
            <a:r>
              <a:rPr lang="cs-CZ"/>
              <a:t>Kliknutím lze upravit styl.</a:t>
            </a:r>
          </a:p>
        </p:txBody>
      </p:sp>
      <p:sp>
        <p:nvSpPr>
          <p:cNvPr id="3" name="Zástupný symbol pro text 2">
            <a:extLst>
              <a:ext uri="{FF2B5EF4-FFF2-40B4-BE49-F238E27FC236}">
                <a16:creationId xmlns:a16="http://schemas.microsoft.com/office/drawing/2014/main" id="{F6AF64FA-4BFD-4912-ABDA-3EA4B25D87E0}"/>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cs-CZ"/>
              <a:t>Upravte styly předlohy textu.</a:t>
            </a:r>
          </a:p>
        </p:txBody>
      </p:sp>
      <p:sp>
        <p:nvSpPr>
          <p:cNvPr id="4" name="Zástupný symbol pro obsah 3">
            <a:extLst>
              <a:ext uri="{FF2B5EF4-FFF2-40B4-BE49-F238E27FC236}">
                <a16:creationId xmlns:a16="http://schemas.microsoft.com/office/drawing/2014/main" id="{1A74083E-9166-4037-BA6E-CC1E1254B8F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101AB29-447F-4397-92F2-D4768E1DDBB0}"/>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cs-CZ"/>
              <a:t>Upravte styly předlohy textu.</a:t>
            </a:r>
          </a:p>
        </p:txBody>
      </p:sp>
      <p:sp>
        <p:nvSpPr>
          <p:cNvPr id="6" name="Zástupný symbol pro obsah 5">
            <a:extLst>
              <a:ext uri="{FF2B5EF4-FFF2-40B4-BE49-F238E27FC236}">
                <a16:creationId xmlns:a16="http://schemas.microsoft.com/office/drawing/2014/main" id="{9B7ED030-96F2-4360-98DB-24ECB5A358DC}"/>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01304FE-78E6-4295-9455-D3E9C311E9FC}"/>
              </a:ext>
            </a:extLst>
          </p:cNvPr>
          <p:cNvSpPr txBox="1">
            <a:spLocks noGrp="1"/>
          </p:cNvSpPr>
          <p:nvPr>
            <p:ph type="dt" sz="half" idx="7"/>
          </p:nvPr>
        </p:nvSpPr>
        <p:spPr/>
        <p:txBody>
          <a:bodyPr/>
          <a:lstStyle>
            <a:lvl1pPr>
              <a:defRPr/>
            </a:lvl1pPr>
          </a:lstStyle>
          <a:p>
            <a:pPr lvl="0"/>
            <a:fld id="{87379D0A-976A-4892-B0DD-9A8A75913CE8}" type="datetime1">
              <a:rPr lang="cs-CZ"/>
              <a:pPr lvl="0"/>
              <a:t>13.12.2020</a:t>
            </a:fld>
            <a:endParaRPr lang="cs-CZ"/>
          </a:p>
        </p:txBody>
      </p:sp>
      <p:sp>
        <p:nvSpPr>
          <p:cNvPr id="8" name="Zástupný symbol pro zápatí 7">
            <a:extLst>
              <a:ext uri="{FF2B5EF4-FFF2-40B4-BE49-F238E27FC236}">
                <a16:creationId xmlns:a16="http://schemas.microsoft.com/office/drawing/2014/main" id="{FBDC8BDD-BF44-4FFC-A5D8-068D70615ECA}"/>
              </a:ext>
            </a:extLst>
          </p:cNvPr>
          <p:cNvSpPr txBox="1">
            <a:spLocks noGrp="1"/>
          </p:cNvSpPr>
          <p:nvPr>
            <p:ph type="ftr" sz="quarter" idx="9"/>
          </p:nvPr>
        </p:nvSpPr>
        <p:spPr/>
        <p:txBody>
          <a:bodyPr/>
          <a:lstStyle>
            <a:lvl1pPr>
              <a:defRPr/>
            </a:lvl1pPr>
          </a:lstStyle>
          <a:p>
            <a:pPr lvl="0"/>
            <a:endParaRPr lang="cs-CZ"/>
          </a:p>
        </p:txBody>
      </p:sp>
      <p:sp>
        <p:nvSpPr>
          <p:cNvPr id="9" name="Zástupný symbol pro číslo snímku 8">
            <a:extLst>
              <a:ext uri="{FF2B5EF4-FFF2-40B4-BE49-F238E27FC236}">
                <a16:creationId xmlns:a16="http://schemas.microsoft.com/office/drawing/2014/main" id="{88BAD4EE-4A48-465A-A422-06807E4F9545}"/>
              </a:ext>
            </a:extLst>
          </p:cNvPr>
          <p:cNvSpPr txBox="1">
            <a:spLocks noGrp="1"/>
          </p:cNvSpPr>
          <p:nvPr>
            <p:ph type="sldNum" sz="quarter" idx="8"/>
          </p:nvPr>
        </p:nvSpPr>
        <p:spPr/>
        <p:txBody>
          <a:bodyPr/>
          <a:lstStyle>
            <a:lvl1pPr>
              <a:defRPr/>
            </a:lvl1pPr>
          </a:lstStyle>
          <a:p>
            <a:pPr lvl="0"/>
            <a:fld id="{40AB38BA-EA11-4B78-B7F1-D4910C89B30F}" type="slidenum">
              <a:t>‹#›</a:t>
            </a:fld>
            <a:endParaRPr lang="cs-CZ"/>
          </a:p>
        </p:txBody>
      </p:sp>
    </p:spTree>
    <p:extLst>
      <p:ext uri="{BB962C8B-B14F-4D97-AF65-F5344CB8AC3E}">
        <p14:creationId xmlns:p14="http://schemas.microsoft.com/office/powerpoint/2010/main" val="60954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C0964-968B-47CD-8D5F-40DDE85B14A9}"/>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a:extLst>
              <a:ext uri="{FF2B5EF4-FFF2-40B4-BE49-F238E27FC236}">
                <a16:creationId xmlns:a16="http://schemas.microsoft.com/office/drawing/2014/main" id="{2DA039EB-2657-4D08-B0A6-2CD07FC0ECD2}"/>
              </a:ext>
            </a:extLst>
          </p:cNvPr>
          <p:cNvSpPr txBox="1">
            <a:spLocks noGrp="1"/>
          </p:cNvSpPr>
          <p:nvPr>
            <p:ph type="dt" sz="half" idx="7"/>
          </p:nvPr>
        </p:nvSpPr>
        <p:spPr/>
        <p:txBody>
          <a:bodyPr/>
          <a:lstStyle>
            <a:lvl1pPr>
              <a:defRPr/>
            </a:lvl1pPr>
          </a:lstStyle>
          <a:p>
            <a:pPr lvl="0"/>
            <a:fld id="{4E374C3C-A609-4CBF-89CF-8AA0ED9E5C34}" type="datetime1">
              <a:rPr lang="cs-CZ"/>
              <a:pPr lvl="0"/>
              <a:t>13.12.2020</a:t>
            </a:fld>
            <a:endParaRPr lang="cs-CZ"/>
          </a:p>
        </p:txBody>
      </p:sp>
      <p:sp>
        <p:nvSpPr>
          <p:cNvPr id="4" name="Zástupný symbol pro zápatí 3">
            <a:extLst>
              <a:ext uri="{FF2B5EF4-FFF2-40B4-BE49-F238E27FC236}">
                <a16:creationId xmlns:a16="http://schemas.microsoft.com/office/drawing/2014/main" id="{F988AB29-C654-43FF-80C5-0659ED95E1B0}"/>
              </a:ext>
            </a:extLst>
          </p:cNvPr>
          <p:cNvSpPr txBox="1">
            <a:spLocks noGrp="1"/>
          </p:cNvSpPr>
          <p:nvPr>
            <p:ph type="ftr" sz="quarter" idx="9"/>
          </p:nvPr>
        </p:nvSpPr>
        <p:spPr/>
        <p:txBody>
          <a:bodyPr/>
          <a:lstStyle>
            <a:lvl1pPr>
              <a:defRPr/>
            </a:lvl1pPr>
          </a:lstStyle>
          <a:p>
            <a:pPr lvl="0"/>
            <a:endParaRPr lang="cs-CZ"/>
          </a:p>
        </p:txBody>
      </p:sp>
      <p:sp>
        <p:nvSpPr>
          <p:cNvPr id="5" name="Zástupný symbol pro číslo snímku 4">
            <a:extLst>
              <a:ext uri="{FF2B5EF4-FFF2-40B4-BE49-F238E27FC236}">
                <a16:creationId xmlns:a16="http://schemas.microsoft.com/office/drawing/2014/main" id="{72CB0192-1E2A-4510-99BF-5540489360B6}"/>
              </a:ext>
            </a:extLst>
          </p:cNvPr>
          <p:cNvSpPr txBox="1">
            <a:spLocks noGrp="1"/>
          </p:cNvSpPr>
          <p:nvPr>
            <p:ph type="sldNum" sz="quarter" idx="8"/>
          </p:nvPr>
        </p:nvSpPr>
        <p:spPr/>
        <p:txBody>
          <a:bodyPr/>
          <a:lstStyle>
            <a:lvl1pPr>
              <a:defRPr/>
            </a:lvl1pPr>
          </a:lstStyle>
          <a:p>
            <a:pPr lvl="0"/>
            <a:fld id="{D8723D58-6928-44D9-960B-67596E35BE36}" type="slidenum">
              <a:t>‹#›</a:t>
            </a:fld>
            <a:endParaRPr lang="cs-CZ"/>
          </a:p>
        </p:txBody>
      </p:sp>
    </p:spTree>
    <p:extLst>
      <p:ext uri="{BB962C8B-B14F-4D97-AF65-F5344CB8AC3E}">
        <p14:creationId xmlns:p14="http://schemas.microsoft.com/office/powerpoint/2010/main" val="145561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5E25084-110C-4803-8064-C56A29763C5A}"/>
              </a:ext>
            </a:extLst>
          </p:cNvPr>
          <p:cNvSpPr txBox="1">
            <a:spLocks noGrp="1"/>
          </p:cNvSpPr>
          <p:nvPr>
            <p:ph type="dt" sz="half" idx="7"/>
          </p:nvPr>
        </p:nvSpPr>
        <p:spPr/>
        <p:txBody>
          <a:bodyPr/>
          <a:lstStyle>
            <a:lvl1pPr>
              <a:defRPr/>
            </a:lvl1pPr>
          </a:lstStyle>
          <a:p>
            <a:pPr lvl="0"/>
            <a:fld id="{36C97CCD-EF56-4EAC-99BF-EE98DD41B2BC}" type="datetime1">
              <a:rPr lang="cs-CZ"/>
              <a:pPr lvl="0"/>
              <a:t>13.12.2020</a:t>
            </a:fld>
            <a:endParaRPr lang="cs-CZ"/>
          </a:p>
        </p:txBody>
      </p:sp>
      <p:sp>
        <p:nvSpPr>
          <p:cNvPr id="3" name="Zástupný symbol pro zápatí 2">
            <a:extLst>
              <a:ext uri="{FF2B5EF4-FFF2-40B4-BE49-F238E27FC236}">
                <a16:creationId xmlns:a16="http://schemas.microsoft.com/office/drawing/2014/main" id="{D52B1F22-D06B-4B1D-A3F5-C1869003D9F4}"/>
              </a:ext>
            </a:extLst>
          </p:cNvPr>
          <p:cNvSpPr txBox="1">
            <a:spLocks noGrp="1"/>
          </p:cNvSpPr>
          <p:nvPr>
            <p:ph type="ftr" sz="quarter" idx="9"/>
          </p:nvPr>
        </p:nvSpPr>
        <p:spPr/>
        <p:txBody>
          <a:bodyPr/>
          <a:lstStyle>
            <a:lvl1pPr>
              <a:defRPr/>
            </a:lvl1pPr>
          </a:lstStyle>
          <a:p>
            <a:pPr lvl="0"/>
            <a:endParaRPr lang="cs-CZ"/>
          </a:p>
        </p:txBody>
      </p:sp>
      <p:sp>
        <p:nvSpPr>
          <p:cNvPr id="4" name="Zástupný symbol pro číslo snímku 3">
            <a:extLst>
              <a:ext uri="{FF2B5EF4-FFF2-40B4-BE49-F238E27FC236}">
                <a16:creationId xmlns:a16="http://schemas.microsoft.com/office/drawing/2014/main" id="{B5438726-AC51-424A-BD7E-A67851C33C3B}"/>
              </a:ext>
            </a:extLst>
          </p:cNvPr>
          <p:cNvSpPr txBox="1">
            <a:spLocks noGrp="1"/>
          </p:cNvSpPr>
          <p:nvPr>
            <p:ph type="sldNum" sz="quarter" idx="8"/>
          </p:nvPr>
        </p:nvSpPr>
        <p:spPr/>
        <p:txBody>
          <a:bodyPr/>
          <a:lstStyle>
            <a:lvl1pPr>
              <a:defRPr/>
            </a:lvl1pPr>
          </a:lstStyle>
          <a:p>
            <a:pPr lvl="0"/>
            <a:fld id="{1853DAC2-C5F5-40E9-B366-8827D47D5DC3}" type="slidenum">
              <a:t>‹#›</a:t>
            </a:fld>
            <a:endParaRPr lang="cs-CZ"/>
          </a:p>
        </p:txBody>
      </p:sp>
    </p:spTree>
    <p:extLst>
      <p:ext uri="{BB962C8B-B14F-4D97-AF65-F5344CB8AC3E}">
        <p14:creationId xmlns:p14="http://schemas.microsoft.com/office/powerpoint/2010/main" val="306820132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787DD2-EB52-468A-B193-C2F33F87450B}"/>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pro obsah 2">
            <a:extLst>
              <a:ext uri="{FF2B5EF4-FFF2-40B4-BE49-F238E27FC236}">
                <a16:creationId xmlns:a16="http://schemas.microsoft.com/office/drawing/2014/main" id="{4E59EE21-70F9-4999-B456-9EBEB996DEC1}"/>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37C0A80D-133B-49D3-ADAC-75E1AEC91DF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Upravte styly předlohy textu.</a:t>
            </a:r>
          </a:p>
        </p:txBody>
      </p:sp>
      <p:sp>
        <p:nvSpPr>
          <p:cNvPr id="5" name="Zástupný symbol pro datum 4">
            <a:extLst>
              <a:ext uri="{FF2B5EF4-FFF2-40B4-BE49-F238E27FC236}">
                <a16:creationId xmlns:a16="http://schemas.microsoft.com/office/drawing/2014/main" id="{96ADC597-5D5F-4686-BF2B-866E684CE93D}"/>
              </a:ext>
            </a:extLst>
          </p:cNvPr>
          <p:cNvSpPr txBox="1">
            <a:spLocks noGrp="1"/>
          </p:cNvSpPr>
          <p:nvPr>
            <p:ph type="dt" sz="half" idx="7"/>
          </p:nvPr>
        </p:nvSpPr>
        <p:spPr/>
        <p:txBody>
          <a:bodyPr/>
          <a:lstStyle>
            <a:lvl1pPr>
              <a:defRPr/>
            </a:lvl1pPr>
          </a:lstStyle>
          <a:p>
            <a:pPr lvl="0"/>
            <a:fld id="{D985F6FA-B70D-42B3-B526-699155420CD4}" type="datetime1">
              <a:rPr lang="cs-CZ"/>
              <a:pPr lvl="0"/>
              <a:t>13.12.2020</a:t>
            </a:fld>
            <a:endParaRPr lang="cs-CZ"/>
          </a:p>
        </p:txBody>
      </p:sp>
      <p:sp>
        <p:nvSpPr>
          <p:cNvPr id="6" name="Zástupný symbol pro zápatí 5">
            <a:extLst>
              <a:ext uri="{FF2B5EF4-FFF2-40B4-BE49-F238E27FC236}">
                <a16:creationId xmlns:a16="http://schemas.microsoft.com/office/drawing/2014/main" id="{0DC7CDB3-038C-4E1F-A3C7-2761AECC8D77}"/>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ECA68D43-31F6-4D17-851B-256BA0C2E123}"/>
              </a:ext>
            </a:extLst>
          </p:cNvPr>
          <p:cNvSpPr txBox="1">
            <a:spLocks noGrp="1"/>
          </p:cNvSpPr>
          <p:nvPr>
            <p:ph type="sldNum" sz="quarter" idx="8"/>
          </p:nvPr>
        </p:nvSpPr>
        <p:spPr/>
        <p:txBody>
          <a:bodyPr/>
          <a:lstStyle>
            <a:lvl1pPr>
              <a:defRPr/>
            </a:lvl1pPr>
          </a:lstStyle>
          <a:p>
            <a:pPr lvl="0"/>
            <a:fld id="{917157E8-4DC0-479E-A779-E79DB49D6D03}" type="slidenum">
              <a:t>‹#›</a:t>
            </a:fld>
            <a:endParaRPr lang="cs-CZ"/>
          </a:p>
        </p:txBody>
      </p:sp>
    </p:spTree>
    <p:extLst>
      <p:ext uri="{BB962C8B-B14F-4D97-AF65-F5344CB8AC3E}">
        <p14:creationId xmlns:p14="http://schemas.microsoft.com/office/powerpoint/2010/main" val="7494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0BD29C-F058-4DA9-A998-8FB3B94A1263}"/>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obrázku 2">
            <a:extLst>
              <a:ext uri="{FF2B5EF4-FFF2-40B4-BE49-F238E27FC236}">
                <a16:creationId xmlns:a16="http://schemas.microsoft.com/office/drawing/2014/main" id="{45198767-FC22-44EC-AA9D-4AA56D7B6582}"/>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cs-CZ"/>
          </a:p>
        </p:txBody>
      </p:sp>
      <p:sp>
        <p:nvSpPr>
          <p:cNvPr id="4" name="Zástupný symbol pro text 3">
            <a:extLst>
              <a:ext uri="{FF2B5EF4-FFF2-40B4-BE49-F238E27FC236}">
                <a16:creationId xmlns:a16="http://schemas.microsoft.com/office/drawing/2014/main" id="{BE665189-5794-4857-BEF2-FF59F9FD3D1F}"/>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Upravte styly předlohy textu.</a:t>
            </a:r>
          </a:p>
        </p:txBody>
      </p:sp>
      <p:sp>
        <p:nvSpPr>
          <p:cNvPr id="5" name="Zástupný symbol pro datum 4">
            <a:extLst>
              <a:ext uri="{FF2B5EF4-FFF2-40B4-BE49-F238E27FC236}">
                <a16:creationId xmlns:a16="http://schemas.microsoft.com/office/drawing/2014/main" id="{DC48B6E6-BB93-4657-8E68-C245B6517D10}"/>
              </a:ext>
            </a:extLst>
          </p:cNvPr>
          <p:cNvSpPr txBox="1">
            <a:spLocks noGrp="1"/>
          </p:cNvSpPr>
          <p:nvPr>
            <p:ph type="dt" sz="half" idx="7"/>
          </p:nvPr>
        </p:nvSpPr>
        <p:spPr/>
        <p:txBody>
          <a:bodyPr/>
          <a:lstStyle>
            <a:lvl1pPr>
              <a:defRPr/>
            </a:lvl1pPr>
          </a:lstStyle>
          <a:p>
            <a:pPr lvl="0"/>
            <a:fld id="{A0F7C2FC-F26B-4578-B89F-66A18F634A07}" type="datetime1">
              <a:rPr lang="cs-CZ"/>
              <a:pPr lvl="0"/>
              <a:t>13.12.2020</a:t>
            </a:fld>
            <a:endParaRPr lang="cs-CZ"/>
          </a:p>
        </p:txBody>
      </p:sp>
      <p:sp>
        <p:nvSpPr>
          <p:cNvPr id="6" name="Zástupný symbol pro zápatí 5">
            <a:extLst>
              <a:ext uri="{FF2B5EF4-FFF2-40B4-BE49-F238E27FC236}">
                <a16:creationId xmlns:a16="http://schemas.microsoft.com/office/drawing/2014/main" id="{0D122D91-6E8D-4E86-8858-DA9E69694114}"/>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60FE4F54-6B0F-4187-B6E0-C2E993106CA1}"/>
              </a:ext>
            </a:extLst>
          </p:cNvPr>
          <p:cNvSpPr txBox="1">
            <a:spLocks noGrp="1"/>
          </p:cNvSpPr>
          <p:nvPr>
            <p:ph type="sldNum" sz="quarter" idx="8"/>
          </p:nvPr>
        </p:nvSpPr>
        <p:spPr/>
        <p:txBody>
          <a:bodyPr/>
          <a:lstStyle>
            <a:lvl1pPr>
              <a:defRPr/>
            </a:lvl1pPr>
          </a:lstStyle>
          <a:p>
            <a:pPr lvl="0"/>
            <a:fld id="{A6FAD7D7-D4F5-41DA-8B19-5C5FAFD816AA}" type="slidenum">
              <a:t>‹#›</a:t>
            </a:fld>
            <a:endParaRPr lang="cs-CZ"/>
          </a:p>
        </p:txBody>
      </p:sp>
    </p:spTree>
    <p:extLst>
      <p:ext uri="{BB962C8B-B14F-4D97-AF65-F5344CB8AC3E}">
        <p14:creationId xmlns:p14="http://schemas.microsoft.com/office/powerpoint/2010/main" val="1580324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914DED6-5266-4797-B009-37F6190C5BC3}"/>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cs-CZ"/>
              <a:t>Kliknutím lze upravit styl.</a:t>
            </a:r>
          </a:p>
        </p:txBody>
      </p:sp>
      <p:sp>
        <p:nvSpPr>
          <p:cNvPr id="3" name="Zástupný symbol pro text 2">
            <a:extLst>
              <a:ext uri="{FF2B5EF4-FFF2-40B4-BE49-F238E27FC236}">
                <a16:creationId xmlns:a16="http://schemas.microsoft.com/office/drawing/2014/main" id="{E9DABC66-B01D-4FB3-B9F3-6A9E2CAAEE29}"/>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C1FB7C6-04CE-43E3-848D-07AF7ABDD727}"/>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0D3189C6-2376-46B0-A220-14AC62E9784B}" type="datetime1">
              <a:rPr lang="cs-CZ"/>
              <a:pPr lvl="0"/>
              <a:t>13.12.2020</a:t>
            </a:fld>
            <a:endParaRPr lang="cs-CZ"/>
          </a:p>
        </p:txBody>
      </p:sp>
      <p:sp>
        <p:nvSpPr>
          <p:cNvPr id="5" name="Zástupný symbol pro zápatí 4">
            <a:extLst>
              <a:ext uri="{FF2B5EF4-FFF2-40B4-BE49-F238E27FC236}">
                <a16:creationId xmlns:a16="http://schemas.microsoft.com/office/drawing/2014/main" id="{8D48DE3E-E2CE-4FCB-9808-297FFCE20536}"/>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endParaRPr lang="cs-CZ"/>
          </a:p>
        </p:txBody>
      </p:sp>
      <p:sp>
        <p:nvSpPr>
          <p:cNvPr id="6" name="Zástupný symbol pro číslo snímku 5">
            <a:extLst>
              <a:ext uri="{FF2B5EF4-FFF2-40B4-BE49-F238E27FC236}">
                <a16:creationId xmlns:a16="http://schemas.microsoft.com/office/drawing/2014/main" id="{6F829DAB-22A5-4F82-8F22-CFE6540D287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9ED1C321-822D-4F51-8739-7A03EF0A18D6}"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cs-CZ"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cs-CZ"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E861A-2615-4691-A499-582BF8AFD9E0}"/>
              </a:ext>
            </a:extLst>
          </p:cNvPr>
          <p:cNvSpPr txBox="1">
            <a:spLocks noGrp="1"/>
          </p:cNvSpPr>
          <p:nvPr>
            <p:ph type="ctrTitle"/>
          </p:nvPr>
        </p:nvSpPr>
        <p:spPr/>
        <p:txBody>
          <a:bodyPr/>
          <a:lstStyle/>
          <a:p>
            <a:pPr lvl="0"/>
            <a:r>
              <a:rPr lang="cs-CZ" sz="1500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451657D4-7485-4922-B4C5-8F9B9BFE5FCD}"/>
              </a:ext>
            </a:extLst>
          </p:cNvPr>
          <p:cNvSpPr txBox="1">
            <a:spLocks noGrp="1"/>
          </p:cNvSpPr>
          <p:nvPr>
            <p:ph idx="1"/>
          </p:nvPr>
        </p:nvSpPr>
        <p:spPr>
          <a:xfrm>
            <a:off x="838203" y="1825627"/>
            <a:ext cx="10515600" cy="4508668"/>
          </a:xfrm>
        </p:spPr>
        <p:txBody>
          <a:bodyPr/>
          <a:lstStyle/>
          <a:p>
            <a:pPr marL="0" lvl="0" indent="0">
              <a:lnSpc>
                <a:spcPct val="80000"/>
              </a:lnSpc>
              <a:spcBef>
                <a:spcPts val="1200"/>
              </a:spcBef>
              <a:buNone/>
            </a:pPr>
            <a:r>
              <a:rPr lang="de-DE"/>
              <a:t>11. extra Übungen für besonders Fortgeschrittene in Form von Schwerpunktsetzungen</a:t>
            </a:r>
            <a:endParaRPr lang="cs-CZ"/>
          </a:p>
          <a:p>
            <a:pPr marL="0" lvl="0" indent="0">
              <a:lnSpc>
                <a:spcPct val="80000"/>
              </a:lnSpc>
              <a:spcBef>
                <a:spcPts val="1200"/>
              </a:spcBef>
              <a:buNone/>
            </a:pPr>
            <a:r>
              <a:rPr lang="de-DE"/>
              <a:t>12. freien Aufgaben für Fortgeschrittene und zugleich fix vorgegebenen Aufgaben für Schwächere</a:t>
            </a:r>
            <a:endParaRPr lang="cs-CZ"/>
          </a:p>
          <a:p>
            <a:pPr marL="0" lvl="0" indent="0">
              <a:lnSpc>
                <a:spcPct val="80000"/>
              </a:lnSpc>
              <a:spcBef>
                <a:spcPts val="1200"/>
              </a:spcBef>
              <a:buNone/>
            </a:pPr>
            <a:r>
              <a:rPr lang="de-DE"/>
              <a:t>13. extra Übungen oder Zusatzangeboten </a:t>
            </a:r>
            <a:endParaRPr lang="cs-CZ"/>
          </a:p>
          <a:p>
            <a:pPr marL="0" lvl="0" indent="0">
              <a:lnSpc>
                <a:spcPct val="80000"/>
              </a:lnSpc>
              <a:spcBef>
                <a:spcPts val="1200"/>
              </a:spcBef>
              <a:buNone/>
            </a:pPr>
            <a:r>
              <a:rPr lang="de-DE"/>
              <a:t>14. Einzelunterricht begleitend zum Kurs</a:t>
            </a:r>
            <a:endParaRPr lang="cs-CZ"/>
          </a:p>
          <a:p>
            <a:pPr marL="0" lvl="0" indent="0">
              <a:lnSpc>
                <a:spcPct val="80000"/>
              </a:lnSpc>
              <a:spcBef>
                <a:spcPts val="1200"/>
              </a:spcBef>
              <a:buNone/>
            </a:pPr>
            <a:r>
              <a:rPr lang="de-DE"/>
              <a:t>15. organisierten privaten Hilfen für schwache Lerner</a:t>
            </a:r>
            <a:endParaRPr lang="cs-CZ"/>
          </a:p>
          <a:p>
            <a:pPr marL="0" lvl="0" indent="0">
              <a:lnSpc>
                <a:spcPct val="80000"/>
              </a:lnSpc>
              <a:spcBef>
                <a:spcPts val="1200"/>
              </a:spcBef>
              <a:buNone/>
            </a:pPr>
            <a:r>
              <a:rPr lang="de-DE"/>
              <a:t>16. Das Grundprinzip ist bereits umgesetzt, wenn Unterrichtende immer einige Reserve-Aufgaben für die besonders Schnellen in ihrer Gruppe bereithalten.</a:t>
            </a:r>
            <a:endParaRPr lang="cs-CZ"/>
          </a:p>
        </p:txBody>
      </p:sp>
      <p:sp>
        <p:nvSpPr>
          <p:cNvPr id="3" name="Nadpis 1">
            <a:extLst>
              <a:ext uri="{FF2B5EF4-FFF2-40B4-BE49-F238E27FC236}">
                <a16:creationId xmlns:a16="http://schemas.microsoft.com/office/drawing/2014/main" id="{0182DC29-63A4-4594-83C2-876ACF79260D}"/>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E647ADC4-321F-4986-BC78-1B5C9142F567}"/>
              </a:ext>
            </a:extLst>
          </p:cNvPr>
          <p:cNvSpPr txBox="1">
            <a:spLocks noGrp="1"/>
          </p:cNvSpPr>
          <p:nvPr>
            <p:ph idx="1"/>
          </p:nvPr>
        </p:nvSpPr>
        <p:spPr>
          <a:xfrm>
            <a:off x="838203" y="1825627"/>
            <a:ext cx="10515600" cy="4508668"/>
          </a:xfrm>
        </p:spPr>
        <p:txBody>
          <a:bodyPr/>
          <a:lstStyle/>
          <a:p>
            <a:pPr marL="0" lvl="0" indent="0">
              <a:spcBef>
                <a:spcPts val="2400"/>
              </a:spcBef>
              <a:buNone/>
            </a:pPr>
            <a:r>
              <a:rPr lang="cs-CZ"/>
              <a:t>17. Flexibles Teamteaching</a:t>
            </a:r>
          </a:p>
          <a:p>
            <a:pPr marL="0" lvl="0" indent="0">
              <a:spcBef>
                <a:spcPts val="2400"/>
              </a:spcBef>
              <a:buNone/>
            </a:pPr>
            <a:r>
              <a:rPr lang="de-DE"/>
              <a:t>18. Teamteaching mit Herausbilden einer dauerhaften „Regelgruppe“ und einer dauerhaften „Fördergruppe“</a:t>
            </a:r>
            <a:endParaRPr lang="cs-CZ"/>
          </a:p>
          <a:p>
            <a:pPr marL="0" lvl="0" indent="0">
              <a:spcBef>
                <a:spcPts val="2400"/>
              </a:spcBef>
              <a:buNone/>
            </a:pPr>
            <a:r>
              <a:rPr lang="de-DE"/>
              <a:t>19. Mit einem vorübergehenden Aufteilen der Gruppe </a:t>
            </a:r>
            <a:endParaRPr lang="cs-CZ"/>
          </a:p>
          <a:p>
            <a:pPr marL="0" lvl="0" indent="0">
              <a:spcBef>
                <a:spcPts val="2400"/>
              </a:spcBef>
              <a:buNone/>
            </a:pPr>
            <a:r>
              <a:rPr lang="de-DE"/>
              <a:t>20. Sogar eine zeitweise Aufteilung in Kleingruppen</a:t>
            </a:r>
            <a:endParaRPr lang="cs-CZ"/>
          </a:p>
        </p:txBody>
      </p:sp>
      <p:sp>
        <p:nvSpPr>
          <p:cNvPr id="3" name="Nadpis 1">
            <a:extLst>
              <a:ext uri="{FF2B5EF4-FFF2-40B4-BE49-F238E27FC236}">
                <a16:creationId xmlns:a16="http://schemas.microsoft.com/office/drawing/2014/main" id="{21DBCEF0-E09F-4A86-87AE-0A67C1766F18}"/>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D462C6D7-EF9A-4C27-AF48-13A51C56AE3E}"/>
              </a:ext>
            </a:extLst>
          </p:cNvPr>
          <p:cNvSpPr txBox="1">
            <a:spLocks noGrp="1"/>
          </p:cNvSpPr>
          <p:nvPr>
            <p:ph idx="1"/>
          </p:nvPr>
        </p:nvSpPr>
        <p:spPr>
          <a:xfrm>
            <a:off x="761996" y="1984202"/>
            <a:ext cx="10515600" cy="4508668"/>
          </a:xfrm>
        </p:spPr>
        <p:txBody>
          <a:bodyPr/>
          <a:lstStyle/>
          <a:p>
            <a:pPr marL="0" lvl="0" indent="0">
              <a:lnSpc>
                <a:spcPct val="80000"/>
              </a:lnSpc>
              <a:spcBef>
                <a:spcPts val="1200"/>
              </a:spcBef>
              <a:buNone/>
            </a:pPr>
            <a:r>
              <a:rPr lang="de-DE"/>
              <a:t>21. Niveaudifferenzierung durch unterschiedlich gestaltete Arbeitsblätter</a:t>
            </a:r>
            <a:endParaRPr lang="cs-CZ"/>
          </a:p>
          <a:p>
            <a:pPr marL="0" lvl="0" indent="0">
              <a:lnSpc>
                <a:spcPct val="80000"/>
              </a:lnSpc>
              <a:spcBef>
                <a:spcPts val="1200"/>
              </a:spcBef>
              <a:buNone/>
            </a:pPr>
            <a:r>
              <a:rPr lang="cs-CZ"/>
              <a:t>22. Lesetexte</a:t>
            </a:r>
          </a:p>
          <a:p>
            <a:pPr marL="0" lvl="0" indent="0">
              <a:lnSpc>
                <a:spcPct val="80000"/>
              </a:lnSpc>
              <a:spcBef>
                <a:spcPts val="1200"/>
              </a:spcBef>
              <a:buNone/>
            </a:pPr>
            <a:r>
              <a:rPr lang="cs-CZ"/>
              <a:t>23. Schnippeltexte</a:t>
            </a:r>
          </a:p>
          <a:p>
            <a:pPr marL="0" lvl="0" indent="0">
              <a:lnSpc>
                <a:spcPct val="80000"/>
              </a:lnSpc>
              <a:spcBef>
                <a:spcPts val="1200"/>
              </a:spcBef>
              <a:buNone/>
            </a:pPr>
            <a:r>
              <a:rPr lang="cs-CZ"/>
              <a:t>24. Lückentexte</a:t>
            </a:r>
          </a:p>
          <a:p>
            <a:pPr marL="0" lvl="0" indent="0">
              <a:lnSpc>
                <a:spcPct val="80000"/>
              </a:lnSpc>
              <a:spcBef>
                <a:spcPts val="1200"/>
              </a:spcBef>
              <a:buNone/>
            </a:pPr>
            <a:r>
              <a:rPr lang="cs-CZ"/>
              <a:t>25. Niveaudifferenzierung durch Tischgruppen</a:t>
            </a:r>
          </a:p>
          <a:p>
            <a:pPr marL="0" lvl="0" indent="0">
              <a:lnSpc>
                <a:spcPct val="80000"/>
              </a:lnSpc>
              <a:spcBef>
                <a:spcPts val="1200"/>
              </a:spcBef>
              <a:buNone/>
            </a:pPr>
            <a:r>
              <a:rPr lang="de-DE"/>
              <a:t>26. Gruppenaufgaben, bei denen manche sehr aktiv und andere passiv sein können</a:t>
            </a:r>
            <a:endParaRPr lang="cs-CZ"/>
          </a:p>
          <a:p>
            <a:pPr marL="0" lvl="0" indent="0">
              <a:lnSpc>
                <a:spcPct val="80000"/>
              </a:lnSpc>
              <a:spcBef>
                <a:spcPts val="1200"/>
              </a:spcBef>
              <a:buNone/>
            </a:pPr>
            <a:r>
              <a:rPr lang="de-DE"/>
              <a:t>27. Niveaudifferenzierung durch eigenständiges Erstellen von Unterrichtsmitteln</a:t>
            </a:r>
            <a:endParaRPr lang="cs-CZ"/>
          </a:p>
        </p:txBody>
      </p:sp>
      <p:sp>
        <p:nvSpPr>
          <p:cNvPr id="3" name="Nadpis 1">
            <a:extLst>
              <a:ext uri="{FF2B5EF4-FFF2-40B4-BE49-F238E27FC236}">
                <a16:creationId xmlns:a16="http://schemas.microsoft.com/office/drawing/2014/main" id="{CB35B059-5CD9-45AA-BBD1-EC0B6B9EB67E}"/>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1ED99FB7-D4C3-4568-8F29-12CD447DAF96}"/>
              </a:ext>
            </a:extLst>
          </p:cNvPr>
          <p:cNvSpPr txBox="1">
            <a:spLocks noGrp="1"/>
          </p:cNvSpPr>
          <p:nvPr>
            <p:ph idx="1"/>
          </p:nvPr>
        </p:nvSpPr>
        <p:spPr>
          <a:xfrm>
            <a:off x="761996" y="1984202"/>
            <a:ext cx="10515600" cy="4508668"/>
          </a:xfrm>
        </p:spPr>
        <p:txBody>
          <a:bodyPr/>
          <a:lstStyle/>
          <a:p>
            <a:pPr marL="0" lvl="0" indent="0">
              <a:spcBef>
                <a:spcPts val="1200"/>
              </a:spcBef>
              <a:buNone/>
            </a:pPr>
            <a:r>
              <a:rPr lang="de-DE"/>
              <a:t>28. Parallele Kleingruppen arbeiten mit unterschiedlichen Materialien und Methoden</a:t>
            </a:r>
            <a:endParaRPr lang="cs-CZ"/>
          </a:p>
          <a:p>
            <a:pPr marL="0" lvl="0" indent="0">
              <a:spcBef>
                <a:spcPts val="1200"/>
              </a:spcBef>
              <a:buNone/>
            </a:pPr>
            <a:r>
              <a:rPr lang="cs-CZ"/>
              <a:t>29. Dialogarbeit</a:t>
            </a:r>
          </a:p>
          <a:p>
            <a:pPr marL="0" lvl="0" indent="0">
              <a:spcBef>
                <a:spcPts val="1200"/>
              </a:spcBef>
              <a:buNone/>
            </a:pPr>
            <a:r>
              <a:rPr lang="de-DE"/>
              <a:t>30. Arbeit mit Bilderdominos oder Bildkarteien</a:t>
            </a:r>
            <a:endParaRPr lang="cs-CZ"/>
          </a:p>
          <a:p>
            <a:pPr marL="0" lvl="0" indent="0">
              <a:spcBef>
                <a:spcPts val="1200"/>
              </a:spcBef>
              <a:buNone/>
            </a:pPr>
            <a:r>
              <a:rPr lang="de-DE"/>
              <a:t>31. Lückentexte, Arbeitsblätter, unterschiedliche Lesefragen und (elektronische) Bildkarteien</a:t>
            </a:r>
            <a:endParaRPr lang="cs-CZ"/>
          </a:p>
          <a:p>
            <a:pPr marL="0" lvl="0" indent="0">
              <a:spcBef>
                <a:spcPts val="1200"/>
              </a:spcBef>
              <a:buNone/>
            </a:pPr>
            <a:r>
              <a:rPr lang="de-DE"/>
              <a:t>32. Offene Aufgaben mit qualitativ variablen Lösungsmöglichkeiten</a:t>
            </a:r>
            <a:endParaRPr lang="cs-CZ"/>
          </a:p>
          <a:p>
            <a:pPr marL="0" lvl="0" indent="0">
              <a:spcBef>
                <a:spcPts val="1200"/>
              </a:spcBef>
              <a:buNone/>
            </a:pPr>
            <a:r>
              <a:rPr lang="de-DE"/>
              <a:t>33. Wahlmöglichkeit aus einem vorbereiteten Set von Fragen</a:t>
            </a:r>
            <a:endParaRPr lang="cs-CZ"/>
          </a:p>
          <a:p>
            <a:pPr marL="0" lvl="0" indent="0">
              <a:spcBef>
                <a:spcPts val="1200"/>
              </a:spcBef>
              <a:buNone/>
            </a:pPr>
            <a:r>
              <a:rPr lang="de-DE"/>
              <a:t>34. Offene Aufgaben mit quantitativ variablen Lösungsmöglichkeiten</a:t>
            </a:r>
            <a:endParaRPr lang="cs-CZ"/>
          </a:p>
        </p:txBody>
      </p:sp>
      <p:sp>
        <p:nvSpPr>
          <p:cNvPr id="3" name="Nadpis 1">
            <a:extLst>
              <a:ext uri="{FF2B5EF4-FFF2-40B4-BE49-F238E27FC236}">
                <a16:creationId xmlns:a16="http://schemas.microsoft.com/office/drawing/2014/main" id="{C36EE2F8-23F6-46B8-B857-6B62DAC14A3D}"/>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F02AA4CA-C564-44BB-87DF-B5DCB0181DE4}"/>
              </a:ext>
            </a:extLst>
          </p:cNvPr>
          <p:cNvSpPr txBox="1">
            <a:spLocks noGrp="1"/>
          </p:cNvSpPr>
          <p:nvPr>
            <p:ph idx="1"/>
          </p:nvPr>
        </p:nvSpPr>
        <p:spPr>
          <a:xfrm>
            <a:off x="761996" y="1984202"/>
            <a:ext cx="10515600" cy="4508668"/>
          </a:xfrm>
        </p:spPr>
        <p:txBody>
          <a:bodyPr/>
          <a:lstStyle/>
          <a:p>
            <a:pPr marL="0" lvl="0" indent="0">
              <a:spcBef>
                <a:spcPts val="1200"/>
              </a:spcBef>
              <a:buNone/>
            </a:pPr>
            <a:r>
              <a:rPr lang="cs-CZ"/>
              <a:t>35. Differenzierung hinsichtlich Komplexität</a:t>
            </a:r>
          </a:p>
          <a:p>
            <a:pPr marL="0" lvl="0" indent="0">
              <a:spcBef>
                <a:spcPts val="1200"/>
              </a:spcBef>
              <a:buNone/>
            </a:pPr>
            <a:r>
              <a:rPr lang="de-DE"/>
              <a:t>36. Gruppenarbeiten mit (Kurz-)Präsentationen, entweder in der verbreiteten Form mittels Flipchart oder als Erstellung eines Gruppenposter</a:t>
            </a:r>
            <a:endParaRPr lang="cs-CZ"/>
          </a:p>
          <a:p>
            <a:pPr marL="0" lvl="0" indent="0">
              <a:spcBef>
                <a:spcPts val="1200"/>
              </a:spcBef>
              <a:buNone/>
            </a:pPr>
            <a:r>
              <a:rPr lang="cs-CZ"/>
              <a:t>37. Projektunterricht</a:t>
            </a:r>
          </a:p>
          <a:p>
            <a:pPr marL="0" lvl="0" indent="0">
              <a:spcBef>
                <a:spcPts val="1200"/>
              </a:spcBef>
              <a:buNone/>
            </a:pPr>
            <a:r>
              <a:rPr lang="cs-CZ"/>
              <a:t>38. </a:t>
            </a:r>
            <a:r>
              <a:rPr lang="de-DE"/>
              <a:t>Stationenbetrieb (mit vier Varianten), auch als Lernbuffet oder Lernstraße bezeichnet</a:t>
            </a:r>
            <a:endParaRPr lang="cs-CZ"/>
          </a:p>
          <a:p>
            <a:pPr marL="0" lvl="0" indent="0">
              <a:spcBef>
                <a:spcPts val="1200"/>
              </a:spcBef>
              <a:buNone/>
            </a:pPr>
            <a:r>
              <a:rPr lang="cs-CZ"/>
              <a:t>39. Freiarbeit</a:t>
            </a:r>
          </a:p>
          <a:p>
            <a:pPr marL="0" lvl="0" indent="0">
              <a:spcBef>
                <a:spcPts val="1200"/>
              </a:spcBef>
              <a:buNone/>
            </a:pPr>
            <a:r>
              <a:rPr lang="cs-CZ"/>
              <a:t>40. PartnerInnenarbeit und HelferInnenprinzip</a:t>
            </a:r>
          </a:p>
        </p:txBody>
      </p:sp>
      <p:sp>
        <p:nvSpPr>
          <p:cNvPr id="3" name="Nadpis 1">
            <a:extLst>
              <a:ext uri="{FF2B5EF4-FFF2-40B4-BE49-F238E27FC236}">
                <a16:creationId xmlns:a16="http://schemas.microsoft.com/office/drawing/2014/main" id="{B7BB5098-043D-42E3-A309-BD3DA68B942B}"/>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BCD583-C2C2-4204-9D97-F53289CBCBBE}"/>
              </a:ext>
            </a:extLst>
          </p:cNvPr>
          <p:cNvSpPr txBox="1">
            <a:spLocks noGrp="1"/>
          </p:cNvSpPr>
          <p:nvPr>
            <p:ph type="title"/>
          </p:nvPr>
        </p:nvSpPr>
        <p:spPr>
          <a:xfrm>
            <a:off x="498768" y="365129"/>
            <a:ext cx="11371807" cy="1325559"/>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Strategien</a:t>
            </a:r>
            <a:r>
              <a:rPr lang="cs-CZ">
                <a:latin typeface="Calibri"/>
              </a:rPr>
              <a:t>, </a:t>
            </a:r>
            <a:r>
              <a:rPr lang="de-DE">
                <a:latin typeface="Calibri"/>
              </a:rPr>
              <a:t>die Zusammenarbeit der Lernenden</a:t>
            </a:r>
            <a:r>
              <a:rPr lang="cs-CZ">
                <a:latin typeface="Calibri"/>
              </a:rPr>
              <a:t> fördern</a:t>
            </a:r>
          </a:p>
        </p:txBody>
      </p:sp>
      <p:sp>
        <p:nvSpPr>
          <p:cNvPr id="3" name="Zástupný symbol pro obsah 2">
            <a:extLst>
              <a:ext uri="{FF2B5EF4-FFF2-40B4-BE49-F238E27FC236}">
                <a16:creationId xmlns:a16="http://schemas.microsoft.com/office/drawing/2014/main" id="{70BBEE1C-BBB8-44DF-9531-1CEA8D464D82}"/>
              </a:ext>
            </a:extLst>
          </p:cNvPr>
          <p:cNvSpPr txBox="1">
            <a:spLocks noGrp="1"/>
          </p:cNvSpPr>
          <p:nvPr>
            <p:ph idx="1"/>
          </p:nvPr>
        </p:nvSpPr>
        <p:spPr>
          <a:xfrm>
            <a:off x="838203" y="1825627"/>
            <a:ext cx="10515600" cy="4667253"/>
          </a:xfrm>
        </p:spPr>
        <p:txBody>
          <a:bodyPr/>
          <a:lstStyle/>
          <a:p>
            <a:pPr marL="0" lvl="0" indent="0">
              <a:lnSpc>
                <a:spcPct val="70000"/>
              </a:lnSpc>
              <a:buNone/>
            </a:pPr>
            <a:r>
              <a:rPr lang="de-DE" sz="1400"/>
              <a:t>(nach Hess, 2001, S.11): </a:t>
            </a:r>
            <a:endParaRPr lang="cs-CZ" sz="1400"/>
          </a:p>
          <a:p>
            <a:pPr lvl="0">
              <a:lnSpc>
                <a:spcPct val="70000"/>
              </a:lnSpc>
            </a:pPr>
            <a:r>
              <a:rPr lang="de-DE" sz="1900" b="1"/>
              <a:t>Gruppenarbeit,</a:t>
            </a:r>
            <a:r>
              <a:rPr lang="de-DE" sz="1900"/>
              <a:t> bei der die Lernenden gemeinsam eine Aufgabe lösen, </a:t>
            </a:r>
            <a:endParaRPr lang="cs-CZ" sz="1900"/>
          </a:p>
          <a:p>
            <a:pPr lvl="0">
              <a:lnSpc>
                <a:spcPct val="70000"/>
              </a:lnSpc>
              <a:spcBef>
                <a:spcPts val="1400"/>
              </a:spcBef>
            </a:pPr>
            <a:r>
              <a:rPr lang="de-DE" sz="1900" b="1"/>
              <a:t>Partnerarbeit</a:t>
            </a:r>
            <a:r>
              <a:rPr lang="de-DE" sz="1900"/>
              <a:t>, bei der die Lernenden Gedanken austauschen, einander befragen oder miteinander üben, </a:t>
            </a:r>
            <a:endParaRPr lang="cs-CZ" sz="1900"/>
          </a:p>
          <a:p>
            <a:pPr lvl="0">
              <a:lnSpc>
                <a:spcPct val="70000"/>
              </a:lnSpc>
              <a:spcBef>
                <a:spcPts val="1400"/>
              </a:spcBef>
            </a:pPr>
            <a:r>
              <a:rPr lang="de-DE" sz="1900" b="1"/>
              <a:t>Lernerkorrekturen</a:t>
            </a:r>
            <a:r>
              <a:rPr lang="de-DE" sz="1900"/>
              <a:t>, bei denen die Teilnehmenden die Texte anderer Lernender analysieren und kommentieren, </a:t>
            </a:r>
            <a:endParaRPr lang="cs-CZ" sz="1900"/>
          </a:p>
          <a:p>
            <a:pPr lvl="0">
              <a:lnSpc>
                <a:spcPct val="70000"/>
              </a:lnSpc>
              <a:spcBef>
                <a:spcPts val="1400"/>
              </a:spcBef>
            </a:pPr>
            <a:r>
              <a:rPr lang="de-DE" sz="1900" b="1"/>
              <a:t>Brainstorming</a:t>
            </a:r>
            <a:r>
              <a:rPr lang="de-DE" sz="1900"/>
              <a:t>, bei dem die Lernenden Ideen zu einem bestimmten Thema sammeln, </a:t>
            </a:r>
            <a:endParaRPr lang="cs-CZ" sz="1900"/>
          </a:p>
          <a:p>
            <a:pPr lvl="0">
              <a:lnSpc>
                <a:spcPct val="70000"/>
              </a:lnSpc>
              <a:spcBef>
                <a:spcPts val="1400"/>
              </a:spcBef>
            </a:pPr>
            <a:r>
              <a:rPr lang="de-DE" sz="1900" b="1"/>
              <a:t>Puzzle-Aktivitäten</a:t>
            </a:r>
            <a:r>
              <a:rPr lang="de-DE" sz="1900"/>
              <a:t>, bei denen jede/r Lernende einen anderen Wissensaspekt beisteuert, </a:t>
            </a:r>
            <a:endParaRPr lang="cs-CZ" sz="1900"/>
          </a:p>
          <a:p>
            <a:pPr lvl="0">
              <a:lnSpc>
                <a:spcPct val="70000"/>
              </a:lnSpc>
              <a:spcBef>
                <a:spcPts val="1400"/>
              </a:spcBef>
            </a:pPr>
            <a:r>
              <a:rPr lang="de-DE" sz="1900" b="1"/>
              <a:t>Gemeinschaftliches Schreiben</a:t>
            </a:r>
            <a:r>
              <a:rPr lang="de-DE" sz="1900"/>
              <a:t>, bei dem eine Gruppe von Lernenden zusammen einen Text erstellt, z.B. einen Ratgeber (...), </a:t>
            </a:r>
            <a:endParaRPr lang="cs-CZ" sz="1900"/>
          </a:p>
          <a:p>
            <a:pPr lvl="0">
              <a:lnSpc>
                <a:spcPct val="70000"/>
              </a:lnSpc>
              <a:spcBef>
                <a:spcPts val="1400"/>
              </a:spcBef>
            </a:pPr>
            <a:r>
              <a:rPr lang="de-DE" sz="1900" b="1"/>
              <a:t>Gemeinschaftsprojekte</a:t>
            </a:r>
            <a:r>
              <a:rPr lang="de-DE" sz="1900"/>
              <a:t>, bei denen die Lernenden einen Aspekt ihrer Umgebung erkunden und später im Kurs darüber berichten (...), </a:t>
            </a:r>
            <a:endParaRPr lang="cs-CZ" sz="1900"/>
          </a:p>
          <a:p>
            <a:pPr lvl="0">
              <a:lnSpc>
                <a:spcPct val="70000"/>
              </a:lnSpc>
              <a:spcBef>
                <a:spcPts val="1400"/>
              </a:spcBef>
            </a:pPr>
            <a:r>
              <a:rPr lang="de-DE" sz="1900"/>
              <a:t> </a:t>
            </a:r>
            <a:r>
              <a:rPr lang="de-DE" sz="1900" b="1"/>
              <a:t>Gruppenposter-Präsentationen</a:t>
            </a:r>
            <a:r>
              <a:rPr lang="de-DE" sz="1900"/>
              <a:t>, in denen eine Gruppe von Lernenden zu einem bestimmten Thema oder Problem ein Poster entwirft usw</a:t>
            </a:r>
            <a:r>
              <a:rPr lang="de-DE" sz="1400"/>
              <a:t>.“ (Kaufmann 2007, S.198).</a:t>
            </a:r>
            <a:endParaRPr lang="cs-CZ"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32C2A-4CF4-4E61-89D5-159C42FB4EDB}"/>
              </a:ext>
            </a:extLst>
          </p:cNvPr>
          <p:cNvSpPr txBox="1">
            <a:spLocks noGrp="1"/>
          </p:cNvSpPr>
          <p:nvPr>
            <p:ph type="title"/>
          </p:nvPr>
        </p:nvSpPr>
        <p:spPr/>
        <p:txBody>
          <a:bodyPr/>
          <a:lstStyle/>
          <a:p>
            <a:pPr lvl="0"/>
            <a:r>
              <a:rPr lang="cs-CZ"/>
              <a:t>Quellen</a:t>
            </a:r>
          </a:p>
        </p:txBody>
      </p:sp>
      <p:sp>
        <p:nvSpPr>
          <p:cNvPr id="3" name="Zástupný symbol pro obsah 2">
            <a:extLst>
              <a:ext uri="{FF2B5EF4-FFF2-40B4-BE49-F238E27FC236}">
                <a16:creationId xmlns:a16="http://schemas.microsoft.com/office/drawing/2014/main" id="{FA8A4299-7805-4CE3-949E-F3B123BE1B37}"/>
              </a:ext>
            </a:extLst>
          </p:cNvPr>
          <p:cNvSpPr txBox="1">
            <a:spLocks noGrp="1"/>
          </p:cNvSpPr>
          <p:nvPr>
            <p:ph idx="1"/>
          </p:nvPr>
        </p:nvSpPr>
        <p:spPr/>
        <p:txBody>
          <a:bodyPr/>
          <a:lstStyle/>
          <a:p>
            <a:pPr lvl="0"/>
            <a:r>
              <a:rPr lang="cs-CZ"/>
              <a:t>Geschichte: </a:t>
            </a:r>
            <a:r>
              <a:rPr lang="de-DE"/>
              <a:t>Kaufmann 2007, S. 186, zit. nach Reavis 1993, S.129-130, stark gekürzt</a:t>
            </a:r>
            <a:endParaRPr lang="cs-CZ"/>
          </a:p>
          <a:p>
            <a:pPr lvl="0"/>
            <a:r>
              <a:rPr lang="de-DE"/>
              <a:t>Birgit Aschemann</a:t>
            </a:r>
            <a:r>
              <a:rPr lang="cs-CZ"/>
              <a:t>, </a:t>
            </a:r>
            <a:r>
              <a:rPr lang="de-DE"/>
              <a:t>Petra Gugler und Maria Nimmerfall</a:t>
            </a:r>
            <a:r>
              <a:rPr lang="cs-CZ"/>
              <a:t>. </a:t>
            </a:r>
            <a:r>
              <a:rPr lang="de-DE" i="1"/>
              <a:t>Vierzig Wege der Binnendifferenzierung für heterogene LernerInnen-Gruppen</a:t>
            </a:r>
            <a:r>
              <a:rPr lang="cs-CZ" i="1"/>
              <a:t>. </a:t>
            </a:r>
            <a:r>
              <a:rPr lang="cs-CZ"/>
              <a:t>Graz: 2011.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bg>
      <p:bgPr>
        <a:solidFill>
          <a:srgbClr val="FBE5D6"/>
        </a:solidFill>
        <a:effectLst/>
      </p:bgPr>
    </p:bg>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56A0382C-E77C-4A36-A362-BB107FE9BC07}"/>
              </a:ext>
            </a:extLst>
          </p:cNvPr>
          <p:cNvSpPr/>
          <p:nvPr/>
        </p:nvSpPr>
        <p:spPr>
          <a:xfrm>
            <a:off x="127001" y="637519"/>
            <a:ext cx="12064995" cy="637097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Einmal organisierten die Tiere eine Schule. Auf dem Lehrplan standen Rennen, Klettern, Schwimmen und Fliegen. Alle Tiere nahmen an allen Fächern teil.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Die Ente war hervorragend im Schwimmen. Sie war sogar besser als die Lehrerin, aber sie hatte nur mittelmäßige Noten im Fliegen und war sehr schlecht im Rennen. Weil sie so langsam lief, musste sie nach der Schule trainieren und konnte auch nicht in die Schwimmstunde gehen. Das ging so lange, bis die Schwimmhäute an ihren Füßen durchgelaufen waren und sie auch nur noch mittelmäßig gut schwimmen konnte. Mittelmäßigkeit war aber an der Schule akzeptabel, so machte sich niemand darüber Sorgen – nur die Ente.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Der Hase war im Rennen der beste der Klasse. Er hatte aber einen Nervenzusammenbruch wegen all der Nachhilfe im Schwimmen.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Das Eichhörnchen war ein exzellenter Kletterer. Im Flugunterricht wollte sein Lehrer aber, dass es aus dem Stand startete und nicht von oben aus dem Baum. Es bekam Muskelkrämpfe vor Überanstrengung und hatte eine 4 im Klettern und schließlich eine 5 im Rennen.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Der Adler war ein Problemkind und wurde hart bestraft. Im Kletterunterricht erreichte er die Baumwipfel immer als erster. Er bestand aber auf seiner eigenen Art, hinauf zu kommen.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Am Ende des Jahres hatte ein unnormaler Aal, der sehr gut schwimmen und ein bisschen rennen, klettern und fliegen konnte, den höchsten Notendurchschnitt und wurde Schulbester... </a:t>
            </a:r>
            <a:endParaRPr lang="cs-CZ" sz="2400" b="0" i="0" u="none" strike="noStrike" kern="1200" cap="none" spc="0" baseline="0">
              <a:solidFill>
                <a:srgbClr val="000000"/>
              </a:solidFill>
              <a:uFillTx/>
              <a:latin typeface="Calibri"/>
            </a:endParaRPr>
          </a:p>
        </p:txBody>
      </p:sp>
      <p:sp>
        <p:nvSpPr>
          <p:cNvPr id="3" name="TextovéPole 2">
            <a:extLst>
              <a:ext uri="{FF2B5EF4-FFF2-40B4-BE49-F238E27FC236}">
                <a16:creationId xmlns:a16="http://schemas.microsoft.com/office/drawing/2014/main" id="{54B2F324-9C52-4A9D-8D4D-B89E5C72810A}"/>
              </a:ext>
            </a:extLst>
          </p:cNvPr>
          <p:cNvSpPr txBox="1"/>
          <p:nvPr/>
        </p:nvSpPr>
        <p:spPr>
          <a:xfrm>
            <a:off x="3429000" y="114300"/>
            <a:ext cx="4076696" cy="523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1" i="0" u="none" strike="noStrike" kern="1200" cap="none" spc="0" baseline="0">
                <a:solidFill>
                  <a:srgbClr val="000000"/>
                </a:solidFill>
                <a:uFillTx/>
                <a:latin typeface="Calibri"/>
              </a:rPr>
              <a:t>Die Schule der Tiere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34930B-32D2-4E2D-8010-9B31C3E6E391}"/>
              </a:ext>
            </a:extLst>
          </p:cNvPr>
          <p:cNvSpPr txBox="1">
            <a:spLocks noGrp="1"/>
          </p:cNvSpPr>
          <p:nvPr>
            <p:ph type="ctrTitle"/>
          </p:nvPr>
        </p:nvSpPr>
        <p:spPr/>
        <p:txBody>
          <a:bodyPr/>
          <a:lstStyle/>
          <a:p>
            <a:pPr lvl="0"/>
            <a:r>
              <a:rPr lang="cs-CZ" sz="150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
    <p:bg>
      <p:bgPr>
        <a:solidFill>
          <a:srgbClr val="FBE5D6"/>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E982A-6096-4898-AAB1-17F6301AB837}"/>
              </a:ext>
            </a:extLst>
          </p:cNvPr>
          <p:cNvSpPr txBox="1">
            <a:spLocks noGrp="1"/>
          </p:cNvSpPr>
          <p:nvPr>
            <p:ph type="ctrTitle"/>
          </p:nvPr>
        </p:nvSpPr>
        <p:spPr/>
        <p:txBody>
          <a:bodyPr/>
          <a:lstStyle/>
          <a:p>
            <a:pPr lvl="0"/>
            <a:br>
              <a:rPr lang="cs-CZ" sz="13500"/>
            </a:br>
            <a:r>
              <a:rPr lang="de-DE" sz="7200" b="1"/>
              <a:t>Binnendifferenzierung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9E3C0-A30A-4B35-BDDD-1926CA70F8A9}"/>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Warum Binnendifferenzierung? </a:t>
            </a:r>
            <a:endParaRPr lang="cs-CZ">
              <a:latin typeface="Calibri"/>
            </a:endParaRPr>
          </a:p>
        </p:txBody>
      </p:sp>
      <p:sp>
        <p:nvSpPr>
          <p:cNvPr id="3" name="Zástupný symbol pro obsah 2">
            <a:extLst>
              <a:ext uri="{FF2B5EF4-FFF2-40B4-BE49-F238E27FC236}">
                <a16:creationId xmlns:a16="http://schemas.microsoft.com/office/drawing/2014/main" id="{2AE36A60-55AA-4EFF-A5DC-DA85965925B3}"/>
              </a:ext>
            </a:extLst>
          </p:cNvPr>
          <p:cNvSpPr txBox="1">
            <a:spLocks noGrp="1"/>
          </p:cNvSpPr>
          <p:nvPr>
            <p:ph idx="1"/>
          </p:nvPr>
        </p:nvSpPr>
        <p:spPr/>
        <p:txBody>
          <a:bodyPr/>
          <a:lstStyle/>
          <a:p>
            <a:pPr lvl="0"/>
            <a:r>
              <a:rPr lang="de-DE"/>
              <a:t>Ziele der Binnendifferenzierung</a:t>
            </a:r>
            <a:r>
              <a:rPr lang="cs-CZ"/>
              <a:t>:</a:t>
            </a:r>
            <a:r>
              <a:rPr lang="de-DE"/>
              <a:t> </a:t>
            </a:r>
            <a:endParaRPr lang="cs-CZ"/>
          </a:p>
          <a:p>
            <a:pPr lvl="0"/>
            <a:endParaRPr lang="cs-CZ"/>
          </a:p>
          <a:p>
            <a:pPr marL="0" lvl="0" indent="0">
              <a:buNone/>
            </a:pPr>
            <a:r>
              <a:rPr lang="de-DE"/>
              <a:t> </a:t>
            </a:r>
            <a:r>
              <a:rPr lang="de-DE" sz="7200"/>
              <a:t>Chancengleichheit und die optimale Förderung aller.</a:t>
            </a:r>
            <a:endParaRPr lang="cs-CZ" sz="7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8CDB08-4D9E-47AD-9BF6-D8B433074A6A}"/>
              </a:ext>
            </a:extLst>
          </p:cNvPr>
          <p:cNvSpPr txBox="1">
            <a:spLocks noGrp="1"/>
          </p:cNvSpPr>
          <p:nvPr>
            <p:ph type="title"/>
          </p:nvPr>
        </p:nvSpPr>
        <p:spPr>
          <a:xfrm>
            <a:off x="838203" y="365129"/>
            <a:ext cx="10515600" cy="735543"/>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Ziele der Binnendifferenzierung</a:t>
            </a:r>
          </a:p>
        </p:txBody>
      </p:sp>
      <p:sp>
        <p:nvSpPr>
          <p:cNvPr id="3" name="Zástupný symbol pro obsah 2">
            <a:extLst>
              <a:ext uri="{FF2B5EF4-FFF2-40B4-BE49-F238E27FC236}">
                <a16:creationId xmlns:a16="http://schemas.microsoft.com/office/drawing/2014/main" id="{CAC40C07-4B8D-4ADF-B3B3-8110FA7E2958}"/>
              </a:ext>
            </a:extLst>
          </p:cNvPr>
          <p:cNvSpPr txBox="1">
            <a:spLocks noGrp="1"/>
          </p:cNvSpPr>
          <p:nvPr>
            <p:ph idx="1"/>
          </p:nvPr>
        </p:nvSpPr>
        <p:spPr>
          <a:xfrm>
            <a:off x="838203" y="1388534"/>
            <a:ext cx="10515600" cy="4788429"/>
          </a:xfrm>
        </p:spPr>
        <p:txBody>
          <a:bodyPr/>
          <a:lstStyle/>
          <a:p>
            <a:endParaRPr lang="cs-CZ"/>
          </a:p>
        </p:txBody>
      </p:sp>
      <p:sp>
        <p:nvSpPr>
          <p:cNvPr id="4" name="Ovál 3">
            <a:extLst>
              <a:ext uri="{FF2B5EF4-FFF2-40B4-BE49-F238E27FC236}">
                <a16:creationId xmlns:a16="http://schemas.microsoft.com/office/drawing/2014/main" id="{145DD443-FCB4-4AFD-B359-4308C8E0D2D6}"/>
              </a:ext>
            </a:extLst>
          </p:cNvPr>
          <p:cNvSpPr/>
          <p:nvPr/>
        </p:nvSpPr>
        <p:spPr>
          <a:xfrm>
            <a:off x="4376803" y="2833341"/>
            <a:ext cx="3539066" cy="215053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BE5D6"/>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FFFFFF"/>
              </a:solidFill>
              <a:uFillTx/>
              <a:latin typeface="Calibri"/>
            </a:endParaRPr>
          </a:p>
        </p:txBody>
      </p:sp>
      <p:cxnSp>
        <p:nvCxnSpPr>
          <p:cNvPr id="5" name="Přímá spojnice 5">
            <a:extLst>
              <a:ext uri="{FF2B5EF4-FFF2-40B4-BE49-F238E27FC236}">
                <a16:creationId xmlns:a16="http://schemas.microsoft.com/office/drawing/2014/main" id="{7DDCEBBC-FD96-48A4-99E3-75A2CB365998}"/>
              </a:ext>
            </a:extLst>
          </p:cNvPr>
          <p:cNvCxnSpPr/>
          <p:nvPr/>
        </p:nvCxnSpPr>
        <p:spPr>
          <a:xfrm flipV="1">
            <a:off x="6166677" y="2107627"/>
            <a:ext cx="0" cy="725714"/>
          </a:xfrm>
          <a:prstGeom prst="straightConnector1">
            <a:avLst/>
          </a:prstGeom>
          <a:noFill/>
          <a:ln w="6345" cap="flat">
            <a:solidFill>
              <a:srgbClr val="4472C4"/>
            </a:solidFill>
            <a:prstDash val="solid"/>
            <a:miter/>
          </a:ln>
        </p:spPr>
      </p:cxnSp>
      <p:cxnSp>
        <p:nvCxnSpPr>
          <p:cNvPr id="6" name="Přímá spojnice 7">
            <a:extLst>
              <a:ext uri="{FF2B5EF4-FFF2-40B4-BE49-F238E27FC236}">
                <a16:creationId xmlns:a16="http://schemas.microsoft.com/office/drawing/2014/main" id="{2EB59D7F-AD64-45D9-ABA1-5753FF79C92A}"/>
              </a:ext>
            </a:extLst>
          </p:cNvPr>
          <p:cNvCxnSpPr>
            <a:stCxn id="4" idx="7"/>
          </p:cNvCxnSpPr>
          <p:nvPr/>
        </p:nvCxnSpPr>
        <p:spPr>
          <a:xfrm flipV="1">
            <a:off x="7397587" y="2602903"/>
            <a:ext cx="722961" cy="545376"/>
          </a:xfrm>
          <a:prstGeom prst="straightConnector1">
            <a:avLst/>
          </a:prstGeom>
          <a:noFill/>
          <a:ln w="6345" cap="flat">
            <a:solidFill>
              <a:srgbClr val="4472C4"/>
            </a:solidFill>
            <a:prstDash val="solid"/>
            <a:miter/>
          </a:ln>
        </p:spPr>
      </p:cxnSp>
      <p:cxnSp>
        <p:nvCxnSpPr>
          <p:cNvPr id="7" name="Přímá spojnice 9">
            <a:extLst>
              <a:ext uri="{FF2B5EF4-FFF2-40B4-BE49-F238E27FC236}">
                <a16:creationId xmlns:a16="http://schemas.microsoft.com/office/drawing/2014/main" id="{7B66A3ED-7162-4420-A4AF-4F9BD6F31B23}"/>
              </a:ext>
            </a:extLst>
          </p:cNvPr>
          <p:cNvCxnSpPr/>
          <p:nvPr/>
        </p:nvCxnSpPr>
        <p:spPr>
          <a:xfrm>
            <a:off x="7619996" y="4055162"/>
            <a:ext cx="0" cy="0"/>
          </a:xfrm>
          <a:prstGeom prst="straightConnector1">
            <a:avLst/>
          </a:prstGeom>
          <a:noFill/>
          <a:ln w="6345" cap="flat">
            <a:solidFill>
              <a:srgbClr val="4472C4"/>
            </a:solidFill>
            <a:prstDash val="solid"/>
            <a:miter/>
          </a:ln>
        </p:spPr>
      </p:cxnSp>
      <p:cxnSp>
        <p:nvCxnSpPr>
          <p:cNvPr id="8" name="Přímá spojnice 11">
            <a:extLst>
              <a:ext uri="{FF2B5EF4-FFF2-40B4-BE49-F238E27FC236}">
                <a16:creationId xmlns:a16="http://schemas.microsoft.com/office/drawing/2014/main" id="{657BB0C5-1518-4693-98D1-0822FCDC0FE3}"/>
              </a:ext>
            </a:extLst>
          </p:cNvPr>
          <p:cNvCxnSpPr>
            <a:stCxn id="4" idx="1"/>
          </p:cNvCxnSpPr>
          <p:nvPr/>
        </p:nvCxnSpPr>
        <p:spPr>
          <a:xfrm flipV="1">
            <a:off x="7915869" y="3900144"/>
            <a:ext cx="1094774" cy="8467"/>
          </a:xfrm>
          <a:prstGeom prst="straightConnector1">
            <a:avLst/>
          </a:prstGeom>
          <a:noFill/>
          <a:ln w="6345" cap="flat">
            <a:solidFill>
              <a:srgbClr val="4472C4"/>
            </a:solidFill>
            <a:prstDash val="solid"/>
            <a:miter/>
          </a:ln>
        </p:spPr>
      </p:cxnSp>
      <p:cxnSp>
        <p:nvCxnSpPr>
          <p:cNvPr id="9" name="Přímá spojnice 13">
            <a:extLst>
              <a:ext uri="{FF2B5EF4-FFF2-40B4-BE49-F238E27FC236}">
                <a16:creationId xmlns:a16="http://schemas.microsoft.com/office/drawing/2014/main" id="{FD447ADB-D34C-479F-8D88-F46F7ABCF6C4}"/>
              </a:ext>
            </a:extLst>
          </p:cNvPr>
          <p:cNvCxnSpPr>
            <a:stCxn id="4" idx="6"/>
          </p:cNvCxnSpPr>
          <p:nvPr/>
        </p:nvCxnSpPr>
        <p:spPr>
          <a:xfrm>
            <a:off x="7397587" y="4668935"/>
            <a:ext cx="867253" cy="314938"/>
          </a:xfrm>
          <a:prstGeom prst="straightConnector1">
            <a:avLst/>
          </a:prstGeom>
          <a:noFill/>
          <a:ln w="6345" cap="flat">
            <a:solidFill>
              <a:srgbClr val="4472C4"/>
            </a:solidFill>
            <a:prstDash val="solid"/>
            <a:miter/>
          </a:ln>
        </p:spPr>
      </p:cxnSp>
      <p:cxnSp>
        <p:nvCxnSpPr>
          <p:cNvPr id="10" name="Přímá spojnice 15">
            <a:extLst>
              <a:ext uri="{FF2B5EF4-FFF2-40B4-BE49-F238E27FC236}">
                <a16:creationId xmlns:a16="http://schemas.microsoft.com/office/drawing/2014/main" id="{0B9FD99F-BC40-456A-BD13-E078631A4A32}"/>
              </a:ext>
            </a:extLst>
          </p:cNvPr>
          <p:cNvCxnSpPr>
            <a:stCxn id="4" idx="2"/>
          </p:cNvCxnSpPr>
          <p:nvPr/>
        </p:nvCxnSpPr>
        <p:spPr>
          <a:xfrm>
            <a:off x="6146331" y="4983873"/>
            <a:ext cx="20346" cy="448796"/>
          </a:xfrm>
          <a:prstGeom prst="straightConnector1">
            <a:avLst/>
          </a:prstGeom>
          <a:noFill/>
          <a:ln w="6345" cap="flat">
            <a:solidFill>
              <a:srgbClr val="4472C4"/>
            </a:solidFill>
            <a:prstDash val="solid"/>
            <a:miter/>
          </a:ln>
        </p:spPr>
      </p:cxnSp>
      <p:cxnSp>
        <p:nvCxnSpPr>
          <p:cNvPr id="11" name="Přímá spojnice 17">
            <a:extLst>
              <a:ext uri="{FF2B5EF4-FFF2-40B4-BE49-F238E27FC236}">
                <a16:creationId xmlns:a16="http://schemas.microsoft.com/office/drawing/2014/main" id="{4D1E4F8F-64DD-4AE1-BD5A-9E06830D021A}"/>
              </a:ext>
            </a:extLst>
          </p:cNvPr>
          <p:cNvCxnSpPr>
            <a:stCxn id="4" idx="5"/>
          </p:cNvCxnSpPr>
          <p:nvPr/>
        </p:nvCxnSpPr>
        <p:spPr>
          <a:xfrm flipH="1">
            <a:off x="4027831" y="4668935"/>
            <a:ext cx="867253" cy="423898"/>
          </a:xfrm>
          <a:prstGeom prst="straightConnector1">
            <a:avLst/>
          </a:prstGeom>
          <a:noFill/>
          <a:ln w="6345" cap="flat">
            <a:solidFill>
              <a:srgbClr val="4472C4"/>
            </a:solidFill>
            <a:prstDash val="solid"/>
            <a:miter/>
          </a:ln>
        </p:spPr>
      </p:cxnSp>
      <p:cxnSp>
        <p:nvCxnSpPr>
          <p:cNvPr id="12" name="Přímá spojnice 19">
            <a:extLst>
              <a:ext uri="{FF2B5EF4-FFF2-40B4-BE49-F238E27FC236}">
                <a16:creationId xmlns:a16="http://schemas.microsoft.com/office/drawing/2014/main" id="{1607D8EC-A683-42EF-8FD9-1EEEDC23E87A}"/>
              </a:ext>
            </a:extLst>
          </p:cNvPr>
          <p:cNvCxnSpPr>
            <a:stCxn id="4" idx="4"/>
          </p:cNvCxnSpPr>
          <p:nvPr/>
        </p:nvCxnSpPr>
        <p:spPr>
          <a:xfrm flipH="1" flipV="1">
            <a:off x="4067589" y="2833341"/>
            <a:ext cx="827495" cy="314938"/>
          </a:xfrm>
          <a:prstGeom prst="straightConnector1">
            <a:avLst/>
          </a:prstGeom>
          <a:noFill/>
          <a:ln w="6345" cap="flat">
            <a:solidFill>
              <a:srgbClr val="4472C4"/>
            </a:solidFill>
            <a:prstDash val="solid"/>
            <a:miter/>
          </a:ln>
        </p:spPr>
      </p:cxnSp>
      <p:cxnSp>
        <p:nvCxnSpPr>
          <p:cNvPr id="13" name="Přímá spojnice 21">
            <a:extLst>
              <a:ext uri="{FF2B5EF4-FFF2-40B4-BE49-F238E27FC236}">
                <a16:creationId xmlns:a16="http://schemas.microsoft.com/office/drawing/2014/main" id="{FB3B2858-4287-46D2-ABA2-BBB39D98D15C}"/>
              </a:ext>
            </a:extLst>
          </p:cNvPr>
          <p:cNvCxnSpPr>
            <a:stCxn id="4" idx="3"/>
          </p:cNvCxnSpPr>
          <p:nvPr/>
        </p:nvCxnSpPr>
        <p:spPr>
          <a:xfrm flipH="1" flipV="1">
            <a:off x="3166439" y="3900144"/>
            <a:ext cx="1210364" cy="8467"/>
          </a:xfrm>
          <a:prstGeom prst="straightConnector1">
            <a:avLst/>
          </a:prstGeom>
          <a:noFill/>
          <a:ln w="6345" cap="flat">
            <a:solidFill>
              <a:srgbClr val="4472C4"/>
            </a:solidFill>
            <a:prstDash val="solid"/>
            <a:miter/>
          </a:ln>
        </p:spPr>
      </p:cxnSp>
      <p:sp>
        <p:nvSpPr>
          <p:cNvPr id="14" name="TextovéPole 26">
            <a:extLst>
              <a:ext uri="{FF2B5EF4-FFF2-40B4-BE49-F238E27FC236}">
                <a16:creationId xmlns:a16="http://schemas.microsoft.com/office/drawing/2014/main" id="{CBB6C33E-A84C-4193-BD74-4A1691382C60}"/>
              </a:ext>
            </a:extLst>
          </p:cNvPr>
          <p:cNvSpPr txBox="1"/>
          <p:nvPr/>
        </p:nvSpPr>
        <p:spPr>
          <a:xfrm>
            <a:off x="5070686" y="1749283"/>
            <a:ext cx="2938781" cy="369335"/>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Einbezug aller Lernenden</a:t>
            </a:r>
          </a:p>
        </p:txBody>
      </p:sp>
      <p:sp>
        <p:nvSpPr>
          <p:cNvPr id="15" name="TextovéPole 27">
            <a:extLst>
              <a:ext uri="{FF2B5EF4-FFF2-40B4-BE49-F238E27FC236}">
                <a16:creationId xmlns:a16="http://schemas.microsoft.com/office/drawing/2014/main" id="{518C072E-CCFA-41A0-A040-0D5820728456}"/>
              </a:ext>
            </a:extLst>
          </p:cNvPr>
          <p:cNvSpPr txBox="1"/>
          <p:nvPr/>
        </p:nvSpPr>
        <p:spPr>
          <a:xfrm>
            <a:off x="1837441" y="2118619"/>
            <a:ext cx="2082802"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Belebung und Effektivierung der Lernprozesse</a:t>
            </a:r>
          </a:p>
        </p:txBody>
      </p:sp>
      <p:sp>
        <p:nvSpPr>
          <p:cNvPr id="16" name="TextovéPole 28">
            <a:extLst>
              <a:ext uri="{FF2B5EF4-FFF2-40B4-BE49-F238E27FC236}">
                <a16:creationId xmlns:a16="http://schemas.microsoft.com/office/drawing/2014/main" id="{62DD6E35-F904-4681-84E2-2ABD0980004F}"/>
              </a:ext>
            </a:extLst>
          </p:cNvPr>
          <p:cNvSpPr txBox="1"/>
          <p:nvPr/>
        </p:nvSpPr>
        <p:spPr>
          <a:xfrm>
            <a:off x="8214155" y="2118619"/>
            <a:ext cx="1868174"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von Kooperation und Teamarbeit</a:t>
            </a:r>
          </a:p>
        </p:txBody>
      </p:sp>
      <p:sp>
        <p:nvSpPr>
          <p:cNvPr id="17" name="TextovéPole 29">
            <a:extLst>
              <a:ext uri="{FF2B5EF4-FFF2-40B4-BE49-F238E27FC236}">
                <a16:creationId xmlns:a16="http://schemas.microsoft.com/office/drawing/2014/main" id="{1BDC9BF4-C7DA-4A9D-83DA-556AFBF0E111}"/>
              </a:ext>
            </a:extLst>
          </p:cNvPr>
          <p:cNvSpPr txBox="1"/>
          <p:nvPr/>
        </p:nvSpPr>
        <p:spPr>
          <a:xfrm>
            <a:off x="8438467" y="4775673"/>
            <a:ext cx="2588611"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Selbstverantwortung für das eigene Lernen</a:t>
            </a:r>
          </a:p>
        </p:txBody>
      </p:sp>
      <p:sp>
        <p:nvSpPr>
          <p:cNvPr id="18" name="TextovéPole 30">
            <a:extLst>
              <a:ext uri="{FF2B5EF4-FFF2-40B4-BE49-F238E27FC236}">
                <a16:creationId xmlns:a16="http://schemas.microsoft.com/office/drawing/2014/main" id="{7C007508-C632-4605-B50E-C0E30B89996F}"/>
              </a:ext>
            </a:extLst>
          </p:cNvPr>
          <p:cNvSpPr txBox="1"/>
          <p:nvPr/>
        </p:nvSpPr>
        <p:spPr>
          <a:xfrm>
            <a:off x="9158182" y="3647697"/>
            <a:ext cx="1868174"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Stabilisierung der Lerngruppe</a:t>
            </a:r>
          </a:p>
        </p:txBody>
      </p:sp>
      <p:sp>
        <p:nvSpPr>
          <p:cNvPr id="19" name="TextovéPole 32">
            <a:extLst>
              <a:ext uri="{FF2B5EF4-FFF2-40B4-BE49-F238E27FC236}">
                <a16:creationId xmlns:a16="http://schemas.microsoft.com/office/drawing/2014/main" id="{A0911361-5950-45B2-8660-1635C59656FF}"/>
              </a:ext>
            </a:extLst>
          </p:cNvPr>
          <p:cNvSpPr txBox="1"/>
          <p:nvPr/>
        </p:nvSpPr>
        <p:spPr>
          <a:xfrm>
            <a:off x="2108880" y="5284802"/>
            <a:ext cx="2611032" cy="369335"/>
          </a:xfrm>
          <a:prstGeom prst="rect">
            <a:avLst/>
          </a:prstGeom>
          <a:solidFill>
            <a:srgbClr val="FBE5D6"/>
          </a:solid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Motivation</a:t>
            </a:r>
          </a:p>
        </p:txBody>
      </p:sp>
      <p:sp>
        <p:nvSpPr>
          <p:cNvPr id="20" name="TextovéPole 33">
            <a:extLst>
              <a:ext uri="{FF2B5EF4-FFF2-40B4-BE49-F238E27FC236}">
                <a16:creationId xmlns:a16="http://schemas.microsoft.com/office/drawing/2014/main" id="{481C1571-2CC0-44BD-887A-C6F53DF0B54A}"/>
              </a:ext>
            </a:extLst>
          </p:cNvPr>
          <p:cNvSpPr txBox="1"/>
          <p:nvPr/>
        </p:nvSpPr>
        <p:spPr>
          <a:xfrm>
            <a:off x="5498680" y="5530629"/>
            <a:ext cx="2082802"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Lernerautonomie</a:t>
            </a:r>
          </a:p>
        </p:txBody>
      </p:sp>
      <p:sp>
        <p:nvSpPr>
          <p:cNvPr id="21" name="TextovéPole 34">
            <a:extLst>
              <a:ext uri="{FF2B5EF4-FFF2-40B4-BE49-F238E27FC236}">
                <a16:creationId xmlns:a16="http://schemas.microsoft.com/office/drawing/2014/main" id="{A2ADBCD4-E2D3-4B05-99C8-5146365A495A}"/>
              </a:ext>
            </a:extLst>
          </p:cNvPr>
          <p:cNvSpPr txBox="1"/>
          <p:nvPr/>
        </p:nvSpPr>
        <p:spPr>
          <a:xfrm>
            <a:off x="1074355" y="3606713"/>
            <a:ext cx="2082802"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Bewältigen von Konflikten</a:t>
            </a:r>
          </a:p>
        </p:txBody>
      </p:sp>
      <p:sp>
        <p:nvSpPr>
          <p:cNvPr id="22" name="TextovéPole 36">
            <a:extLst>
              <a:ext uri="{FF2B5EF4-FFF2-40B4-BE49-F238E27FC236}">
                <a16:creationId xmlns:a16="http://schemas.microsoft.com/office/drawing/2014/main" id="{33FEFB78-E595-4F50-B3D1-5F25A565A066}"/>
              </a:ext>
            </a:extLst>
          </p:cNvPr>
          <p:cNvSpPr txBox="1"/>
          <p:nvPr/>
        </p:nvSpPr>
        <p:spPr>
          <a:xfrm>
            <a:off x="4686016" y="3479676"/>
            <a:ext cx="2895456" cy="92333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1" i="0" u="none" strike="noStrike" kern="1200" cap="none" spc="0" baseline="0">
                <a:solidFill>
                  <a:srgbClr val="000000"/>
                </a:solidFill>
                <a:uFillTx/>
                <a:latin typeface="Calibri"/>
              </a:rPr>
              <a:t>Zunahme der kommunikativen Kompetenz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Effect transition="in" filter="fade">
                                      <p:cBhvr>
                                        <p:cTn id="21" dur="1000"/>
                                        <p:tgtEl>
                                          <p:spTgt spid="18">
                                            <p:txEl>
                                              <p:pRg st="0" end="0"/>
                                            </p:txEl>
                                          </p:spTgt>
                                        </p:tgtEl>
                                      </p:cBhvr>
                                    </p:animEffect>
                                    <p:anim calcmode="lin" valueType="num">
                                      <p:cBhvr>
                                        <p:cTn id="22"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fade">
                                      <p:cBhvr>
                                        <p:cTn id="28" dur="1000"/>
                                        <p:tgtEl>
                                          <p:spTgt spid="17">
                                            <p:txEl>
                                              <p:pRg st="0" end="0"/>
                                            </p:txEl>
                                          </p:spTgt>
                                        </p:tgtEl>
                                      </p:cBhvr>
                                    </p:animEffect>
                                    <p:anim calcmode="lin" valueType="num">
                                      <p:cBhvr>
                                        <p:cTn id="29"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0">
                                            <p:txEl>
                                              <p:pRg st="0" end="0"/>
                                            </p:txEl>
                                          </p:spTgt>
                                        </p:tgtEl>
                                        <p:attrNameLst>
                                          <p:attrName>style.visibility</p:attrName>
                                        </p:attrNameLst>
                                      </p:cBhvr>
                                      <p:to>
                                        <p:strVal val="visible"/>
                                      </p:to>
                                    </p:set>
                                    <p:animEffect transition="in" filter="fade">
                                      <p:cBhvr>
                                        <p:cTn id="35" dur="1000"/>
                                        <p:tgtEl>
                                          <p:spTgt spid="20">
                                            <p:txEl>
                                              <p:pRg st="0" end="0"/>
                                            </p:txEl>
                                          </p:spTgt>
                                        </p:tgtEl>
                                      </p:cBhvr>
                                    </p:animEffect>
                                    <p:anim calcmode="lin" valueType="num">
                                      <p:cBhvr>
                                        <p:cTn id="3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9">
                                            <p:txEl>
                                              <p:pRg st="0" end="0"/>
                                            </p:txEl>
                                          </p:spTgt>
                                        </p:tgtEl>
                                        <p:attrNameLst>
                                          <p:attrName>style.visibility</p:attrName>
                                        </p:attrNameLst>
                                      </p:cBhvr>
                                      <p:to>
                                        <p:strVal val="visible"/>
                                      </p:to>
                                    </p:set>
                                    <p:animEffect transition="in" filter="fade">
                                      <p:cBhvr>
                                        <p:cTn id="42" dur="1000"/>
                                        <p:tgtEl>
                                          <p:spTgt spid="19">
                                            <p:txEl>
                                              <p:pRg st="0" end="0"/>
                                            </p:txEl>
                                          </p:spTgt>
                                        </p:tgtEl>
                                      </p:cBhvr>
                                    </p:animEffect>
                                    <p:anim calcmode="lin" valueType="num">
                                      <p:cBhvr>
                                        <p:cTn id="43"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1">
                                            <p:txEl>
                                              <p:pRg st="0" end="0"/>
                                            </p:txEl>
                                          </p:spTgt>
                                        </p:tgtEl>
                                        <p:attrNameLst>
                                          <p:attrName>style.visibility</p:attrName>
                                        </p:attrNameLst>
                                      </p:cBhvr>
                                      <p:to>
                                        <p:strVal val="visible"/>
                                      </p:to>
                                    </p:set>
                                    <p:animEffect transition="in" filter="fade">
                                      <p:cBhvr>
                                        <p:cTn id="49" dur="1000"/>
                                        <p:tgtEl>
                                          <p:spTgt spid="21">
                                            <p:txEl>
                                              <p:pRg st="0" end="0"/>
                                            </p:txEl>
                                          </p:spTgt>
                                        </p:tgtEl>
                                      </p:cBhvr>
                                    </p:animEffect>
                                    <p:anim calcmode="lin" valueType="num">
                                      <p:cBhvr>
                                        <p:cTn id="50"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1000"/>
                                        <p:tgtEl>
                                          <p:spTgt spid="15">
                                            <p:txEl>
                                              <p:pRg st="0" end="0"/>
                                            </p:txEl>
                                          </p:spTgt>
                                        </p:tgtEl>
                                      </p:cBhvr>
                                    </p:animEffect>
                                    <p:anim calcmode="lin" valueType="num">
                                      <p:cBhvr>
                                        <p:cTn id="5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2">
                                            <p:txEl>
                                              <p:pRg st="0" end="0"/>
                                            </p:txEl>
                                          </p:spTgt>
                                        </p:tgtEl>
                                        <p:attrNameLst>
                                          <p:attrName>style.visibility</p:attrName>
                                        </p:attrNameLst>
                                      </p:cBhvr>
                                      <p:to>
                                        <p:strVal val="visible"/>
                                      </p:to>
                                    </p:set>
                                    <p:anim calcmode="lin" valueType="num">
                                      <p:cBhvr>
                                        <p:cTn id="6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BD68AF-EDA7-441A-89D7-D0283CBEC894}"/>
              </a:ext>
            </a:extLst>
          </p:cNvPr>
          <p:cNvSpPr txBox="1">
            <a:spLocks noGrp="1"/>
          </p:cNvSpPr>
          <p:nvPr>
            <p:ph type="title"/>
          </p:nvPr>
        </p:nvSpPr>
        <p:spPr>
          <a:xfrm>
            <a:off x="838203" y="365129"/>
            <a:ext cx="10515600" cy="715527"/>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Möglichkeiten der Binnendifferenzierung</a:t>
            </a:r>
          </a:p>
        </p:txBody>
      </p:sp>
      <p:sp>
        <p:nvSpPr>
          <p:cNvPr id="3" name="Zástupný symbol pro obsah 2">
            <a:extLst>
              <a:ext uri="{FF2B5EF4-FFF2-40B4-BE49-F238E27FC236}">
                <a16:creationId xmlns:a16="http://schemas.microsoft.com/office/drawing/2014/main" id="{1D2772E2-08AB-4E29-82E8-67BEB5F5F749}"/>
              </a:ext>
            </a:extLst>
          </p:cNvPr>
          <p:cNvSpPr txBox="1">
            <a:spLocks noGrp="1"/>
          </p:cNvSpPr>
          <p:nvPr>
            <p:ph idx="1"/>
          </p:nvPr>
        </p:nvSpPr>
        <p:spPr>
          <a:xfrm>
            <a:off x="838203" y="1429792"/>
            <a:ext cx="11015749" cy="5063087"/>
          </a:xfrm>
        </p:spPr>
        <p:txBody>
          <a:bodyPr/>
          <a:lstStyle/>
          <a:p>
            <a:pPr lvl="0">
              <a:lnSpc>
                <a:spcPct val="80000"/>
              </a:lnSpc>
            </a:pPr>
            <a:r>
              <a:rPr lang="de-DE"/>
              <a:t>Differenzierung nach</a:t>
            </a:r>
            <a:r>
              <a:rPr lang="cs-CZ"/>
              <a:t> </a:t>
            </a:r>
            <a:r>
              <a:rPr lang="de-DE"/>
              <a:t>Leistungsanforderungen/Schwierigkeitsgraden (Niveaudifferenzierung)</a:t>
            </a:r>
            <a:endParaRPr lang="cs-CZ"/>
          </a:p>
          <a:p>
            <a:pPr lvl="0">
              <a:lnSpc>
                <a:spcPct val="80000"/>
              </a:lnSpc>
            </a:pPr>
            <a:r>
              <a:rPr lang="de-DE"/>
              <a:t>Differenzierung nach Lerninhalten bzw. Themen </a:t>
            </a:r>
            <a:endParaRPr lang="cs-CZ"/>
          </a:p>
          <a:p>
            <a:pPr lvl="0">
              <a:lnSpc>
                <a:spcPct val="80000"/>
              </a:lnSpc>
            </a:pPr>
            <a:r>
              <a:rPr lang="de-DE"/>
              <a:t>Differenzierung nach Lernzielen </a:t>
            </a:r>
            <a:endParaRPr lang="cs-CZ"/>
          </a:p>
          <a:p>
            <a:pPr lvl="0">
              <a:lnSpc>
                <a:spcPct val="80000"/>
              </a:lnSpc>
            </a:pPr>
            <a:r>
              <a:rPr lang="de-DE"/>
              <a:t>Differenzierung nach Medien, Materialien oder Textsorten </a:t>
            </a:r>
            <a:endParaRPr lang="cs-CZ"/>
          </a:p>
          <a:p>
            <a:pPr lvl="0">
              <a:lnSpc>
                <a:spcPct val="80000"/>
              </a:lnSpc>
            </a:pPr>
            <a:r>
              <a:rPr lang="de-DE"/>
              <a:t>Differenzierung nach Methoden bzw. (geschlossenen/offenen) Aufgabentypen </a:t>
            </a:r>
            <a:endParaRPr lang="cs-CZ"/>
          </a:p>
          <a:p>
            <a:pPr lvl="0">
              <a:lnSpc>
                <a:spcPct val="80000"/>
              </a:lnSpc>
            </a:pPr>
            <a:r>
              <a:rPr lang="de-DE"/>
              <a:t>Differenzierung nach Lernzeiten </a:t>
            </a:r>
            <a:endParaRPr lang="cs-CZ"/>
          </a:p>
          <a:p>
            <a:pPr lvl="0">
              <a:lnSpc>
                <a:spcPct val="80000"/>
              </a:lnSpc>
            </a:pPr>
            <a:r>
              <a:rPr lang="de-DE"/>
              <a:t>Differenzierung nach Lerntechniken/Lernstrategien (Fördern von individuellen Lernstilen) </a:t>
            </a:r>
            <a:endParaRPr lang="cs-CZ"/>
          </a:p>
          <a:p>
            <a:pPr lvl="0">
              <a:lnSpc>
                <a:spcPct val="80000"/>
              </a:lnSpc>
            </a:pPr>
            <a:r>
              <a:rPr lang="de-DE"/>
              <a:t>Differenzierung nach Ausgangssprachen (</a:t>
            </a:r>
            <a:r>
              <a:rPr lang="cs-CZ"/>
              <a:t>bei</a:t>
            </a:r>
            <a:r>
              <a:rPr lang="de-DE"/>
              <a:t> der „gemischten Gruppe“)</a:t>
            </a:r>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284DA-8E94-4DDB-B804-ED8A474735CA}"/>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
        <p:nvSpPr>
          <p:cNvPr id="3" name="Zástupný symbol pro obsah 2">
            <a:extLst>
              <a:ext uri="{FF2B5EF4-FFF2-40B4-BE49-F238E27FC236}">
                <a16:creationId xmlns:a16="http://schemas.microsoft.com/office/drawing/2014/main" id="{6BA4216A-EE7E-489C-94EA-24DB9F03B20A}"/>
              </a:ext>
            </a:extLst>
          </p:cNvPr>
          <p:cNvSpPr txBox="1">
            <a:spLocks noGrp="1"/>
          </p:cNvSpPr>
          <p:nvPr>
            <p:ph idx="1"/>
          </p:nvPr>
        </p:nvSpPr>
        <p:spPr>
          <a:solidFill>
            <a:srgbClr val="FFFFFF"/>
          </a:solidFill>
        </p:spPr>
        <p:txBody>
          <a:bodyPr/>
          <a:lstStyle/>
          <a:p>
            <a:pPr marL="0" lvl="0" indent="0">
              <a:buNone/>
            </a:pPr>
            <a:r>
              <a:rPr lang="de-DE"/>
              <a:t>1. individuelle Fragen stellen </a:t>
            </a:r>
            <a:endParaRPr lang="cs-CZ"/>
          </a:p>
          <a:p>
            <a:pPr marL="0" lvl="0" indent="0">
              <a:buNone/>
            </a:pPr>
            <a:endParaRPr lang="cs-CZ"/>
          </a:p>
          <a:p>
            <a:pPr marL="0" lvl="0" indent="0">
              <a:buNone/>
            </a:pPr>
            <a:r>
              <a:rPr lang="de-DE"/>
              <a:t>2. individuelle Hilfestellungen (Hinweise) geben </a:t>
            </a:r>
            <a:endParaRPr lang="cs-CZ"/>
          </a:p>
          <a:p>
            <a:pPr marL="0" lvl="0" indent="0">
              <a:buNone/>
            </a:pPr>
            <a:endParaRPr lang="cs-CZ"/>
          </a:p>
          <a:p>
            <a:pPr marL="0" lvl="0" indent="0">
              <a:buNone/>
            </a:pPr>
            <a:r>
              <a:rPr lang="de-DE"/>
              <a:t>3. individuelle Korrekturen durchführen </a:t>
            </a:r>
            <a:endParaRPr lang="cs-CZ"/>
          </a:p>
          <a:p>
            <a:pPr marL="0" lvl="0" indent="0">
              <a:buNone/>
            </a:pPr>
            <a:endParaRPr lang="cs-CZ"/>
          </a:p>
          <a:p>
            <a:pPr marL="0" lvl="0" indent="0">
              <a:buNone/>
            </a:pPr>
            <a:r>
              <a:rPr lang="de-DE"/>
              <a:t>4. und offene Fragen an die Gruppe stellen (wobei die </a:t>
            </a:r>
            <a:r>
              <a:rPr lang="cs-CZ"/>
              <a:t>T</a:t>
            </a:r>
            <a:r>
              <a:rPr lang="de-DE"/>
              <a:t>eilnehmer entscheiden, wer sich wie einbringt)</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A2BEB1E2-4672-4957-8DCA-B228BEC45AFF}"/>
              </a:ext>
            </a:extLst>
          </p:cNvPr>
          <p:cNvSpPr txBox="1">
            <a:spLocks noGrp="1"/>
          </p:cNvSpPr>
          <p:nvPr>
            <p:ph idx="1"/>
          </p:nvPr>
        </p:nvSpPr>
        <p:spPr/>
        <p:txBody>
          <a:bodyPr/>
          <a:lstStyle/>
          <a:p>
            <a:pPr marL="0" lvl="0" indent="0">
              <a:spcBef>
                <a:spcPts val="2400"/>
              </a:spcBef>
              <a:buNone/>
            </a:pPr>
            <a:r>
              <a:rPr lang="de-DE"/>
              <a:t>5. das Formulieren individueller Lernziele</a:t>
            </a:r>
            <a:endParaRPr lang="cs-CZ"/>
          </a:p>
          <a:p>
            <a:pPr marL="0" lvl="0" indent="0">
              <a:spcBef>
                <a:spcPts val="2400"/>
              </a:spcBef>
              <a:buNone/>
            </a:pPr>
            <a:r>
              <a:rPr lang="de-DE"/>
              <a:t>6. die Arbeit mit individuellen Lernplänen</a:t>
            </a:r>
            <a:endParaRPr lang="cs-CZ"/>
          </a:p>
          <a:p>
            <a:pPr marL="0" lvl="0" indent="0">
              <a:spcBef>
                <a:spcPts val="2400"/>
              </a:spcBef>
              <a:buNone/>
            </a:pPr>
            <a:r>
              <a:rPr lang="de-DE"/>
              <a:t>7. das individualisierte Lernen durch den Einsatz von PCs</a:t>
            </a:r>
            <a:endParaRPr lang="cs-CZ"/>
          </a:p>
          <a:p>
            <a:pPr marL="0" lvl="0" indent="0">
              <a:spcBef>
                <a:spcPts val="2400"/>
              </a:spcBef>
              <a:buNone/>
            </a:pPr>
            <a:r>
              <a:rPr lang="de-DE"/>
              <a:t>8. das Anlegen individueller Lernkarteien</a:t>
            </a:r>
            <a:endParaRPr lang="cs-CZ"/>
          </a:p>
          <a:p>
            <a:pPr marL="0" lvl="0" indent="0">
              <a:spcBef>
                <a:spcPts val="2400"/>
              </a:spcBef>
              <a:buNone/>
            </a:pPr>
            <a:r>
              <a:rPr lang="de-DE"/>
              <a:t>9. das Erstellen individueller Wörterbücher</a:t>
            </a:r>
            <a:endParaRPr lang="cs-CZ"/>
          </a:p>
          <a:p>
            <a:pPr marL="0" lvl="0" indent="0">
              <a:spcBef>
                <a:spcPts val="2400"/>
              </a:spcBef>
              <a:buNone/>
            </a:pPr>
            <a:r>
              <a:rPr lang="de-DE"/>
              <a:t>10. die Arbeit mit einem individuellen Kompetenzraster oder Kompetenzportfolio </a:t>
            </a:r>
            <a:endParaRPr lang="cs-CZ"/>
          </a:p>
          <a:p>
            <a:pPr lvl="0"/>
            <a:endParaRPr lang="cs-CZ"/>
          </a:p>
        </p:txBody>
      </p:sp>
      <p:sp>
        <p:nvSpPr>
          <p:cNvPr id="3" name="Nadpis 1">
            <a:extLst>
              <a:ext uri="{FF2B5EF4-FFF2-40B4-BE49-F238E27FC236}">
                <a16:creationId xmlns:a16="http://schemas.microsoft.com/office/drawing/2014/main" id="{FD31BD47-2422-4CAE-A364-19C34AB6F0E5}"/>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940</Words>
  <Application>Microsoft Office PowerPoint</Application>
  <PresentationFormat>Širokoúhlá obrazovka</PresentationFormat>
  <Paragraphs>96</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vt:lpstr>
      <vt:lpstr>Prezentace aplikace PowerPoint</vt:lpstr>
      <vt:lpstr>???</vt:lpstr>
      <vt:lpstr> Binnendifferenzierung</vt:lpstr>
      <vt:lpstr>Warum Binnendifferenzierung? </vt:lpstr>
      <vt:lpstr>Ziele der Binnendifferenzierung</vt:lpstr>
      <vt:lpstr>Möglichkeiten der Binnendifferenzierung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Strategien, die Zusammenarbeit der Lernenden fördern</vt:lpstr>
      <vt:lpstr>Quellen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Pavla Nečasová</dc:creator>
  <cp:lastModifiedBy>Pavla Nečasová</cp:lastModifiedBy>
  <cp:revision>7</cp:revision>
  <dcterms:created xsi:type="dcterms:W3CDTF">2019-03-18T04:43:18Z</dcterms:created>
  <dcterms:modified xsi:type="dcterms:W3CDTF">2020-12-13T18:19:57Z</dcterms:modified>
</cp:coreProperties>
</file>