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6" r:id="rId4"/>
    <p:sldId id="317" r:id="rId5"/>
    <p:sldId id="318" r:id="rId6"/>
    <p:sldId id="320" r:id="rId7"/>
    <p:sldId id="321" r:id="rId8"/>
    <p:sldId id="349" r:id="rId9"/>
    <p:sldId id="322" r:id="rId10"/>
    <p:sldId id="350" r:id="rId11"/>
    <p:sldId id="323" r:id="rId12"/>
    <p:sldId id="258" r:id="rId13"/>
    <p:sldId id="259" r:id="rId14"/>
    <p:sldId id="268" r:id="rId15"/>
    <p:sldId id="267" r:id="rId16"/>
    <p:sldId id="269" r:id="rId17"/>
    <p:sldId id="266" r:id="rId18"/>
    <p:sldId id="271" r:id="rId19"/>
    <p:sldId id="270" r:id="rId20"/>
    <p:sldId id="265" r:id="rId21"/>
    <p:sldId id="272" r:id="rId22"/>
    <p:sldId id="264" r:id="rId23"/>
    <p:sldId id="273" r:id="rId24"/>
    <p:sldId id="263" r:id="rId25"/>
    <p:sldId id="262" r:id="rId26"/>
    <p:sldId id="274" r:id="rId27"/>
    <p:sldId id="261" r:id="rId28"/>
    <p:sldId id="275" r:id="rId29"/>
    <p:sldId id="260" r:id="rId30"/>
    <p:sldId id="276" r:id="rId31"/>
    <p:sldId id="281" r:id="rId32"/>
    <p:sldId id="277" r:id="rId33"/>
    <p:sldId id="282" r:id="rId34"/>
    <p:sldId id="280" r:id="rId35"/>
    <p:sldId id="283" r:id="rId36"/>
    <p:sldId id="284" r:id="rId37"/>
    <p:sldId id="279" r:id="rId38"/>
    <p:sldId id="285" r:id="rId39"/>
    <p:sldId id="287" r:id="rId40"/>
    <p:sldId id="291" r:id="rId41"/>
    <p:sldId id="278" r:id="rId42"/>
    <p:sldId id="290" r:id="rId43"/>
    <p:sldId id="289" r:id="rId44"/>
    <p:sldId id="288" r:id="rId45"/>
    <p:sldId id="305" r:id="rId46"/>
    <p:sldId id="292" r:id="rId47"/>
    <p:sldId id="306" r:id="rId48"/>
    <p:sldId id="293" r:id="rId49"/>
    <p:sldId id="307" r:id="rId50"/>
    <p:sldId id="294" r:id="rId51"/>
    <p:sldId id="308" r:id="rId52"/>
    <p:sldId id="309" r:id="rId53"/>
    <p:sldId id="352" r:id="rId54"/>
    <p:sldId id="295" r:id="rId55"/>
    <p:sldId id="298" r:id="rId56"/>
    <p:sldId id="297" r:id="rId57"/>
    <p:sldId id="351" r:id="rId58"/>
    <p:sldId id="301" r:id="rId59"/>
    <p:sldId id="296" r:id="rId60"/>
    <p:sldId id="300" r:id="rId61"/>
    <p:sldId id="331" r:id="rId62"/>
    <p:sldId id="299" r:id="rId63"/>
    <p:sldId id="330" r:id="rId64"/>
    <p:sldId id="304" r:id="rId65"/>
    <p:sldId id="311" r:id="rId66"/>
    <p:sldId id="303" r:id="rId67"/>
    <p:sldId id="310" r:id="rId68"/>
    <p:sldId id="302" r:id="rId69"/>
    <p:sldId id="312" r:id="rId70"/>
    <p:sldId id="342" r:id="rId71"/>
    <p:sldId id="326" r:id="rId72"/>
    <p:sldId id="341" r:id="rId73"/>
    <p:sldId id="315" r:id="rId74"/>
    <p:sldId id="327" r:id="rId75"/>
    <p:sldId id="340" r:id="rId76"/>
    <p:sldId id="329" r:id="rId77"/>
    <p:sldId id="328" r:id="rId78"/>
    <p:sldId id="319" r:id="rId79"/>
    <p:sldId id="286" r:id="rId80"/>
    <p:sldId id="313" r:id="rId81"/>
    <p:sldId id="345" r:id="rId82"/>
    <p:sldId id="346" r:id="rId83"/>
    <p:sldId id="347" r:id="rId84"/>
    <p:sldId id="314" r:id="rId85"/>
    <p:sldId id="343" r:id="rId86"/>
    <p:sldId id="348" r:id="rId87"/>
    <p:sldId id="344" r:id="rId88"/>
    <p:sldId id="338" r:id="rId89"/>
    <p:sldId id="339" r:id="rId90"/>
    <p:sldId id="335" r:id="rId91"/>
    <p:sldId id="336" r:id="rId92"/>
    <p:sldId id="337" r:id="rId93"/>
    <p:sldId id="333" r:id="rId94"/>
    <p:sldId id="334" r:id="rId95"/>
    <p:sldId id="332" r:id="rId96"/>
    <p:sldId id="324" r:id="rId97"/>
    <p:sldId id="325" r:id="rId9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b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bmp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bmp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Historická geografie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4. Územní a správní vývoj českého státu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Jitka </a:t>
            </a:r>
            <a:r>
              <a:rPr lang="cs-CZ" dirty="0" err="1"/>
              <a:t>Močičková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4764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679" y="114300"/>
            <a:ext cx="9476642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9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effectLst/>
              </a:rPr>
              <a:t>všechny zmíněné články systémového třídění regionů mají svá úskalí</a:t>
            </a:r>
          </a:p>
          <a:p>
            <a:r>
              <a:rPr lang="cs-CZ" dirty="0">
                <a:effectLst/>
              </a:rPr>
              <a:t>obtížné postižení zvoleného regionu v celistvé kontinuitě, průřezově historickými obdobími</a:t>
            </a:r>
          </a:p>
          <a:p>
            <a:r>
              <a:rPr lang="cs-CZ" dirty="0">
                <a:effectLst/>
              </a:rPr>
              <a:t>faktická existence zvoleného regionu se zpravidla omezuje jen na několik století, případně desetiletí =&gt; ne vždy lze prostor, rozsah regionu a průběh jeho hranic přesněji stanovit</a:t>
            </a:r>
          </a:p>
          <a:p>
            <a:r>
              <a:rPr lang="cs-CZ" dirty="0">
                <a:effectLst/>
              </a:rPr>
              <a:t>dobové i současné mapy jsou významnými prameny regionálních studií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427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/>
              <a:t>Formování jádra českého státu</a:t>
            </a:r>
          </a:p>
          <a:p>
            <a:r>
              <a:rPr lang="cs-CZ" dirty="0"/>
              <a:t>od poč. 10. stol. do poč. 11. stol. zformováno jádro a hranice českého státu –&gt; české knížectví za Břetislava I. se svým rozsahem velice blíží současné ČR</a:t>
            </a:r>
          </a:p>
          <a:p>
            <a:r>
              <a:rPr lang="cs-CZ" dirty="0"/>
              <a:t>hraniční horská pásma (Č - Krušné hory, Lužické hory, Jizerské hory, Krkonoše, Orlické hory, ČM vrchovina, Šumava, Český Les; M – Hrubý a Nízký Jeseník, Moravskoslezské Beskydy, Javorníky, Bílé Karpaty) –&gt; neprostupné hvozdy =&gt; přirozená hradba a ochrana obyvatel ČZ </a:t>
            </a:r>
          </a:p>
          <a:p>
            <a:r>
              <a:rPr lang="cs-CZ" dirty="0"/>
              <a:t>hranice v lesních porostech probíhala prostředkem – „in media </a:t>
            </a:r>
            <a:r>
              <a:rPr lang="cs-CZ" dirty="0" err="1"/>
              <a:t>silva</a:t>
            </a:r>
            <a:r>
              <a:rPr lang="cs-CZ" dirty="0"/>
              <a:t>“</a:t>
            </a:r>
          </a:p>
          <a:p>
            <a:r>
              <a:rPr lang="cs-CZ" dirty="0"/>
              <a:t>oblasti bez horstev a rozsáhlých lesních porostů (JV Čechy, J Morava) méně chráněné, bez přirozené hranice –&gt; nejčastější změny a největší odlišnosti od současného stavu</a:t>
            </a:r>
          </a:p>
          <a:p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391950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Sámova říše</a:t>
            </a:r>
          </a:p>
          <a:p>
            <a:r>
              <a:rPr lang="cs-CZ" dirty="0"/>
              <a:t>vymezení územního rozsahu dodnes pouze rámcové –&gt; nedostatečné informace z písemných (zejm. </a:t>
            </a:r>
            <a:r>
              <a:rPr lang="cs-CZ" dirty="0" err="1"/>
              <a:t>Fredegarova</a:t>
            </a:r>
            <a:r>
              <a:rPr lang="cs-CZ" dirty="0"/>
              <a:t> kronika) i archeologických pramenů + rozdílnost názorů odborníků</a:t>
            </a:r>
          </a:p>
          <a:p>
            <a:r>
              <a:rPr lang="cs-CZ" dirty="0"/>
              <a:t>centrum svazu pravděpodobně na Moravě + slovanské kmeny v Čechách + polabští a </a:t>
            </a:r>
            <a:r>
              <a:rPr lang="cs-CZ" dirty="0" err="1"/>
              <a:t>posálští</a:t>
            </a:r>
            <a:r>
              <a:rPr lang="cs-CZ" dirty="0"/>
              <a:t> Srbové (SZ od Čech) + část </a:t>
            </a:r>
            <a:r>
              <a:rPr lang="cs-CZ" dirty="0" err="1"/>
              <a:t>Korutanska</a:t>
            </a:r>
            <a:r>
              <a:rPr lang="cs-CZ" dirty="0"/>
              <a:t> (?)</a:t>
            </a:r>
          </a:p>
          <a:p>
            <a:r>
              <a:rPr lang="cs-CZ" dirty="0"/>
              <a:t>nestabilní hranice, proměny dle pol. situace ve </a:t>
            </a:r>
            <a:r>
              <a:rPr lang="cs-CZ" dirty="0" err="1"/>
              <a:t>stř</a:t>
            </a:r>
            <a:r>
              <a:rPr lang="cs-CZ" dirty="0"/>
              <a:t>. Evropě</a:t>
            </a:r>
          </a:p>
          <a:p>
            <a:r>
              <a:rPr lang="cs-CZ" dirty="0"/>
              <a:t>společný boj proti Avarům a franskému králi Dagobertovi</a:t>
            </a:r>
          </a:p>
          <a:p>
            <a:r>
              <a:rPr lang="cs-CZ" dirty="0"/>
              <a:t>po Sámově smrti (ca 658) prameny o dalších osudech státu mlčí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57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7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13" y="0"/>
            <a:ext cx="6257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25505" y="98610"/>
            <a:ext cx="3523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</a:p>
          <a:p>
            <a:r>
              <a:rPr lang="cs-CZ" dirty="0"/>
              <a:t>Eva SEMOTANOVÁ. </a:t>
            </a:r>
            <a:r>
              <a:rPr lang="cs-CZ" b="1" dirty="0"/>
              <a:t>Historická geografie Českých zemí</a:t>
            </a:r>
            <a:r>
              <a:rPr lang="cs-CZ" dirty="0"/>
              <a:t>. Praha : Historický ústav, 2006.</a:t>
            </a:r>
          </a:p>
        </p:txBody>
      </p:sp>
    </p:spTree>
    <p:extLst>
      <p:ext uri="{BB962C8B-B14F-4D97-AF65-F5344CB8AC3E}">
        <p14:creationId xmlns:p14="http://schemas.microsoft.com/office/powerpoint/2010/main" val="598900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/>
              <a:t>Velká Morava</a:t>
            </a:r>
          </a:p>
          <a:p>
            <a:r>
              <a:rPr lang="cs-CZ" dirty="0"/>
              <a:t>1. pol. 9. stol. – na J Moravě vytváření mocenských center v okolí Valů u Mikulčic, Starého Města u UH + na Slovensku v okolí Nitry</a:t>
            </a:r>
          </a:p>
          <a:p>
            <a:r>
              <a:rPr lang="cs-CZ" dirty="0"/>
              <a:t>Mojmír I. – vyhnání </a:t>
            </a:r>
            <a:r>
              <a:rPr lang="cs-CZ" dirty="0" err="1"/>
              <a:t>Pribiny</a:t>
            </a:r>
            <a:r>
              <a:rPr lang="cs-CZ" dirty="0"/>
              <a:t> z </a:t>
            </a:r>
            <a:r>
              <a:rPr lang="cs-CZ" dirty="0" err="1"/>
              <a:t>Nitranska</a:t>
            </a:r>
            <a:r>
              <a:rPr lang="cs-CZ" dirty="0"/>
              <a:t> (833-836) –&gt; spojení obou regionů –&gt; jádro budoucí Velké Moravy (moravské úvaly + </a:t>
            </a:r>
            <a:r>
              <a:rPr lang="cs-CZ" dirty="0" err="1"/>
              <a:t>Nitransko</a:t>
            </a:r>
            <a:r>
              <a:rPr lang="cs-CZ" dirty="0"/>
              <a:t>); J hranice zasahovala do dnešního Rakouska</a:t>
            </a:r>
          </a:p>
          <a:p>
            <a:r>
              <a:rPr lang="cs-CZ" dirty="0"/>
              <a:t>největší rozkvět za knížete Svatopluka – zřejmě po r. 883 rozšíření vlivu i do Čech + srbské kmeny podél Sály + slezské kmeny kolem horní Odry a Visly (?); 883-884 – ovládnutí Panonie; na V pravděpodobně moc až do </a:t>
            </a:r>
            <a:r>
              <a:rPr lang="cs-CZ" dirty="0" err="1"/>
              <a:t>stř</a:t>
            </a:r>
            <a:r>
              <a:rPr lang="cs-CZ" dirty="0"/>
              <a:t>. </a:t>
            </a:r>
            <a:r>
              <a:rPr lang="cs-CZ" dirty="0" err="1"/>
              <a:t>Potisí</a:t>
            </a:r>
            <a:endParaRPr lang="cs-CZ" dirty="0"/>
          </a:p>
          <a:p>
            <a:r>
              <a:rPr lang="cs-CZ" dirty="0"/>
              <a:t>zánik poč. 10. století</a:t>
            </a:r>
          </a:p>
          <a:p>
            <a:r>
              <a:rPr lang="cs-CZ" dirty="0"/>
              <a:t>přesné hranice opět nelze stanovit, pouze konstrukce na základě dostupných </a:t>
            </a:r>
            <a:r>
              <a:rPr lang="cs-CZ" dirty="0" err="1"/>
              <a:t>pís</a:t>
            </a:r>
            <a:r>
              <a:rPr lang="cs-CZ" dirty="0"/>
              <a:t>. a arch. pramenů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825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9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412" y="-31080"/>
            <a:ext cx="8333176" cy="688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735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/>
              <a:t>Český stát za Přemyslovců</a:t>
            </a:r>
          </a:p>
          <a:p>
            <a:r>
              <a:rPr lang="cs-CZ" dirty="0"/>
              <a:t>po zániku VM přesun centra politického dění do Čech –&gt; formování českého státu rozšiřováním středočeské přemyslovské domény –&gt; koncem 10. stol. celé území Čech (vč. VČ panství Slavníkovců) </a:t>
            </a:r>
          </a:p>
          <a:p>
            <a:r>
              <a:rPr lang="cs-CZ" dirty="0"/>
              <a:t>expanze mimo území knížectví – S Morava, Pováží, Slezsko, Malopolsko (</a:t>
            </a:r>
            <a:r>
              <a:rPr lang="cs-CZ" dirty="0" err="1"/>
              <a:t>Krakovsko</a:t>
            </a:r>
            <a:r>
              <a:rPr lang="cs-CZ" dirty="0"/>
              <a:t>), </a:t>
            </a:r>
            <a:r>
              <a:rPr lang="cs-CZ" dirty="0" err="1"/>
              <a:t>Sandoměřsko</a:t>
            </a:r>
            <a:r>
              <a:rPr lang="cs-CZ" dirty="0"/>
              <a:t>, </a:t>
            </a:r>
            <a:r>
              <a:rPr lang="cs-CZ" dirty="0" err="1"/>
              <a:t>Červeňské</a:t>
            </a:r>
            <a:r>
              <a:rPr lang="cs-CZ" dirty="0"/>
              <a:t> Hrady x spíše epizodický charakter + 1003-1004 Čechy ovládány Boleslavem Chrabrým</a:t>
            </a:r>
          </a:p>
          <a:p>
            <a:r>
              <a:rPr lang="cs-CZ" dirty="0"/>
              <a:t>1019 – Oldřich získává zpět Moravu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769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řemysldomé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98" y="-23200"/>
            <a:ext cx="7446404" cy="688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983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10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950" y="0"/>
            <a:ext cx="94341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94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země, státy, jejich části nebo jejich seskupení se vyvíjely v prostoru a čase – vliv geografických podmínek a politických aktivit jednotlivých skupin obyvatelstva se společnými mocenskými, hospodářskými a národnostními zájmy -&gt; výsledek dlouhého vývoje sociálních a ekonomických aktivit v dané oblasti</a:t>
            </a:r>
          </a:p>
          <a:p>
            <a:r>
              <a:rPr lang="cs-CZ" dirty="0"/>
              <a:t>HG a další disciplíny (historie, geografie, politologie, sociologie, kartografie, …) studují proměny hranic a rozsahu všech typů územních celků (velkých i menších), územní zisky a ztráty v historických souvislostech a ve vztahu ke geografickému prostředí, příčiny a důsledky těchto změn a geopolitický význam států a regionů</a:t>
            </a:r>
          </a:p>
          <a:p>
            <a:r>
              <a:rPr lang="cs-CZ" dirty="0"/>
              <a:t>geopolitický a vojenskostrategický význam Čech, Moravy a Slezska -&gt; vliv „klasické polohy v srdci Evropy“</a:t>
            </a:r>
          </a:p>
        </p:txBody>
      </p:sp>
    </p:spTree>
    <p:extLst>
      <p:ext uri="{BB962C8B-B14F-4D97-AF65-F5344CB8AC3E}">
        <p14:creationId xmlns:p14="http://schemas.microsoft.com/office/powerpoint/2010/main" val="4098924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Břetislav I. </a:t>
            </a:r>
          </a:p>
          <a:p>
            <a:pPr>
              <a:buFontTx/>
              <a:buChar char="-"/>
            </a:pPr>
            <a:r>
              <a:rPr lang="cs-CZ" dirty="0"/>
              <a:t>odlišnosti od současného stavu zejm. v oblasti JV Č a J Moravy – JV Č:  </a:t>
            </a:r>
            <a:r>
              <a:rPr lang="cs-CZ" dirty="0" err="1"/>
              <a:t>Vitorazsko</a:t>
            </a:r>
            <a:r>
              <a:rPr lang="cs-CZ" dirty="0"/>
              <a:t> k Čechám, </a:t>
            </a:r>
            <a:r>
              <a:rPr lang="cs-CZ" dirty="0" err="1"/>
              <a:t>Landštejnsko</a:t>
            </a:r>
            <a:r>
              <a:rPr lang="cs-CZ" dirty="0"/>
              <a:t> a </a:t>
            </a:r>
            <a:r>
              <a:rPr lang="cs-CZ" dirty="0" err="1"/>
              <a:t>Novobystřicko</a:t>
            </a:r>
            <a:r>
              <a:rPr lang="cs-CZ" dirty="0"/>
              <a:t> k Rakousům (až do pol. 13. stol.); J M – hranice s Rakousy jižněji, kolem pol. 11. stol. ustálena na řece Dyji</a:t>
            </a:r>
          </a:p>
          <a:p>
            <a:pPr>
              <a:buFontTx/>
              <a:buChar char="-"/>
            </a:pPr>
            <a:r>
              <a:rPr lang="cs-CZ" dirty="0"/>
              <a:t>S Moravy – základ budoucího Opavska + zisk území za Moravskou branou</a:t>
            </a:r>
          </a:p>
          <a:p>
            <a:pPr>
              <a:buFontTx/>
              <a:buChar char="-"/>
            </a:pPr>
            <a:r>
              <a:rPr lang="cs-CZ" dirty="0"/>
              <a:t>součástí státu Kladsko a </a:t>
            </a:r>
            <a:r>
              <a:rPr lang="cs-CZ" dirty="0" err="1"/>
              <a:t>Žitavsko</a:t>
            </a:r>
            <a:r>
              <a:rPr lang="cs-CZ" dirty="0"/>
              <a:t> x ne Chebsko</a:t>
            </a:r>
          </a:p>
          <a:p>
            <a:pPr>
              <a:buFontTx/>
              <a:buChar char="-"/>
            </a:pPr>
            <a:r>
              <a:rPr lang="cs-CZ" dirty="0"/>
              <a:t>vpád do Polska (1039) –&gt; krátkodobé územní zisky: Slezsko, </a:t>
            </a:r>
            <a:r>
              <a:rPr lang="cs-CZ" dirty="0" err="1"/>
              <a:t>Krakovsko</a:t>
            </a:r>
            <a:r>
              <a:rPr lang="cs-CZ" dirty="0"/>
              <a:t>, část Velkopolska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11. a 12. stol.</a:t>
            </a:r>
          </a:p>
          <a:p>
            <a:pPr>
              <a:buFontTx/>
              <a:buChar char="-"/>
            </a:pPr>
            <a:r>
              <a:rPr lang="cs-CZ" dirty="0"/>
              <a:t>dočasné územní zisky: </a:t>
            </a:r>
            <a:r>
              <a:rPr lang="cs-CZ" dirty="0" err="1"/>
              <a:t>Donínsko</a:t>
            </a:r>
            <a:r>
              <a:rPr lang="cs-CZ" dirty="0"/>
              <a:t>, </a:t>
            </a:r>
            <a:r>
              <a:rPr lang="cs-CZ" dirty="0" err="1"/>
              <a:t>Budyšínsko</a:t>
            </a:r>
            <a:r>
              <a:rPr lang="cs-CZ" dirty="0"/>
              <a:t>, region na J od Uherského Brodu směrem k Hodonínu na pravém břehu Olšavy a Moravy</a:t>
            </a:r>
          </a:p>
          <a:p>
            <a:pPr>
              <a:buFontTx/>
              <a:buChar char="-"/>
            </a:pPr>
            <a:r>
              <a:rPr lang="cs-CZ" dirty="0"/>
              <a:t>dočasné územní ztráty: </a:t>
            </a:r>
            <a:r>
              <a:rPr lang="cs-CZ" dirty="0" err="1"/>
              <a:t>Sušicko</a:t>
            </a:r>
            <a:r>
              <a:rPr lang="cs-CZ" dirty="0"/>
              <a:t>, část </a:t>
            </a:r>
            <a:r>
              <a:rPr lang="cs-CZ" dirty="0" err="1"/>
              <a:t>Vitorazska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350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11_12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739" y="0"/>
            <a:ext cx="94365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11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poslední Přemyslovci</a:t>
            </a:r>
          </a:p>
          <a:p>
            <a:pPr>
              <a:buFontTx/>
              <a:buChar char="-"/>
            </a:pPr>
            <a:r>
              <a:rPr lang="cs-CZ" dirty="0"/>
              <a:t>významné rozšíření českého státu x dočasné</a:t>
            </a:r>
          </a:p>
          <a:p>
            <a:pPr>
              <a:buFontTx/>
              <a:buChar char="-"/>
            </a:pPr>
            <a:r>
              <a:rPr lang="cs-CZ" b="1" dirty="0"/>
              <a:t>Přemysl Otakar II. (1253-1278)</a:t>
            </a:r>
            <a:r>
              <a:rPr lang="cs-CZ" dirty="0"/>
              <a:t>– zisk Horních a Dolních Rakous, Štýrska, </a:t>
            </a:r>
            <a:r>
              <a:rPr lang="cs-CZ" dirty="0" err="1"/>
              <a:t>Pittenska</a:t>
            </a:r>
            <a:r>
              <a:rPr lang="cs-CZ" dirty="0"/>
              <a:t>, Korutan, Kraňska, většiny </a:t>
            </a:r>
            <a:r>
              <a:rPr lang="cs-CZ" dirty="0" err="1"/>
              <a:t>Furlanska</a:t>
            </a:r>
            <a:r>
              <a:rPr lang="cs-CZ" dirty="0"/>
              <a:t> + Chebsko x většinu ztratil 1276 ve prospěch Rudolfa Habsburského; 1256 </a:t>
            </a:r>
            <a:r>
              <a:rPr lang="cs-CZ" dirty="0" err="1"/>
              <a:t>Budyšínsko</a:t>
            </a:r>
            <a:r>
              <a:rPr lang="cs-CZ" dirty="0"/>
              <a:t> Braniborsku; 1265 navráceno </a:t>
            </a:r>
            <a:r>
              <a:rPr lang="cs-CZ" dirty="0" err="1"/>
              <a:t>Sušicko</a:t>
            </a:r>
            <a:r>
              <a:rPr lang="cs-CZ" dirty="0"/>
              <a:t>; po jeho smrti (1278) Kladsko dočasně součástí piastovského </a:t>
            </a:r>
            <a:r>
              <a:rPr lang="cs-CZ" dirty="0" err="1"/>
              <a:t>Vratislavska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Václav II. (1278/1283-1305) </a:t>
            </a:r>
            <a:r>
              <a:rPr lang="cs-CZ" dirty="0"/>
              <a:t>– získal zpět Kladsko (1289-1292) + zisk </a:t>
            </a:r>
            <a:r>
              <a:rPr lang="cs-CZ" dirty="0" err="1"/>
              <a:t>Bytomska</a:t>
            </a:r>
            <a:r>
              <a:rPr lang="cs-CZ" dirty="0"/>
              <a:t>, Opolí, Těšínska, </a:t>
            </a:r>
            <a:r>
              <a:rPr lang="cs-CZ" dirty="0" err="1"/>
              <a:t>Krakovska</a:t>
            </a:r>
            <a:r>
              <a:rPr lang="cs-CZ" dirty="0"/>
              <a:t> + 1291 Chebsko + 1294 koupě oblasti </a:t>
            </a:r>
            <a:r>
              <a:rPr lang="cs-CZ" dirty="0" err="1"/>
              <a:t>Pirny</a:t>
            </a:r>
            <a:r>
              <a:rPr lang="cs-CZ" dirty="0"/>
              <a:t>; 1296 definitivní ztráta </a:t>
            </a:r>
            <a:r>
              <a:rPr lang="cs-CZ" dirty="0" err="1"/>
              <a:t>Vitorazska</a:t>
            </a:r>
            <a:r>
              <a:rPr lang="cs-CZ" dirty="0"/>
              <a:t>; polský král (1300) – rozšíření země o Velkopolsko + pro Václava III. přijetí uherské koruny (1301) =&gt; České soustátí = ČZ + Polsko + část Uher x zánik po smrti V III.</a:t>
            </a:r>
          </a:p>
        </p:txBody>
      </p:sp>
    </p:spTree>
    <p:extLst>
      <p:ext uri="{BB962C8B-B14F-4D97-AF65-F5344CB8AC3E}">
        <p14:creationId xmlns:p14="http://schemas.microsoft.com/office/powerpoint/2010/main" val="1062306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13_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504329" cy="690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13_stol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18" y="-1"/>
            <a:ext cx="6003782" cy="684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716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/>
              <a:t>Lucemburkové</a:t>
            </a:r>
          </a:p>
          <a:p>
            <a:r>
              <a:rPr lang="cs-CZ" b="1" dirty="0"/>
              <a:t>Jan Lucemburský (1310-1346)</a:t>
            </a:r>
            <a:r>
              <a:rPr lang="cs-CZ" dirty="0"/>
              <a:t> – Lucembursko jako dědictví po otci; 1319 zpět </a:t>
            </a:r>
            <a:r>
              <a:rPr lang="cs-CZ" dirty="0" err="1"/>
              <a:t>Budyšínsko</a:t>
            </a:r>
            <a:r>
              <a:rPr lang="cs-CZ" dirty="0"/>
              <a:t>, 1322 zisk Chebska (od nynějška trvalá součást českého státu), 1329 koupě </a:t>
            </a:r>
            <a:r>
              <a:rPr lang="cs-CZ" dirty="0" err="1"/>
              <a:t>Zhořelecka</a:t>
            </a:r>
            <a:r>
              <a:rPr lang="cs-CZ" dirty="0"/>
              <a:t>, 1335 k Chebsku přičleněno Ašsko a </a:t>
            </a:r>
            <a:r>
              <a:rPr lang="cs-CZ" dirty="0" err="1"/>
              <a:t>Selbsko</a:t>
            </a:r>
            <a:r>
              <a:rPr lang="cs-CZ" dirty="0"/>
              <a:t> + 1327 – </a:t>
            </a:r>
            <a:r>
              <a:rPr lang="cs-CZ" b="1" dirty="0"/>
              <a:t>připojení Horního a části Dolního Slezska</a:t>
            </a:r>
            <a:r>
              <a:rPr lang="cs-CZ" dirty="0"/>
              <a:t>;</a:t>
            </a:r>
            <a:r>
              <a:rPr lang="cs-CZ" b="1" dirty="0"/>
              <a:t> </a:t>
            </a:r>
            <a:r>
              <a:rPr lang="cs-CZ" dirty="0"/>
              <a:t>poprvé výraz „země Koruny české“ (Koruna česká, </a:t>
            </a:r>
            <a:r>
              <a:rPr lang="cs-CZ" dirty="0" err="1"/>
              <a:t>Corona</a:t>
            </a:r>
            <a:r>
              <a:rPr lang="cs-CZ" dirty="0"/>
              <a:t> </a:t>
            </a:r>
            <a:r>
              <a:rPr lang="cs-CZ" dirty="0" err="1"/>
              <a:t>regni</a:t>
            </a:r>
            <a:r>
              <a:rPr lang="cs-CZ" dirty="0"/>
              <a:t> </a:t>
            </a:r>
            <a:r>
              <a:rPr lang="cs-CZ" dirty="0" err="1"/>
              <a:t>Bohemiae</a:t>
            </a:r>
            <a:r>
              <a:rPr lang="cs-CZ" dirty="0"/>
              <a:t>) - základ = české království, ostatní území = „vedlejší země“ -&gt; rozšířenější za Karla IV., běžně od 15. stol.</a:t>
            </a:r>
            <a:endParaRPr lang="cs-CZ" b="1" dirty="0"/>
          </a:p>
          <a:p>
            <a:r>
              <a:rPr lang="cs-CZ" b="1" dirty="0"/>
              <a:t>Karel IV. (1346-1378) </a:t>
            </a:r>
            <a:r>
              <a:rPr lang="cs-CZ" dirty="0"/>
              <a:t>– mj. výhodná sňatková politika; zisky: Svídnické a Javorské knížectví (1353 a 1368), celá Dolní Lužice (1368), Braniborsko (koupě 1373), Horní Falc (od 1355 definitivně k českému státu) + koupě a zástavy hradů, panství a měst -&gt; léna mimo území českého státu – </a:t>
            </a:r>
            <a:r>
              <a:rPr lang="cs-CZ" dirty="0" err="1"/>
              <a:t>Fojtland</a:t>
            </a:r>
            <a:r>
              <a:rPr lang="cs-CZ" dirty="0"/>
              <a:t>, </a:t>
            </a:r>
            <a:r>
              <a:rPr lang="cs-CZ" dirty="0" err="1"/>
              <a:t>Míšeňsko</a:t>
            </a:r>
            <a:r>
              <a:rPr lang="cs-CZ" dirty="0"/>
              <a:t>, Durynsko, Meklenbursko, od 1356 systematické pásmo lén v Bavorsku = Nové Čechy (Land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Bayern</a:t>
            </a:r>
            <a:r>
              <a:rPr lang="cs-CZ" dirty="0"/>
              <a:t>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05336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smrti Karla IV. postupně ztráta některých území</a:t>
            </a:r>
          </a:p>
          <a:p>
            <a:r>
              <a:rPr lang="cs-CZ" b="1" dirty="0"/>
              <a:t>Václav IV. (1378-1419) </a:t>
            </a:r>
            <a:r>
              <a:rPr lang="cs-CZ" dirty="0"/>
              <a:t>– 1401 ztráta Horní Falce; 1402 </a:t>
            </a:r>
            <a:r>
              <a:rPr lang="cs-CZ" dirty="0" err="1"/>
              <a:t>Donínsko</a:t>
            </a:r>
            <a:r>
              <a:rPr lang="cs-CZ" dirty="0"/>
              <a:t> jako léno míšeňskému markraběti</a:t>
            </a:r>
          </a:p>
          <a:p>
            <a:r>
              <a:rPr lang="cs-CZ" b="1" dirty="0"/>
              <a:t>Zikmund (1419-1437)</a:t>
            </a:r>
            <a:r>
              <a:rPr lang="cs-CZ" dirty="0"/>
              <a:t> – 1402 Nová Marka (součást Braniborska) postoupena Řádu německých rytířů, 1415 zástava Braniborska Hohenzollernům; zmenšeno území Chebska; 1422 přímé začlenění Ašska do Čech</a:t>
            </a:r>
          </a:p>
          <a:p>
            <a:r>
              <a:rPr lang="cs-CZ" dirty="0"/>
              <a:t>husitské války – zástava Mostu, Duchcova a Oseku míšeňským markrabatům</a:t>
            </a:r>
          </a:p>
          <a:p>
            <a:r>
              <a:rPr lang="cs-CZ" dirty="0"/>
              <a:t>1424 – změna hranice se </a:t>
            </a:r>
            <a:r>
              <a:rPr lang="cs-CZ" dirty="0" err="1"/>
              <a:t>Žitavskem</a:t>
            </a:r>
            <a:r>
              <a:rPr lang="cs-CZ" dirty="0"/>
              <a:t> -&gt; splynutí s Horní Lužicí</a:t>
            </a:r>
          </a:p>
        </p:txBody>
      </p:sp>
    </p:spTree>
    <p:extLst>
      <p:ext uri="{BB962C8B-B14F-4D97-AF65-F5344CB8AC3E}">
        <p14:creationId xmlns:p14="http://schemas.microsoft.com/office/powerpoint/2010/main" val="3591531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14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595" y="0"/>
            <a:ext cx="89268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89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/>
              <a:t>Český stát v 15. století a poč. 16. stol.</a:t>
            </a:r>
          </a:p>
          <a:p>
            <a:r>
              <a:rPr lang="cs-CZ" b="1" dirty="0"/>
              <a:t>personální unie</a:t>
            </a:r>
            <a:r>
              <a:rPr lang="cs-CZ" dirty="0"/>
              <a:t>: Zikmund Lucemburský – s Uherskem; Albrecht Habsburský a Ladislav Pohrobek – s Uherskem a rak. zeměmi; Vladislav a Ludvík Jagellonští – Uhersko</a:t>
            </a:r>
          </a:p>
          <a:p>
            <a:r>
              <a:rPr lang="cs-CZ" b="1" dirty="0"/>
              <a:t>Jiří z Poděbrad </a:t>
            </a:r>
            <a:r>
              <a:rPr lang="cs-CZ" dirty="0"/>
              <a:t>– opětovný zisk některých zahraničních lén + 1462 zpět Dolní Lužice (kromě území kolem Chotěbuze a Picni)</a:t>
            </a:r>
          </a:p>
          <a:p>
            <a:r>
              <a:rPr lang="cs-CZ" dirty="0"/>
              <a:t>Opavsko a Krnovsko se postupně začíná odlučovat od Moravy a přiklánět ke slezským knížectvím</a:t>
            </a:r>
          </a:p>
          <a:p>
            <a:r>
              <a:rPr lang="cs-CZ" dirty="0"/>
              <a:t>1468 – Jiří z Poděbrad nucen přenechat vládu nad Moravou, Lužicemi a Slezskem Matyáši Korvínovi; totéž Vladislav Jagellonský do </a:t>
            </a:r>
            <a:r>
              <a:rPr lang="cs-CZ" dirty="0" err="1"/>
              <a:t>Korvínovy</a:t>
            </a:r>
            <a:r>
              <a:rPr lang="cs-CZ" dirty="0"/>
              <a:t> smrti v r. 1490 -&gt; poté opět </a:t>
            </a:r>
            <a:r>
              <a:rPr lang="cs-CZ" dirty="0" err="1"/>
              <a:t>zcelení</a:t>
            </a:r>
            <a:r>
              <a:rPr lang="cs-CZ" dirty="0"/>
              <a:t> zemí ZKČ v rámci personální unie Jagellonců (1490-1526)</a:t>
            </a:r>
          </a:p>
        </p:txBody>
      </p:sp>
    </p:spTree>
    <p:extLst>
      <p:ext uri="{BB962C8B-B14F-4D97-AF65-F5344CB8AC3E}">
        <p14:creationId xmlns:p14="http://schemas.microsoft.com/office/powerpoint/2010/main" val="1961701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15stol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18656" cy="520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15stol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459" y="1512661"/>
            <a:ext cx="6212541" cy="534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001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Český stát v rámci habsburské monarchie</a:t>
            </a:r>
          </a:p>
          <a:p>
            <a:r>
              <a:rPr lang="cs-CZ" dirty="0"/>
              <a:t>1526 – začlenění ZKČ do habsburské monarchie</a:t>
            </a:r>
          </a:p>
          <a:p>
            <a:r>
              <a:rPr lang="cs-CZ" dirty="0"/>
              <a:t>významné územní ztráty: 1635 – Sasku postoupeny obě Lužice (zastavené již r. 1623); 1742 – Prusko získává Kladsko, Dolní Slezsko, část Horního Slezska, </a:t>
            </a:r>
            <a:r>
              <a:rPr lang="cs-CZ" dirty="0" err="1"/>
              <a:t>Opolsko</a:t>
            </a:r>
            <a:r>
              <a:rPr lang="cs-CZ" dirty="0"/>
              <a:t>, </a:t>
            </a:r>
            <a:r>
              <a:rPr lang="cs-CZ" dirty="0" err="1"/>
              <a:t>Ratibořsko</a:t>
            </a:r>
            <a:r>
              <a:rPr lang="cs-CZ" dirty="0"/>
              <a:t>, </a:t>
            </a:r>
            <a:r>
              <a:rPr lang="cs-CZ" dirty="0" err="1"/>
              <a:t>Bytom</a:t>
            </a:r>
            <a:r>
              <a:rPr lang="cs-CZ" dirty="0"/>
              <a:t>, </a:t>
            </a:r>
            <a:r>
              <a:rPr lang="cs-CZ" dirty="0" err="1"/>
              <a:t>Pštinu</a:t>
            </a:r>
            <a:r>
              <a:rPr lang="cs-CZ" dirty="0"/>
              <a:t> + z </a:t>
            </a:r>
            <a:r>
              <a:rPr lang="cs-CZ" dirty="0" err="1"/>
              <a:t>Bohumínska</a:t>
            </a:r>
            <a:r>
              <a:rPr lang="cs-CZ" dirty="0"/>
              <a:t> území na pravém břehu řeky </a:t>
            </a:r>
            <a:r>
              <a:rPr lang="cs-CZ" dirty="0" err="1"/>
              <a:t>Olsy</a:t>
            </a:r>
            <a:endParaRPr lang="cs-CZ" dirty="0"/>
          </a:p>
          <a:p>
            <a:r>
              <a:rPr lang="cs-CZ" dirty="0"/>
              <a:t>zbytek Slezska, Těšínsko, část Opavska, Krnovska a </a:t>
            </a:r>
            <a:r>
              <a:rPr lang="cs-CZ" dirty="0" err="1"/>
              <a:t>Nisska</a:t>
            </a:r>
            <a:r>
              <a:rPr lang="cs-CZ" dirty="0"/>
              <a:t> nově nazývána České nebo Rakouské Slezsko</a:t>
            </a:r>
          </a:p>
          <a:p>
            <a:r>
              <a:rPr lang="cs-CZ" dirty="0"/>
              <a:t>do r. 1815 postupná ztráta zahraničních lén</a:t>
            </a:r>
          </a:p>
          <a:p>
            <a:r>
              <a:rPr lang="cs-CZ" dirty="0"/>
              <a:t>16.-19. stol. – drobné územní úpravy SZ, Z a JZ hranice Čech</a:t>
            </a:r>
          </a:p>
        </p:txBody>
      </p:sp>
    </p:spTree>
    <p:extLst>
      <p:ext uri="{BB962C8B-B14F-4D97-AF65-F5344CB8AC3E}">
        <p14:creationId xmlns:p14="http://schemas.microsoft.com/office/powerpoint/2010/main" val="178344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změnám podléhaly:</a:t>
            </a:r>
          </a:p>
          <a:p>
            <a:pPr lvl="1"/>
            <a:r>
              <a:rPr lang="cs-CZ" dirty="0"/>
              <a:t>státní, zemské, krajské, okresní a různé jiné správní a regionální hranice</a:t>
            </a:r>
          </a:p>
          <a:p>
            <a:pPr lvl="1"/>
            <a:r>
              <a:rPr lang="cs-CZ" dirty="0"/>
              <a:t>pojmy a názvy, které vyjadřovaly českou státnost a rozdělení státu na jednotlivá území</a:t>
            </a:r>
          </a:p>
          <a:p>
            <a:pPr lvl="1"/>
            <a:r>
              <a:rPr lang="cs-CZ" dirty="0"/>
              <a:t>význam, velikost, geografická charakteristika územních celků</a:t>
            </a:r>
          </a:p>
          <a:p>
            <a:r>
              <a:rPr lang="cs-CZ" dirty="0"/>
              <a:t>současné i historické geografické názvy zemí ČR:</a:t>
            </a:r>
          </a:p>
          <a:p>
            <a:pPr lvl="1"/>
            <a:r>
              <a:rPr lang="cs-CZ" dirty="0"/>
              <a:t>„Čechy“</a:t>
            </a:r>
          </a:p>
          <a:p>
            <a:pPr lvl="1"/>
            <a:r>
              <a:rPr lang="cs-CZ" dirty="0"/>
              <a:t>„Morava“</a:t>
            </a:r>
          </a:p>
          <a:p>
            <a:pPr lvl="1"/>
            <a:r>
              <a:rPr lang="cs-CZ" dirty="0"/>
              <a:t>„Slezsko“ = tzn. původní Rakouské nebo též České Slezsko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3072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17a18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141" y="-4678"/>
            <a:ext cx="8767718" cy="686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13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Nástupnické a obnov státy 19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515" y="0"/>
            <a:ext cx="893697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7292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u="sng" dirty="0"/>
              <a:t>Republika československá</a:t>
            </a:r>
          </a:p>
          <a:p>
            <a:r>
              <a:rPr lang="cs-CZ" dirty="0"/>
              <a:t>tzv. versailleský mírový systém -&gt; hranice zakotveny sérií mírových smluv</a:t>
            </a:r>
          </a:p>
          <a:p>
            <a:r>
              <a:rPr lang="cs-CZ" dirty="0"/>
              <a:t>Základem historické hranice českého státu – Čechy, Morava a České Slezsko</a:t>
            </a:r>
          </a:p>
          <a:p>
            <a:r>
              <a:rPr lang="cs-CZ" dirty="0"/>
              <a:t>územní změny po 1. SV – Hlučínsko, </a:t>
            </a:r>
            <a:r>
              <a:rPr lang="cs-CZ" dirty="0" err="1"/>
              <a:t>Valticko</a:t>
            </a:r>
            <a:r>
              <a:rPr lang="cs-CZ" dirty="0"/>
              <a:t> a část </a:t>
            </a:r>
            <a:r>
              <a:rPr lang="cs-CZ" dirty="0" err="1"/>
              <a:t>Vitorazska</a:t>
            </a:r>
            <a:r>
              <a:rPr lang="cs-CZ" dirty="0"/>
              <a:t> – připojeno k ČSR; spor o Těšínsko – rozhodnuto 1920 – státní hranici tvořila řeka </a:t>
            </a:r>
            <a:r>
              <a:rPr lang="cs-CZ" dirty="0" err="1"/>
              <a:t>Olsa</a:t>
            </a:r>
            <a:r>
              <a:rPr lang="cs-CZ" dirty="0"/>
              <a:t> (V část Polsku, Z část ČSR); spor o oblasti na Spiši a Oravě – 1920 ve prospěch Polska</a:t>
            </a:r>
          </a:p>
          <a:p>
            <a:r>
              <a:rPr lang="cs-CZ" dirty="0"/>
              <a:t>Slovensko-maďarská hranice – absence historické hranice =&gt; stanovena právně (trianonská mírová smlouva); sporná území - Slovensku připadl Velký Žitný ostrov a Petržalka u Bratislavy (pravý břeh Dunaje)</a:t>
            </a:r>
          </a:p>
          <a:p>
            <a:r>
              <a:rPr lang="cs-CZ" dirty="0"/>
              <a:t>prosinec 1918 plebiscit amerických Rusínů – Zakarpatská Ukrajina součástí ČSR (označována jako </a:t>
            </a:r>
            <a:r>
              <a:rPr lang="cs-CZ"/>
              <a:t>Podkarpatská Rus) </a:t>
            </a:r>
            <a:r>
              <a:rPr lang="cs-CZ" dirty="0"/>
              <a:t>– potvrzenou smlouvou ze Saint-</a:t>
            </a:r>
            <a:r>
              <a:rPr lang="cs-CZ" dirty="0" err="1"/>
              <a:t>Germain</a:t>
            </a:r>
            <a:r>
              <a:rPr lang="cs-CZ" dirty="0"/>
              <a:t> (1919)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1036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20stol_1_po 19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0" y="237239"/>
            <a:ext cx="12047540" cy="638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041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/>
              <a:t>2. světová válka</a:t>
            </a:r>
          </a:p>
          <a:p>
            <a:r>
              <a:rPr lang="cs-CZ" dirty="0"/>
              <a:t>pokus o odtržení sudetských území od Československa již v r. 1918</a:t>
            </a:r>
          </a:p>
          <a:p>
            <a:r>
              <a:rPr lang="cs-CZ" dirty="0"/>
              <a:t>po Mnichovu (29.9.1938) odstoupena rozsáhlá pohraniční území Německu (říjen 1938), dále také Polsku (listopad 1938) a Maďarsku (listopad 1939) </a:t>
            </a:r>
          </a:p>
          <a:p>
            <a:r>
              <a:rPr lang="cs-CZ" dirty="0"/>
              <a:t>nový název Česko-Slovensko</a:t>
            </a:r>
          </a:p>
          <a:p>
            <a:r>
              <a:rPr lang="cs-CZ" dirty="0"/>
              <a:t>14.3.1939 – odtržení Slovenska -&gt; vznik samostatného Slovenského </a:t>
            </a:r>
            <a:r>
              <a:rPr lang="cs-CZ" dirty="0" err="1"/>
              <a:t>štátu</a:t>
            </a:r>
            <a:endParaRPr lang="cs-CZ" dirty="0"/>
          </a:p>
          <a:p>
            <a:r>
              <a:rPr lang="cs-CZ" dirty="0"/>
              <a:t>16.3.1939 – zřízení Protektorátu Čechy a Morava – definitivní likvidace Československa</a:t>
            </a:r>
          </a:p>
          <a:p>
            <a:r>
              <a:rPr lang="cs-CZ" dirty="0"/>
              <a:t>18.3.1939 – Maďarsko obsadilo Podkarpatskou Rus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28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Deuts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67" y="0"/>
            <a:ext cx="87298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688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20stol_2_protek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15" y="418898"/>
            <a:ext cx="12227215" cy="602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104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Územní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/>
              <a:t>Po roce 1945</a:t>
            </a:r>
          </a:p>
          <a:p>
            <a:r>
              <a:rPr lang="cs-CZ" dirty="0"/>
              <a:t>po 2. SV obnovení ČSR v předmnichovských hranicích x bez Podkarpatské Rusi -&gt; součást SSSR, konkrétně Ukrajinské sovětské socialistické republiky (smlouva mezi ČSR a SSSR z června 1945)</a:t>
            </a:r>
          </a:p>
          <a:p>
            <a:r>
              <a:rPr lang="cs-CZ" dirty="0"/>
              <a:t>hranice se SSSR – bývalá zemská hranice Slovenska a PR, jen drobné územní změny</a:t>
            </a:r>
          </a:p>
          <a:p>
            <a:r>
              <a:rPr lang="cs-CZ" dirty="0"/>
              <a:t>1947 – ČSR získává od Maďarska tři obce na pravém břehu Dunaje – dnes součást Bratislavy + 1959 – menší úpravy hranice s Polskem</a:t>
            </a:r>
          </a:p>
          <a:p>
            <a:r>
              <a:rPr lang="cs-CZ" dirty="0"/>
              <a:t>1.1.1993 – rozpad ČSFR na 2 celky -&gt; ČR a SR</a:t>
            </a:r>
          </a:p>
        </p:txBody>
      </p:sp>
    </p:spTree>
    <p:extLst>
      <p:ext uri="{BB962C8B-B14F-4D97-AF65-F5344CB8AC3E}">
        <p14:creationId xmlns:p14="http://schemas.microsoft.com/office/powerpoint/2010/main" val="36662205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20stol_3_ po19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55" y="0"/>
            <a:ext cx="10680890" cy="685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8424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/>
              <a:t>Regiony v ČZ</a:t>
            </a:r>
          </a:p>
          <a:p>
            <a:r>
              <a:rPr lang="cs-CZ" dirty="0"/>
              <a:t>vytváření správního systému – nutnost rozdělení země na menší územní celky</a:t>
            </a:r>
          </a:p>
          <a:p>
            <a:r>
              <a:rPr lang="cs-CZ" dirty="0"/>
              <a:t>formování jednotlivých regionů - vliv geografických podmínek i mocenských zájmů v jednotlivých oblastech</a:t>
            </a:r>
          </a:p>
          <a:p>
            <a:r>
              <a:rPr lang="cs-CZ" dirty="0"/>
              <a:t>důsledkem často politická stabilizace regionu + příznivý vliv na rozvoj (</a:t>
            </a:r>
            <a:r>
              <a:rPr lang="cs-CZ" dirty="0" err="1"/>
              <a:t>hosp</a:t>
            </a:r>
            <a:r>
              <a:rPr lang="cs-CZ" dirty="0"/>
              <a:t>., kulturní, dopravní)</a:t>
            </a:r>
          </a:p>
          <a:p>
            <a:r>
              <a:rPr lang="cs-CZ" dirty="0"/>
              <a:t>názvy regionů a mikroregionů – zpravidla dle center těchto územně-správních celků =&gt; podle údělů, hradských okruhů, krajů, panství, politických okresů</a:t>
            </a:r>
          </a:p>
          <a:p>
            <a:r>
              <a:rPr lang="cs-CZ" dirty="0"/>
              <a:t>některé názvy podle světových stran (např. V Čechy, J Morava), geografické charakteristiky (Podkrkonoší, Podřipsko, </a:t>
            </a:r>
            <a:r>
              <a:rPr lang="cs-CZ" dirty="0" err="1"/>
              <a:t>Podblanicko</a:t>
            </a:r>
            <a:r>
              <a:rPr lang="cs-CZ" dirty="0"/>
              <a:t>) + např. Chodsko – podle pojmenování obyvatel = Chodů (pověření střežit hranice, tj. „chodit“ po hranicích) x tyto názvy se na mapách zpravidla nenacházejí</a:t>
            </a:r>
          </a:p>
        </p:txBody>
      </p:sp>
    </p:spTree>
    <p:extLst>
      <p:ext uri="{BB962C8B-B14F-4D97-AF65-F5344CB8AC3E}">
        <p14:creationId xmlns:p14="http://schemas.microsoft.com/office/powerpoint/2010/main" val="70489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 r. 1993 v užívání jednoslovný geografický název „Česko“ (doložený k roku 1777)</a:t>
            </a:r>
          </a:p>
          <a:p>
            <a:pPr lvl="1"/>
            <a:r>
              <a:rPr lang="cs-CZ" dirty="0"/>
              <a:t>Vymezen víceslovným termínem „České země“</a:t>
            </a:r>
          </a:p>
          <a:p>
            <a:pPr lvl="1"/>
            <a:r>
              <a:rPr lang="cs-CZ" dirty="0"/>
              <a:t>Prostorově odpovídající politickému víceslovnému názvu „Česká republika“</a:t>
            </a:r>
          </a:p>
          <a:p>
            <a:r>
              <a:rPr lang="cs-CZ" dirty="0"/>
              <a:t>užívané názvosloví zemí v historii a HG</a:t>
            </a:r>
          </a:p>
          <a:p>
            <a:pPr lvl="1"/>
            <a:r>
              <a:rPr lang="cs-CZ" dirty="0"/>
              <a:t>České země – umělý termín</a:t>
            </a:r>
          </a:p>
          <a:p>
            <a:pPr lvl="1"/>
            <a:r>
              <a:rPr lang="cs-CZ" dirty="0"/>
              <a:t>Země Koruny české</a:t>
            </a:r>
          </a:p>
          <a:p>
            <a:pPr lvl="1"/>
            <a:r>
              <a:rPr lang="cs-CZ" dirty="0"/>
              <a:t>Český stát – umělý termín; slouží historikům k označení území ve větším čas. úseku</a:t>
            </a:r>
          </a:p>
          <a:p>
            <a:pPr lvl="1"/>
            <a:r>
              <a:rPr lang="cs-CZ" dirty="0"/>
              <a:t>České království</a:t>
            </a:r>
          </a:p>
          <a:p>
            <a:pPr lvl="1"/>
            <a:r>
              <a:rPr lang="cs-CZ" dirty="0"/>
              <a:t>Moravské markrabství</a:t>
            </a:r>
          </a:p>
          <a:p>
            <a:pPr lvl="1"/>
            <a:r>
              <a:rPr lang="cs-CZ" dirty="0"/>
              <a:t>Slezská vévodství</a:t>
            </a:r>
          </a:p>
        </p:txBody>
      </p:sp>
    </p:spTree>
    <p:extLst>
      <p:ext uri="{BB962C8B-B14F-4D97-AF65-F5344CB8AC3E}">
        <p14:creationId xmlns:p14="http://schemas.microsoft.com/office/powerpoint/2010/main" val="14981108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kartografie, zejm. v 19. stol., měla výrazný vliv na formování regionální identity obyvatel -&gt; v této době již mapy cenově dostupné nejširším vrstvám společnosti =&gt; názorná a užitečná pomůcka s mnoha informacemi o zobrazeném území</a:t>
            </a:r>
          </a:p>
          <a:p>
            <a:r>
              <a:rPr lang="cs-CZ" dirty="0"/>
              <a:t>zpřesnění názvosloví a vymezení jednotlivých územních celků</a:t>
            </a:r>
          </a:p>
          <a:p>
            <a:r>
              <a:rPr lang="cs-CZ" dirty="0"/>
              <a:t>od 19. stol. již nakladatelé pružně reagovali na poměrně četné správní reformy -&gt; aktuální podrobné mapy</a:t>
            </a:r>
          </a:p>
          <a:p>
            <a:r>
              <a:rPr lang="cs-CZ" dirty="0"/>
              <a:t>zvýšení a rozvoj zájmu široké veřejnosti o topografii ČZ</a:t>
            </a:r>
          </a:p>
        </p:txBody>
      </p:sp>
    </p:spTree>
    <p:extLst>
      <p:ext uri="{BB962C8B-B14F-4D97-AF65-F5344CB8AC3E}">
        <p14:creationId xmlns:p14="http://schemas.microsoft.com/office/powerpoint/2010/main" val="35434106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/>
              <a:t>Úděly</a:t>
            </a:r>
          </a:p>
          <a:p>
            <a:pPr>
              <a:buFontTx/>
              <a:buChar char="-"/>
            </a:pPr>
            <a:r>
              <a:rPr lang="cs-CZ" dirty="0"/>
              <a:t>od 10. stol. rozdělení země na menší územní celky – </a:t>
            </a:r>
            <a:r>
              <a:rPr lang="cs-CZ" b="1" dirty="0"/>
              <a:t>úděly</a:t>
            </a:r>
            <a:r>
              <a:rPr lang="cs-CZ" dirty="0"/>
              <a:t> -&gt; spravované členy panovnického rodu</a:t>
            </a:r>
          </a:p>
          <a:p>
            <a:pPr>
              <a:buFontTx/>
              <a:buChar char="-"/>
            </a:pPr>
            <a:r>
              <a:rPr lang="cs-CZ" dirty="0"/>
              <a:t>ne správně samostatné území + v Č nebyly trvalé v rozsahu ani trvání (na M jinak!!!)</a:t>
            </a:r>
          </a:p>
          <a:p>
            <a:pPr>
              <a:buFontTx/>
              <a:buChar char="-"/>
            </a:pPr>
            <a:r>
              <a:rPr lang="cs-CZ" b="1" dirty="0"/>
              <a:t>úděly v Čechách</a:t>
            </a:r>
            <a:r>
              <a:rPr lang="cs-CZ" dirty="0"/>
              <a:t>: např. kouřimský (10. stol.), plzeňský (11. stol.), chrudimský a čáslavský (poč. 13. stol.) -&gt; v Č zanikají poč. 13. stol. -&gt; důvodem mj. vymření </a:t>
            </a:r>
            <a:r>
              <a:rPr lang="cs-CZ" dirty="0" err="1"/>
              <a:t>Děpolticů</a:t>
            </a:r>
            <a:r>
              <a:rPr lang="cs-CZ" dirty="0"/>
              <a:t> – poslední vedlejší větve Přemyslovců + korunovace Václava I. mladším králem r. 1228</a:t>
            </a:r>
          </a:p>
          <a:p>
            <a:pPr>
              <a:buFontTx/>
              <a:buChar char="-"/>
            </a:pPr>
            <a:r>
              <a:rPr lang="cs-CZ" b="1" dirty="0"/>
              <a:t>úděly na Moravě</a:t>
            </a:r>
            <a:r>
              <a:rPr lang="cs-CZ" dirty="0"/>
              <a:t>: od 1019 – 1 úděl, za Vratislava II. 2 (olomoucký a brněnský), koncem 11. stol. 3 (olomoucký, brněnský, znojemský); územně i politicky stabilnější než v Č -&gt; zánik na M v r. 1197 – sjednocení v jeden politický celek</a:t>
            </a:r>
          </a:p>
        </p:txBody>
      </p:sp>
    </p:spTree>
    <p:extLst>
      <p:ext uri="{BB962C8B-B14F-4D97-AF65-F5344CB8AC3E}">
        <p14:creationId xmlns:p14="http://schemas.microsoft.com/office/powerpoint/2010/main" val="4650223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u="sng" dirty="0"/>
              <a:t>Hradská soustava</a:t>
            </a:r>
          </a:p>
          <a:p>
            <a:r>
              <a:rPr lang="cs-CZ" dirty="0"/>
              <a:t>hrady nejprve správní a postupně i berní a soudní funkce v regionech -&gt; od pol. 11. stol. základ státní správy v Č i na M</a:t>
            </a:r>
          </a:p>
          <a:p>
            <a:r>
              <a:rPr lang="cs-CZ" dirty="0"/>
              <a:t>Č: konec 10. stol. - Mělník, Kouřim, Chrudim, Čáslav, Mladá Boleslav, Žatec, Litoměřice, Bílina, Děčín; poč. 11. stol. – Chrudim a Hradec Králové</a:t>
            </a:r>
          </a:p>
          <a:p>
            <a:r>
              <a:rPr lang="cs-CZ" dirty="0"/>
              <a:t>postupně se ke správním hradům ve starém sídelním území připojily i vzdálenější, dříve založené hrady -&gt; 11. stol. - Plzeň; 11./12. stol. – Sedlec, Prácheň, Netolice, Chýnov; pol. 12. stol. – Vraclav (u Vysokého Mýta)</a:t>
            </a:r>
          </a:p>
          <a:p>
            <a:r>
              <a:rPr lang="cs-CZ" dirty="0"/>
              <a:t>Morava – správní hrady: Olomouc, Přerov, Brno, Spytihněv, Břeclav, Bítov, Hradec nad Moravicí a Znojmo</a:t>
            </a:r>
          </a:p>
          <a:p>
            <a:r>
              <a:rPr lang="cs-CZ" dirty="0"/>
              <a:t>počátek rozpadu hradské soustavy – 2. pol. 13. stol. (vláda POII.)</a:t>
            </a:r>
          </a:p>
          <a:p>
            <a:r>
              <a:rPr lang="cs-CZ" dirty="0"/>
              <a:t>konec 14. a poč. 15. stol. – formování krajů – převzaly funkci hradských obvodů -&gt; postupná přeměna z berních krajů na samostatné polyfunkční správní jednotky</a:t>
            </a:r>
          </a:p>
        </p:txBody>
      </p:sp>
    </p:spTree>
    <p:extLst>
      <p:ext uri="{BB962C8B-B14F-4D97-AF65-F5344CB8AC3E}">
        <p14:creationId xmlns:p14="http://schemas.microsoft.com/office/powerpoint/2010/main" val="9886868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u="sng" dirty="0"/>
              <a:t>Krajské zřízení</a:t>
            </a:r>
          </a:p>
          <a:p>
            <a:r>
              <a:rPr lang="cs-CZ" dirty="0">
                <a:effectLst/>
              </a:rPr>
              <a:t>od poč. 14. století v ČZ postupně vznikaly kraje jako samostatné mocenské, berní, správní a hospodářské regiony</a:t>
            </a:r>
          </a:p>
          <a:p>
            <a:r>
              <a:rPr lang="cs-CZ" b="1" dirty="0">
                <a:effectLst/>
              </a:rPr>
              <a:t>Čechy – poč. 15. století - </a:t>
            </a:r>
            <a:r>
              <a:rPr lang="cs-CZ" u="sng" dirty="0">
                <a:effectLst/>
              </a:rPr>
              <a:t>12 krajů</a:t>
            </a:r>
          </a:p>
          <a:p>
            <a:r>
              <a:rPr lang="cs-CZ" dirty="0">
                <a:effectLst/>
              </a:rPr>
              <a:t>Bechyňský, Boleslavský, Čáslavský, Hradecký, Chrudimský, Kouřimský (Pražský), Litoměřický, Plzeňský, Prácheňský, Rakovnický, Slánský, Žatecký</a:t>
            </a:r>
          </a:p>
          <a:p>
            <a:pPr lvl="1">
              <a:buFontTx/>
              <a:buChar char="-"/>
            </a:pPr>
            <a:r>
              <a:rPr lang="cs-CZ" sz="2000" dirty="0">
                <a:effectLst/>
              </a:rPr>
              <a:t>neustálené hranice </a:t>
            </a:r>
            <a:r>
              <a:rPr lang="cs-CZ" sz="2000" dirty="0"/>
              <a:t>-&gt;</a:t>
            </a:r>
            <a:r>
              <a:rPr lang="cs-CZ" sz="2000" dirty="0">
                <a:effectLst/>
              </a:rPr>
              <a:t> časté proměny územního rozsahu okrajových panství</a:t>
            </a:r>
          </a:p>
          <a:p>
            <a:pPr lvl="1">
              <a:buFontTx/>
              <a:buChar char="-"/>
            </a:pPr>
            <a:r>
              <a:rPr lang="cs-CZ" sz="2000" b="1" dirty="0">
                <a:effectLst/>
              </a:rPr>
              <a:t>Morava</a:t>
            </a:r>
            <a:r>
              <a:rPr lang="cs-CZ" sz="2000" dirty="0">
                <a:effectLst/>
              </a:rPr>
              <a:t> - přirozené formování krajů se ve středověku neuskutečnilo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442675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po pol. 15. stol. (vláda Jiřího z Poděbrad) – do r. 1714 </a:t>
            </a:r>
            <a:r>
              <a:rPr lang="cs-CZ" dirty="0"/>
              <a:t>- </a:t>
            </a:r>
            <a:r>
              <a:rPr lang="cs-CZ" u="sng" dirty="0">
                <a:effectLst/>
              </a:rPr>
              <a:t>14 krajů</a:t>
            </a:r>
          </a:p>
          <a:p>
            <a:r>
              <a:rPr lang="cs-CZ" dirty="0">
                <a:effectLst/>
              </a:rPr>
              <a:t>Bechyňský, Boleslavský, Čáslavský, Hradecký, Chrudimský, Kouřimský (Pražský), Litoměřický, Plzeňský, Podbrdský, Prácheňský, Rakovnický, Slánský, Vltavský, Žatecký</a:t>
            </a:r>
          </a:p>
          <a:p>
            <a:pPr lvl="1">
              <a:buFontTx/>
              <a:buChar char="-"/>
            </a:pPr>
            <a:r>
              <a:rPr lang="cs-CZ" sz="2000" dirty="0"/>
              <a:t>Podbrdský se oddělil od Rakovnického kraje, Vltavský od Bechyňského</a:t>
            </a:r>
          </a:p>
          <a:p>
            <a:pPr lvl="1">
              <a:buFontTx/>
              <a:buChar char="-"/>
            </a:pPr>
            <a:r>
              <a:rPr lang="cs-CZ" sz="2000" dirty="0">
                <a:effectLst/>
              </a:rPr>
              <a:t>Pražská města - od počátku zvláštní správní jednotka mimo rámec krajů</a:t>
            </a:r>
          </a:p>
          <a:p>
            <a:pPr lvl="1">
              <a:buFontTx/>
              <a:buChar char="-"/>
            </a:pPr>
            <a:r>
              <a:rPr lang="cs-CZ" sz="2000" dirty="0">
                <a:effectLst/>
              </a:rPr>
              <a:t>tzv. vnější kraje - Chebsko, Kladsko, Loketsko a Trutnovsko - zřízené dle lenního práva -</a:t>
            </a:r>
            <a:r>
              <a:rPr lang="cs-CZ" sz="2000" dirty="0"/>
              <a:t>&gt;</a:t>
            </a:r>
            <a:r>
              <a:rPr lang="cs-CZ" sz="2000" dirty="0">
                <a:effectLst/>
              </a:rPr>
              <a:t>  rovněž výjimečné právní postavení</a:t>
            </a:r>
          </a:p>
          <a:p>
            <a:pPr lvl="1">
              <a:buFontTx/>
              <a:buChar char="-"/>
            </a:pPr>
            <a:r>
              <a:rPr lang="cs-CZ" sz="2000" dirty="0">
                <a:effectLst/>
              </a:rPr>
              <a:t>Trutnovsko správně připojeno k Hradeckému kraji v pol. 16. stol.</a:t>
            </a:r>
          </a:p>
          <a:p>
            <a:pPr lvl="1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992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226" y="0"/>
            <a:ext cx="8863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23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effectLst/>
              </a:rPr>
              <a:t>1714 - 1751: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12 krajů</a:t>
            </a:r>
          </a:p>
          <a:p>
            <a:r>
              <a:rPr lang="cs-CZ" dirty="0">
                <a:effectLst/>
              </a:rPr>
              <a:t>Bechyňský, Berounský, Boleslavský, Čáslavský, Hradecký, Chrudimský, Kouřimský, Litoměřický, Plzeňský, Prácheňský, Rakovnický, Žatecký</a:t>
            </a:r>
          </a:p>
          <a:p>
            <a:pPr lvl="1">
              <a:buFontTx/>
              <a:buChar char="-"/>
            </a:pPr>
            <a:r>
              <a:rPr lang="cs-CZ" sz="2000" dirty="0">
                <a:effectLst/>
              </a:rPr>
              <a:t>Vltavský a Podbrdský kraj sloučen v Berounský, Slánský připojen k Rakovnickému,  s Žateckým krajem splynulo Chebsko a Loketsko (jeho výsadní postavení postupně omezováno již od konce třicetileté války)</a:t>
            </a:r>
          </a:p>
          <a:p>
            <a:pPr marL="0" indent="0">
              <a:buNone/>
            </a:pPr>
            <a:endParaRPr lang="cs-CZ" sz="2200" dirty="0">
              <a:effectLst/>
            </a:endParaRPr>
          </a:p>
          <a:p>
            <a:endParaRPr lang="cs-CZ" dirty="0">
              <a:effectLst/>
            </a:endParaRPr>
          </a:p>
          <a:p>
            <a:pPr marL="0" indent="0">
              <a:buNone/>
            </a:pP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57099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498" y="0"/>
            <a:ext cx="6041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440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effectLst/>
              </a:rPr>
              <a:t>1751 – 1848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16 krajů</a:t>
            </a:r>
            <a:r>
              <a:rPr lang="cs-CZ" dirty="0">
                <a:effectLst/>
              </a:rPr>
              <a:t> </a:t>
            </a:r>
          </a:p>
          <a:p>
            <a:r>
              <a:rPr lang="cs-CZ" dirty="0">
                <a:effectLst/>
              </a:rPr>
              <a:t>Berounský, Boleslavský, Budějovický, Bydžovský, Čáslavský, Hradecký, Chrudimský, Kouřimský, Litoměřický, Loketský, Klatovský, Plzeňský, Prácheňský, Rakovnický, Táborský, Žatecký</a:t>
            </a:r>
          </a:p>
          <a:p>
            <a:r>
              <a:rPr lang="cs-CZ" dirty="0">
                <a:effectLst/>
              </a:rPr>
              <a:t>rozdělení čtyř největších krajů: Žateckého na Žatecký a Loketský, Plzeňského na Plzeňský a Klatovský, Bechyňského na Táborský a Budějovický a Hradeckého na Hradecký a Bydžovský -</a:t>
            </a:r>
            <a:r>
              <a:rPr lang="cs-CZ" dirty="0"/>
              <a:t>&gt; snaha, </a:t>
            </a:r>
            <a:r>
              <a:rPr lang="cs-CZ" dirty="0">
                <a:effectLst/>
              </a:rPr>
              <a:t>aby všechny kraje byly přibližně stejně velké</a:t>
            </a:r>
          </a:p>
          <a:p>
            <a:r>
              <a:rPr lang="cs-CZ" dirty="0">
                <a:effectLst/>
              </a:rPr>
              <a:t>nové kraje zpočátku označovány jako podíly x ještě téhož roku se rovněž staly kraji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2304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297" y="0"/>
            <a:ext cx="6179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7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u="sng" dirty="0"/>
              <a:t>Regiony, regionalistika</a:t>
            </a:r>
          </a:p>
          <a:p>
            <a:r>
              <a:rPr lang="cs-CZ" dirty="0"/>
              <a:t>Kdo se zabývá problematikou regionů?</a:t>
            </a:r>
          </a:p>
          <a:p>
            <a:pPr lvl="1"/>
            <a:r>
              <a:rPr lang="cs-CZ" dirty="0"/>
              <a:t>historik (dějiny správy), geograf (soudobá regionalistika), historický geograf (proměny regionů v prostoru a čase), sociolog (funkce regionů, především v současnosti), urbanista (urbanistika), …</a:t>
            </a:r>
          </a:p>
          <a:p>
            <a:r>
              <a:rPr lang="cs-CZ" dirty="0"/>
              <a:t>Jaké oblasti života společnosti působily na vznik a proměny regionů?</a:t>
            </a:r>
          </a:p>
          <a:p>
            <a:pPr lvl="1"/>
            <a:r>
              <a:rPr lang="cs-CZ" dirty="0"/>
              <a:t>státní správa (např. kraje)</a:t>
            </a:r>
          </a:p>
          <a:p>
            <a:pPr lvl="1"/>
            <a:r>
              <a:rPr lang="cs-CZ" dirty="0"/>
              <a:t>patrimoniální správa (např. panství)</a:t>
            </a:r>
          </a:p>
          <a:p>
            <a:pPr lvl="1"/>
            <a:r>
              <a:rPr lang="cs-CZ" dirty="0"/>
              <a:t>církevní správa (např. diecéze, arcidiecéze)</a:t>
            </a:r>
          </a:p>
          <a:p>
            <a:pPr lvl="1"/>
            <a:r>
              <a:rPr lang="cs-CZ" dirty="0"/>
              <a:t>hospodářství (např. OŽK, přirozené krajiny – zemědělské výrobní oblasti)</a:t>
            </a:r>
          </a:p>
          <a:p>
            <a:pPr lvl="1"/>
            <a:r>
              <a:rPr lang="cs-CZ" dirty="0"/>
              <a:t>osvěta, vlastivědná činnost, turistika – např. </a:t>
            </a:r>
            <a:r>
              <a:rPr lang="cs-CZ" dirty="0" err="1"/>
              <a:t>Podblanicko</a:t>
            </a:r>
            <a:r>
              <a:rPr lang="cs-CZ" dirty="0"/>
              <a:t>, Podkrkonoší</a:t>
            </a:r>
          </a:p>
          <a:p>
            <a:pPr lvl="1"/>
            <a:r>
              <a:rPr lang="cs-CZ" dirty="0"/>
              <a:t>sjednocování Evropy - euroregiony</a:t>
            </a:r>
          </a:p>
        </p:txBody>
      </p:sp>
    </p:spTree>
    <p:extLst>
      <p:ext uri="{BB962C8B-B14F-4D97-AF65-F5344CB8AC3E}">
        <p14:creationId xmlns:p14="http://schemas.microsoft.com/office/powerpoint/2010/main" val="33232751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effectLst/>
              </a:rPr>
              <a:t>1850 – 1855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7 krajů + 79 politických okresů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Budějovický, Českolipský, Chebský, Jičínský, Pardubický, Plzeňský, Pražský</a:t>
            </a:r>
          </a:p>
          <a:p>
            <a:r>
              <a:rPr lang="cs-CZ" dirty="0">
                <a:effectLst/>
              </a:rPr>
              <a:t>kraje se dále dělily na 79 politických okresů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r>
              <a:rPr lang="cs-CZ" b="1" dirty="0">
                <a:effectLst/>
              </a:rPr>
              <a:t>1855-1862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13 krajů</a:t>
            </a:r>
            <a:r>
              <a:rPr lang="cs-CZ" dirty="0">
                <a:effectLst/>
              </a:rPr>
              <a:t>  (s přesahem pravomocí do 1868)</a:t>
            </a:r>
          </a:p>
          <a:p>
            <a:r>
              <a:rPr lang="cs-CZ" dirty="0">
                <a:effectLst/>
              </a:rPr>
              <a:t>Boleslavský, Budějovický, Čáslavský, Hradecký, Chebský, Chrudimský, Jičínský, Litoměřický, Písecký, Plzeňský, Pražský, Táborský, Žatecký</a:t>
            </a:r>
          </a:p>
          <a:p>
            <a:r>
              <a:rPr lang="cs-CZ" dirty="0">
                <a:effectLst/>
              </a:rPr>
              <a:t>hlavní město Praha - zachována správní samostatnost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207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217" y="0"/>
            <a:ext cx="6077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48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16" y="0"/>
            <a:ext cx="6102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459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04" y="114300"/>
            <a:ext cx="8697593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05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>
                <a:effectLst/>
              </a:rPr>
              <a:t>Morava</a:t>
            </a:r>
            <a:endParaRPr lang="cs-CZ" u="sng" dirty="0">
              <a:effectLst/>
            </a:endParaRPr>
          </a:p>
          <a:p>
            <a:r>
              <a:rPr lang="cs-CZ" dirty="0">
                <a:effectLst/>
              </a:rPr>
              <a:t>přirozené formování krajů se neuskutečnilo</a:t>
            </a:r>
          </a:p>
          <a:p>
            <a:r>
              <a:rPr lang="cs-CZ" b="1" dirty="0">
                <a:effectLst/>
              </a:rPr>
              <a:t>1529</a:t>
            </a:r>
            <a:r>
              <a:rPr lang="cs-CZ" dirty="0">
                <a:effectLst/>
              </a:rPr>
              <a:t> </a:t>
            </a:r>
            <a:r>
              <a:rPr lang="cs-CZ" b="1">
                <a:effectLst/>
              </a:rPr>
              <a:t>– 1569 </a:t>
            </a:r>
            <a:r>
              <a:rPr lang="cs-CZ" b="1" dirty="0">
                <a:effectLst/>
              </a:rPr>
              <a:t>-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4 kraje</a:t>
            </a:r>
            <a:r>
              <a:rPr lang="cs-CZ" dirty="0">
                <a:effectLst/>
              </a:rPr>
              <a:t> -</a:t>
            </a:r>
            <a:r>
              <a:rPr lang="cs-CZ" dirty="0"/>
              <a:t>&gt;</a:t>
            </a:r>
            <a:r>
              <a:rPr lang="cs-CZ" dirty="0">
                <a:effectLst/>
              </a:rPr>
              <a:t> zřízeny pod vlivem tureckého nebezpečí jako obranné jednotky</a:t>
            </a:r>
          </a:p>
          <a:p>
            <a:r>
              <a:rPr lang="cs-CZ" dirty="0">
                <a:effectLst/>
              </a:rPr>
              <a:t>Brněnský, Hradišťský, Novojičínský, Olomoucký</a:t>
            </a:r>
          </a:p>
          <a:p>
            <a:r>
              <a:rPr lang="cs-CZ" b="1" dirty="0">
                <a:effectLst/>
              </a:rPr>
              <a:t>1569 - 1735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5 krajů</a:t>
            </a:r>
            <a:r>
              <a:rPr lang="cs-CZ" dirty="0">
                <a:effectLst/>
              </a:rPr>
              <a:t> </a:t>
            </a:r>
          </a:p>
          <a:p>
            <a:r>
              <a:rPr lang="cs-CZ" dirty="0">
                <a:effectLst/>
              </a:rPr>
              <a:t>Brněnský, Hradišťský, Jihlavský, Olomoucký, Znojemský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73778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effectLst/>
              </a:rPr>
              <a:t>1735 – 1848: </a:t>
            </a:r>
            <a:r>
              <a:rPr lang="cs-CZ" u="sng" dirty="0">
                <a:effectLst/>
              </a:rPr>
              <a:t>6 krajů</a:t>
            </a:r>
            <a:r>
              <a:rPr lang="cs-CZ" dirty="0">
                <a:effectLst/>
              </a:rPr>
              <a:t> </a:t>
            </a:r>
          </a:p>
          <a:p>
            <a:r>
              <a:rPr lang="cs-CZ" dirty="0">
                <a:effectLst/>
              </a:rPr>
              <a:t>Brněnský, Hradišťský, Jihlavský, Olomoucký, Přerovský, Znojemský</a:t>
            </a:r>
          </a:p>
          <a:p>
            <a:r>
              <a:rPr lang="cs-CZ" dirty="0">
                <a:effectLst/>
              </a:rPr>
              <a:t>největší Olomoucký kraj se dělil do roku 1735 na </a:t>
            </a:r>
            <a:r>
              <a:rPr lang="cs-CZ" dirty="0" err="1">
                <a:effectLst/>
              </a:rPr>
              <a:t>kolštejnsko</a:t>
            </a:r>
            <a:r>
              <a:rPr lang="cs-CZ" dirty="0">
                <a:effectLst/>
              </a:rPr>
              <a:t>-třebovskou a přerovsko-bruntálskou čtvrť; správní reforma r. 1735 - z přerovsko-bruntálské čtvrti Olomouckého kraje vzniká šestý moravský kraj – Přerovský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r>
              <a:rPr lang="cs-CZ" b="1" dirty="0">
                <a:effectLst/>
              </a:rPr>
              <a:t>1850 – 1855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2 kraje + 25 politických okresů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Brněnský, Olomoucký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8387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effectLst/>
              </a:rPr>
              <a:t>1855 – 1860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6 krajů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Brněnský, Znojemský, Jihlavský, Olomoucký, Uherskohradišťský, Novojičínský</a:t>
            </a:r>
          </a:p>
          <a:p>
            <a:endParaRPr lang="cs-CZ" dirty="0">
              <a:effectLst/>
            </a:endParaRPr>
          </a:p>
          <a:p>
            <a:r>
              <a:rPr lang="cs-CZ" dirty="0">
                <a:effectLst/>
              </a:rPr>
              <a:t>1862 (Čechy) a 1860 (Morava a Slezsko) - zrušení krajských úřadů x až do roku 1868 si zachovaly některé své pravomoci</a:t>
            </a:r>
          </a:p>
          <a:p>
            <a:r>
              <a:rPr lang="cs-CZ" dirty="0">
                <a:effectLst/>
              </a:rPr>
              <a:t>správní reforma z r. 1868 . kraje obnoveny nebyly + krajské úřady zcela zanikly =</a:t>
            </a:r>
            <a:r>
              <a:rPr lang="cs-CZ" dirty="0"/>
              <a:t>&gt;</a:t>
            </a:r>
            <a:r>
              <a:rPr lang="cs-CZ" dirty="0">
                <a:effectLst/>
              </a:rPr>
              <a:t> krajské zřízení přestalo po téměř pěti stoletích až do roku 1949 existovat</a:t>
            </a:r>
            <a:endParaRPr lang="cs-CZ" i="1" dirty="0">
              <a:effectLst/>
            </a:endParaRPr>
          </a:p>
          <a:p>
            <a:r>
              <a:rPr lang="cs-CZ" dirty="0">
                <a:effectLst/>
              </a:rPr>
              <a:t>politické okresy zachovány x jejich počet se proměňoval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6530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11" y="206935"/>
            <a:ext cx="8468179" cy="64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116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effectLst/>
              </a:rPr>
              <a:t>Slezsko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samostatný územně správní vývoj Slezska skončil rokem 1742, kdy součástí habsburské monarchie zůstala pouze jeho část -</a:t>
            </a:r>
            <a:r>
              <a:rPr lang="cs-CZ" dirty="0"/>
              <a:t>&gt;</a:t>
            </a:r>
            <a:r>
              <a:rPr lang="cs-CZ" dirty="0">
                <a:effectLst/>
              </a:rPr>
              <a:t> České nebo Rakouské Slezsko</a:t>
            </a:r>
            <a:r>
              <a:rPr lang="cs-CZ" b="1" dirty="0">
                <a:effectLst/>
              </a:rPr>
              <a:t> </a:t>
            </a:r>
            <a:endParaRPr lang="cs-CZ" dirty="0">
              <a:effectLst/>
            </a:endParaRPr>
          </a:p>
          <a:p>
            <a:pPr lvl="0"/>
            <a:r>
              <a:rPr lang="cs-CZ" b="1" dirty="0">
                <a:effectLst/>
              </a:rPr>
              <a:t>1742- 1783: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4 knížectví</a:t>
            </a:r>
            <a:r>
              <a:rPr lang="cs-CZ" dirty="0">
                <a:effectLst/>
              </a:rPr>
              <a:t>: Krnovské, </a:t>
            </a:r>
            <a:r>
              <a:rPr lang="cs-CZ" dirty="0" err="1">
                <a:effectLst/>
              </a:rPr>
              <a:t>Nisské</a:t>
            </a:r>
            <a:r>
              <a:rPr lang="cs-CZ" dirty="0">
                <a:effectLst/>
              </a:rPr>
              <a:t>, Opavské, Těšín­ské </a:t>
            </a:r>
          </a:p>
          <a:p>
            <a:pPr lvl="0"/>
            <a:r>
              <a:rPr lang="cs-CZ" b="1" dirty="0">
                <a:effectLst/>
              </a:rPr>
              <a:t>1783</a:t>
            </a:r>
            <a:r>
              <a:rPr lang="cs-CZ" dirty="0">
                <a:effectLst/>
              </a:rPr>
              <a:t> </a:t>
            </a:r>
            <a:r>
              <a:rPr lang="cs-CZ" b="1" dirty="0">
                <a:effectLst/>
              </a:rPr>
              <a:t>– 1848: </a:t>
            </a:r>
            <a:r>
              <a:rPr lang="cs-CZ" dirty="0">
                <a:effectLst/>
              </a:rPr>
              <a:t>2</a:t>
            </a:r>
            <a:r>
              <a:rPr lang="cs-CZ" u="sng" dirty="0">
                <a:effectLst/>
              </a:rPr>
              <a:t> kraje</a:t>
            </a:r>
            <a:r>
              <a:rPr lang="cs-CZ" dirty="0">
                <a:effectLst/>
              </a:rPr>
              <a:t>: Opavský, Těšínský </a:t>
            </a:r>
          </a:p>
          <a:p>
            <a:pPr lvl="0"/>
            <a:r>
              <a:rPr lang="cs-CZ" b="1" dirty="0">
                <a:effectLst/>
              </a:rPr>
              <a:t>1850 – 1918: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1 kraj</a:t>
            </a:r>
            <a:r>
              <a:rPr lang="cs-CZ" dirty="0">
                <a:effectLst/>
              </a:rPr>
              <a:t> + politické okresy</a:t>
            </a:r>
          </a:p>
          <a:p>
            <a:r>
              <a:rPr lang="cs-CZ" dirty="0">
                <a:effectLst/>
              </a:rPr>
              <a:t>v letech 1860-1861 Slezsko spojeno s Moravou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389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>
                <a:effectLst/>
              </a:rPr>
              <a:t>Republika československá</a:t>
            </a:r>
            <a:endParaRPr lang="cs-CZ" u="sng" dirty="0">
              <a:effectLst/>
            </a:endParaRPr>
          </a:p>
          <a:p>
            <a:r>
              <a:rPr lang="cs-CZ" b="1" dirty="0">
                <a:effectLst/>
              </a:rPr>
              <a:t>1920-1928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5 zemí + politické okresy a župy</a:t>
            </a:r>
            <a:r>
              <a:rPr lang="cs-CZ" dirty="0">
                <a:effectLst/>
              </a:rPr>
              <a:t> -</a:t>
            </a:r>
            <a:r>
              <a:rPr lang="cs-CZ" dirty="0"/>
              <a:t>&gt; z</a:t>
            </a:r>
            <a:r>
              <a:rPr lang="cs-CZ" dirty="0">
                <a:effectLst/>
              </a:rPr>
              <a:t>emě: Čechy, Morava, Slezsko, Slovensko, Podkarpatská Rus</a:t>
            </a:r>
          </a:p>
          <a:p>
            <a:r>
              <a:rPr lang="cs-CZ" dirty="0" err="1">
                <a:effectLst/>
              </a:rPr>
              <a:t>jednotl</a:t>
            </a:r>
            <a:r>
              <a:rPr lang="cs-CZ" dirty="0">
                <a:effectLst/>
              </a:rPr>
              <a:t>. země členěny na </a:t>
            </a:r>
            <a:r>
              <a:rPr lang="cs-CZ" i="1" dirty="0">
                <a:effectLst/>
              </a:rPr>
              <a:t>politické okresy</a:t>
            </a:r>
            <a:r>
              <a:rPr lang="cs-CZ" dirty="0">
                <a:effectLst/>
              </a:rPr>
              <a:t> (v Čechách, na Moravě a ve Slezsku) a </a:t>
            </a:r>
            <a:r>
              <a:rPr lang="cs-CZ" i="1" dirty="0">
                <a:effectLst/>
              </a:rPr>
              <a:t>župy</a:t>
            </a:r>
            <a:r>
              <a:rPr lang="cs-CZ" dirty="0">
                <a:effectLst/>
              </a:rPr>
              <a:t> (na Slovensku a v Podkarpatské Rusi)</a:t>
            </a:r>
          </a:p>
          <a:p>
            <a:r>
              <a:rPr lang="cs-CZ" dirty="0">
                <a:effectLst/>
              </a:rPr>
              <a:t>Župní zákon (29. úno­ra 1920, s platností od 1. ledna 1923) - zavádění župního zřízení na celém území Československa x realizováno jen na Slovensku (zřízeno 6 nových žup, 2 města s regulovaných magistrátem a okresy)</a:t>
            </a:r>
          </a:p>
          <a:p>
            <a:r>
              <a:rPr lang="cs-CZ" dirty="0">
                <a:effectLst/>
              </a:rPr>
              <a:t>v ČZ v platnosti původní členění na politické okresy, na PR staré župní zřízení uherské</a:t>
            </a:r>
          </a:p>
        </p:txBody>
      </p:sp>
    </p:spTree>
    <p:extLst>
      <p:ext uri="{BB962C8B-B14F-4D97-AF65-F5344CB8AC3E}">
        <p14:creationId xmlns:p14="http://schemas.microsoft.com/office/powerpoint/2010/main" val="1524955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200" dirty="0"/>
              <a:t>Jak vymezit oblast regionálního výzkumu???</a:t>
            </a:r>
          </a:p>
          <a:p>
            <a:pPr marL="0" indent="0">
              <a:buNone/>
            </a:pPr>
            <a:endParaRPr lang="cs-CZ" sz="2200" b="1" dirty="0">
              <a:effectLst/>
            </a:endParaRPr>
          </a:p>
          <a:p>
            <a:pPr marL="0" indent="0">
              <a:buNone/>
            </a:pPr>
            <a:r>
              <a:rPr lang="cs-CZ" b="1" dirty="0">
                <a:effectLst/>
              </a:rPr>
              <a:t>Klasifikace (třídění) regionů</a:t>
            </a:r>
          </a:p>
          <a:p>
            <a:r>
              <a:rPr lang="cs-CZ" dirty="0">
                <a:effectLst/>
              </a:rPr>
              <a:t>vyplývá z jejich geografické povahy a z funkcí v prostoru, čase a společnosti v historickém vývoji</a:t>
            </a:r>
          </a:p>
          <a:p>
            <a:r>
              <a:rPr lang="cs-CZ" b="1" dirty="0">
                <a:effectLst/>
              </a:rPr>
              <a:t>1. Vymezení regionu nezávisle na hranicích soudobého či historického strukturálního kritéria převážně podle geografického charakteru</a:t>
            </a:r>
          </a:p>
          <a:p>
            <a:pPr lvl="1"/>
            <a:r>
              <a:rPr lang="cs-CZ" sz="2000" dirty="0">
                <a:effectLst/>
              </a:rPr>
              <a:t>např. </a:t>
            </a:r>
            <a:r>
              <a:rPr lang="cs-CZ" dirty="0">
                <a:effectLst/>
              </a:rPr>
              <a:t>Podkrkonoší, Podkrušnohoří, Českomoravská vrchovina, Haná, střední Čechy, jižní Čechy, východní Čechy, jižní Morava apod. x mnohdy problém s přesnějším vymezením</a:t>
            </a:r>
          </a:p>
        </p:txBody>
      </p:sp>
    </p:spTree>
    <p:extLst>
      <p:ext uri="{BB962C8B-B14F-4D97-AF65-F5344CB8AC3E}">
        <p14:creationId xmlns:p14="http://schemas.microsoft.com/office/powerpoint/2010/main" val="17333518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effectLst/>
              </a:rPr>
              <a:t>1928 – 1939</a:t>
            </a:r>
            <a:r>
              <a:rPr lang="cs-CZ" dirty="0">
                <a:effectLst/>
              </a:rPr>
              <a:t>: </a:t>
            </a:r>
            <a:r>
              <a:rPr lang="cs-CZ" u="sng" dirty="0">
                <a:effectLst/>
              </a:rPr>
              <a:t>4 země + politické okresy</a:t>
            </a:r>
            <a:r>
              <a:rPr lang="cs-CZ" dirty="0">
                <a:effectLst/>
              </a:rPr>
              <a:t> </a:t>
            </a:r>
          </a:p>
          <a:p>
            <a:r>
              <a:rPr lang="cs-CZ" dirty="0">
                <a:effectLst/>
              </a:rPr>
              <a:t>Země Česká, Moravskoslezská (sloučením Moravy a Slezska), Slovenská (též Krajina Slovenská nebo Slovenská krajina), Podkarpatoruská </a:t>
            </a:r>
          </a:p>
          <a:p>
            <a:r>
              <a:rPr lang="cs-CZ" dirty="0">
                <a:effectLst/>
              </a:rPr>
              <a:t>Zákon o organizaci politické správy z roku 1927 (platnost od 1. prosince 1928) -</a:t>
            </a:r>
            <a:r>
              <a:rPr lang="cs-CZ" dirty="0"/>
              <a:t>&gt; </a:t>
            </a:r>
            <a:r>
              <a:rPr lang="cs-CZ" dirty="0">
                <a:effectLst/>
              </a:rPr>
              <a:t>nové územní členění -</a:t>
            </a:r>
            <a:r>
              <a:rPr lang="cs-CZ" dirty="0"/>
              <a:t>&gt; zrušení ž</a:t>
            </a:r>
            <a:r>
              <a:rPr lang="cs-CZ" dirty="0">
                <a:effectLst/>
              </a:rPr>
              <a:t>upního zřízení -</a:t>
            </a:r>
            <a:r>
              <a:rPr lang="cs-CZ" dirty="0"/>
              <a:t>&gt; </a:t>
            </a:r>
            <a:r>
              <a:rPr lang="cs-CZ" dirty="0">
                <a:effectLst/>
              </a:rPr>
              <a:t>nahrazeno v ce­lé ČSR politickými okresy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7360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Správní členění RČ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4" y="-772066"/>
            <a:ext cx="11556813" cy="840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9077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u="sng" dirty="0">
                <a:effectLst/>
              </a:rPr>
              <a:t>Protektorát Čechy a Morava</a:t>
            </a:r>
            <a:endParaRPr lang="cs-CZ" u="sng" dirty="0">
              <a:effectLst/>
            </a:endParaRPr>
          </a:p>
          <a:p>
            <a:r>
              <a:rPr lang="cs-CZ" b="1" dirty="0">
                <a:effectLst/>
              </a:rPr>
              <a:t>1939-1945: </a:t>
            </a:r>
            <a:r>
              <a:rPr lang="cs-CZ" u="sng" dirty="0">
                <a:effectLst/>
              </a:rPr>
              <a:t>politické okresy + </a:t>
            </a:r>
            <a:r>
              <a:rPr lang="cs-CZ" u="sng" dirty="0" err="1">
                <a:effectLst/>
              </a:rPr>
              <a:t>oberlandráty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na území protektorátu existovaly původní politické okresy, označované jako „autonomní“ + nově zřízené </a:t>
            </a:r>
            <a:r>
              <a:rPr lang="cs-CZ" dirty="0" err="1">
                <a:effectLst/>
              </a:rPr>
              <a:t>oberlandráty</a:t>
            </a:r>
            <a:endParaRPr lang="cs-CZ" dirty="0">
              <a:effectLst/>
            </a:endParaRPr>
          </a:p>
          <a:p>
            <a:r>
              <a:rPr lang="cs-CZ" dirty="0" err="1">
                <a:effectLst/>
              </a:rPr>
              <a:t>oberlandráty</a:t>
            </a:r>
            <a:r>
              <a:rPr lang="cs-CZ" dirty="0">
                <a:effectLst/>
              </a:rPr>
              <a:t> ustavené v prů­běhu prvního roku okupační správy -</a:t>
            </a:r>
            <a:r>
              <a:rPr lang="cs-CZ" dirty="0"/>
              <a:t>&gt; </a:t>
            </a:r>
            <a:r>
              <a:rPr lang="cs-CZ" dirty="0">
                <a:effectLst/>
              </a:rPr>
              <a:t>podléhaly přímo říšskému protektorovi -</a:t>
            </a:r>
            <a:r>
              <a:rPr lang="cs-CZ" dirty="0"/>
              <a:t>&gt; </a:t>
            </a:r>
            <a:r>
              <a:rPr lang="cs-CZ" dirty="0">
                <a:effectLst/>
              </a:rPr>
              <a:t>počet se během 2SV proměňoval -</a:t>
            </a:r>
            <a:r>
              <a:rPr lang="cs-CZ" dirty="0"/>
              <a:t>&gt; 1-6; </a:t>
            </a:r>
            <a:r>
              <a:rPr lang="cs-CZ" dirty="0">
                <a:effectLst/>
              </a:rPr>
              <a:t>po správní reformě Reinharda Heydricha roku 1942 7 </a:t>
            </a:r>
            <a:r>
              <a:rPr lang="cs-CZ" dirty="0" err="1">
                <a:effectLst/>
              </a:rPr>
              <a:t>oberlandrátů</a:t>
            </a:r>
            <a:r>
              <a:rPr lang="cs-CZ" dirty="0">
                <a:effectLst/>
              </a:rPr>
              <a:t>, od 1. září 1944 šest </a:t>
            </a:r>
            <a:r>
              <a:rPr lang="cs-CZ" dirty="0" err="1">
                <a:effectLst/>
              </a:rPr>
              <a:t>oberlandrátů</a:t>
            </a:r>
            <a:endParaRPr lang="cs-CZ" dirty="0">
              <a:effectLst/>
            </a:endParaRPr>
          </a:p>
          <a:p>
            <a:pPr marL="0" indent="0">
              <a:buNone/>
            </a:pPr>
            <a:endParaRPr lang="cs-CZ" dirty="0">
              <a:effectLst/>
            </a:endParaRPr>
          </a:p>
          <a:p>
            <a:pPr marL="0" indent="0">
              <a:buNone/>
            </a:pPr>
            <a:r>
              <a:rPr lang="cs-CZ" b="1" u="sng" dirty="0">
                <a:effectLst/>
              </a:rPr>
              <a:t>Odstoupená území</a:t>
            </a:r>
          </a:p>
          <a:p>
            <a:r>
              <a:rPr lang="cs-CZ" dirty="0">
                <a:effectLst/>
              </a:rPr>
              <a:t>postupně podřizována říšsko-německé správě -</a:t>
            </a:r>
            <a:r>
              <a:rPr lang="cs-CZ" dirty="0"/>
              <a:t>&gt; </a:t>
            </a:r>
            <a:r>
              <a:rPr lang="cs-CZ" dirty="0">
                <a:effectLst/>
              </a:rPr>
              <a:t>pohraniční oblasti v JČ, JM, Hlučínsko připojeny k sousedním župám</a:t>
            </a:r>
          </a:p>
          <a:p>
            <a:r>
              <a:rPr lang="cs-CZ" dirty="0">
                <a:effectLst/>
              </a:rPr>
              <a:t>z ostatního území vytvořena „</a:t>
            </a:r>
            <a:r>
              <a:rPr lang="cs-CZ" b="1" dirty="0" err="1">
                <a:effectLst/>
              </a:rPr>
              <a:t>Reichsgau</a:t>
            </a:r>
            <a:r>
              <a:rPr lang="cs-CZ" b="1" dirty="0">
                <a:effectLst/>
              </a:rPr>
              <a:t> </a:t>
            </a:r>
            <a:r>
              <a:rPr lang="cs-CZ" b="1" dirty="0" err="1">
                <a:effectLst/>
              </a:rPr>
              <a:t>Sudetenland</a:t>
            </a:r>
            <a:r>
              <a:rPr lang="cs-CZ" dirty="0">
                <a:effectLst/>
              </a:rPr>
              <a:t>“-</a:t>
            </a:r>
            <a:r>
              <a:rPr lang="cs-CZ" dirty="0"/>
              <a:t>&gt;</a:t>
            </a:r>
            <a:r>
              <a:rPr lang="cs-CZ" dirty="0">
                <a:effectLst/>
              </a:rPr>
              <a:t> 53 venkovských okresů (</a:t>
            </a:r>
            <a:r>
              <a:rPr lang="cs-CZ" dirty="0" err="1">
                <a:effectLst/>
              </a:rPr>
              <a:t>Landkreise</a:t>
            </a:r>
            <a:r>
              <a:rPr lang="cs-CZ" dirty="0">
                <a:effectLst/>
              </a:rPr>
              <a:t>) + 5 městských okresů (</a:t>
            </a:r>
            <a:r>
              <a:rPr lang="cs-CZ" dirty="0" err="1">
                <a:effectLst/>
              </a:rPr>
              <a:t>Stadtkreise</a:t>
            </a:r>
            <a:r>
              <a:rPr lang="cs-CZ" dirty="0">
                <a:effectLst/>
              </a:rPr>
              <a:t>) – Liberec, Ústí nad Labem, Cheb, Karlovy Vary a Opava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2030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Protektorát správní 19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89" y="116541"/>
            <a:ext cx="9998822" cy="662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6984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Československo (1945-1990)</a:t>
            </a:r>
          </a:p>
          <a:p>
            <a:pPr lvl="0"/>
            <a:r>
              <a:rPr lang="cs-CZ" b="1" dirty="0">
                <a:effectLst/>
              </a:rPr>
              <a:t> 1945 - 1949: </a:t>
            </a:r>
            <a:r>
              <a:rPr lang="cs-CZ" u="sng" dirty="0">
                <a:effectLst/>
              </a:rPr>
              <a:t>3 země + okresy</a:t>
            </a:r>
            <a:endParaRPr lang="cs-CZ" b="1" dirty="0">
              <a:effectLst/>
            </a:endParaRPr>
          </a:p>
          <a:p>
            <a:r>
              <a:rPr lang="cs-CZ" dirty="0">
                <a:effectLst/>
              </a:rPr>
              <a:t>Země Česká, Moravskoslezská a Krajina Slovenská </a:t>
            </a:r>
            <a:endParaRPr lang="cs-CZ" b="1" dirty="0">
              <a:effectLst/>
            </a:endParaRPr>
          </a:p>
          <a:p>
            <a:r>
              <a:rPr lang="cs-CZ" dirty="0">
                <a:effectLst/>
              </a:rPr>
              <a:t>územní členění obnovené ČSR navazovalo na stav k 29. září 1938 (x bez PR)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pPr lvl="0"/>
            <a:r>
              <a:rPr lang="cs-CZ" b="1" dirty="0">
                <a:effectLst/>
              </a:rPr>
              <a:t>1949 - 1960: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19 krajů + 364 okresů</a:t>
            </a:r>
            <a:endParaRPr lang="cs-CZ" b="1" dirty="0">
              <a:effectLst/>
            </a:endParaRPr>
          </a:p>
          <a:p>
            <a:r>
              <a:rPr lang="cs-CZ" dirty="0">
                <a:effectLst/>
              </a:rPr>
              <a:t>Pražský, Ústecký, Karlovarský, Plzeňský, Českobudějovický, Jihlavský, Pardubický, Hradecký</a:t>
            </a:r>
            <a:r>
              <a:rPr lang="cs-CZ" b="1" dirty="0">
                <a:effectLst/>
              </a:rPr>
              <a:t>, </a:t>
            </a:r>
            <a:r>
              <a:rPr lang="cs-CZ" dirty="0">
                <a:effectLst/>
              </a:rPr>
              <a:t>Liberecký, Brněnský, Gottwaldovský, Ostravský, Olomoucký, Bratislavský, Nitranský, Žilinský, Banskobystrický, Košický, Prešovský</a:t>
            </a:r>
            <a:endParaRPr lang="cs-CZ" b="1" dirty="0">
              <a:effectLst/>
            </a:endParaRPr>
          </a:p>
          <a:p>
            <a:pPr marL="0" indent="0">
              <a:buNone/>
            </a:pPr>
            <a:endParaRPr lang="cs-CZ" b="1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413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67000" y="-1288142"/>
            <a:ext cx="6857999" cy="943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722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effectLst/>
              </a:rPr>
              <a:t>1960- 1990: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10 krajů + 108 okresů (od 1968 112 okresů)</a:t>
            </a:r>
            <a:endParaRPr lang="cs-CZ" b="1" dirty="0">
              <a:effectLst/>
            </a:endParaRPr>
          </a:p>
          <a:p>
            <a:r>
              <a:rPr lang="cs-CZ" dirty="0">
                <a:effectLst/>
              </a:rPr>
              <a:t>Středočeský, Východočeský, Severočeský, Západočeský, Jihočeský, Severomoravský, Jihomoravský, Západoslovenský, Středoslovenský, Východoslovenský</a:t>
            </a:r>
            <a:endParaRPr lang="cs-CZ" b="1" dirty="0">
              <a:effectLst/>
            </a:endParaRPr>
          </a:p>
          <a:p>
            <a:r>
              <a:rPr lang="cs-CZ" dirty="0">
                <a:effectLst/>
              </a:rPr>
              <a:t>Hlavní město Praha získalo statut kraje </a:t>
            </a:r>
          </a:p>
          <a:p>
            <a:r>
              <a:rPr lang="cs-CZ" dirty="0">
                <a:effectLst/>
              </a:rPr>
              <a:t>Zákon o federalizaci republiky z 27. října 1968 (platnost od 1. ledna 1969) – ČSSR tvoří ČSR a SSR x počet krajů nezměněn</a:t>
            </a:r>
          </a:p>
          <a:p>
            <a:r>
              <a:rPr lang="cs-CZ" dirty="0">
                <a:effectLst/>
              </a:rPr>
              <a:t>1990 – zrušení krajských národních výborů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24139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67000" y="-1288142"/>
            <a:ext cx="6857999" cy="943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726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Územně správní vývoj českého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effectLst/>
              </a:rPr>
              <a:t>Česká republika</a:t>
            </a:r>
            <a:endParaRPr lang="cs-CZ" dirty="0">
              <a:effectLst/>
            </a:endParaRPr>
          </a:p>
          <a:p>
            <a:pPr lvl="0"/>
            <a:r>
              <a:rPr lang="cs-CZ" b="1" dirty="0">
                <a:effectLst/>
              </a:rPr>
              <a:t>1993 – 1995: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75 okresů</a:t>
            </a:r>
            <a:endParaRPr lang="cs-CZ" dirty="0">
              <a:effectLst/>
            </a:endParaRPr>
          </a:p>
          <a:p>
            <a:pPr lvl="0"/>
            <a:r>
              <a:rPr lang="cs-CZ" b="1" dirty="0">
                <a:effectLst/>
              </a:rPr>
              <a:t>1996 – 1999:</a:t>
            </a:r>
            <a:r>
              <a:rPr lang="cs-CZ" dirty="0">
                <a:effectLst/>
              </a:rPr>
              <a:t> </a:t>
            </a:r>
            <a:r>
              <a:rPr lang="cs-CZ" u="sng" dirty="0">
                <a:effectLst/>
              </a:rPr>
              <a:t>76 okresů</a:t>
            </a:r>
            <a:r>
              <a:rPr lang="cs-CZ" dirty="0">
                <a:effectLst/>
              </a:rPr>
              <a:t> (nový okres Jeseník)</a:t>
            </a:r>
          </a:p>
          <a:p>
            <a:pPr lvl="0"/>
            <a:r>
              <a:rPr lang="cs-CZ" b="1" dirty="0">
                <a:effectLst/>
              </a:rPr>
              <a:t>od 2000: </a:t>
            </a:r>
            <a:r>
              <a:rPr lang="cs-CZ" u="sng" dirty="0">
                <a:effectLst/>
              </a:rPr>
              <a:t>14 krajů</a:t>
            </a:r>
            <a:r>
              <a:rPr lang="cs-CZ" dirty="0">
                <a:effectLst/>
              </a:rPr>
              <a:t> + </a:t>
            </a:r>
            <a:r>
              <a:rPr lang="cs-CZ" u="sng" dirty="0">
                <a:effectLst/>
              </a:rPr>
              <a:t>okresy (do 2002)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Praha, Středočeský, Liberecký, Ústecký, Litoměřický, Plzeňský, Jihočeský, Pardubický, Královéhradecký, Moravskoslezský, Vysočina, Jihomoravský, Olomoucký, Zlínský </a:t>
            </a:r>
          </a:p>
          <a:p>
            <a:r>
              <a:rPr lang="cs-CZ" dirty="0">
                <a:effectLst/>
              </a:rPr>
              <a:t>k 1. lednu 2003 zrušeny okresní úřady -&gt; namísto nich zavedeny tzv. pověřené obce.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8177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67000" y="-1288142"/>
            <a:ext cx="6857999" cy="943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0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>
                <a:effectLst/>
              </a:rPr>
              <a:t>2. Vymezení regionu podle obecných kritérií, platných v době realizace výzkumu, tzn. podle platného soudobého územně správního uspořádání (od roku 2003 kraje, tzv. malé okresy, NUTS, euroregiony)</a:t>
            </a:r>
          </a:p>
          <a:p>
            <a:pPr lvl="1"/>
            <a:r>
              <a:rPr lang="cs-CZ" sz="1900" b="1" dirty="0">
                <a:effectLst/>
              </a:rPr>
              <a:t>„malé okresy“ </a:t>
            </a:r>
            <a:r>
              <a:rPr lang="cs-CZ" sz="1900" dirty="0">
                <a:effectLst/>
              </a:rPr>
              <a:t>= obce s rozšířenou působností (2003 nahradily okresy </a:t>
            </a:r>
            <a:r>
              <a:rPr lang="cs-CZ" sz="1900" dirty="0"/>
              <a:t>-&gt; 205 nových mikroregionů)</a:t>
            </a:r>
          </a:p>
          <a:p>
            <a:pPr lvl="1"/>
            <a:r>
              <a:rPr lang="cs-CZ" sz="1900" b="1" dirty="0"/>
              <a:t>NUTS 1-5 </a:t>
            </a:r>
            <a:r>
              <a:rPr lang="cs-CZ" sz="1900" dirty="0">
                <a:effectLst/>
              </a:rPr>
              <a:t>(z francouzského </a:t>
            </a:r>
            <a:r>
              <a:rPr lang="cs-CZ" sz="1900" dirty="0" err="1">
                <a:effectLst/>
              </a:rPr>
              <a:t>Nomenclature</a:t>
            </a:r>
            <a:r>
              <a:rPr lang="cs-CZ" sz="1900" dirty="0">
                <a:effectLst/>
              </a:rPr>
              <a:t> des </a:t>
            </a:r>
            <a:r>
              <a:rPr lang="cs-CZ" sz="1900" dirty="0" err="1">
                <a:effectLst/>
              </a:rPr>
              <a:t>unités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territoriales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statistiques</a:t>
            </a:r>
            <a:r>
              <a:rPr lang="cs-CZ" sz="1900" dirty="0">
                <a:effectLst/>
              </a:rPr>
              <a:t>, anglicky </a:t>
            </a:r>
            <a:r>
              <a:rPr lang="cs-CZ" sz="1900" dirty="0" err="1">
                <a:effectLst/>
              </a:rPr>
              <a:t>Nomenclature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of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Territorial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Units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for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Statistical</a:t>
            </a:r>
            <a:r>
              <a:rPr lang="cs-CZ" sz="1900" dirty="0">
                <a:effectLst/>
              </a:rPr>
              <a:t> </a:t>
            </a:r>
            <a:r>
              <a:rPr lang="cs-CZ" sz="1900" dirty="0" err="1">
                <a:effectLst/>
              </a:rPr>
              <a:t>Purposes</a:t>
            </a:r>
            <a:r>
              <a:rPr lang="cs-CZ" sz="1900" dirty="0">
                <a:effectLst/>
              </a:rPr>
              <a:t>) – pro potřeby EU, statisticky srovnatelné „umělé“ regiony – v ČR 8 NUTS2 (</a:t>
            </a:r>
            <a:r>
              <a:rPr lang="cs-CZ" dirty="0">
                <a:effectLst/>
              </a:rPr>
              <a:t>800 000 – 3 000 000 obyv.) </a:t>
            </a:r>
            <a:r>
              <a:rPr lang="cs-CZ" sz="1900" dirty="0">
                <a:effectLst/>
              </a:rPr>
              <a:t>– tzv. „regiony soudržnosti“ (převážně podle světových stran: Severozápad, Severovýchod, Střední Čechy, Jihozápad, Jihovýchod, Severovýchod, Střední Morava; výjimkou je Praha a Ostravsko) x umělé, bez historické regionální identity =</a:t>
            </a:r>
            <a:r>
              <a:rPr lang="cs-CZ" sz="1900" dirty="0"/>
              <a:t>&gt; </a:t>
            </a:r>
            <a:r>
              <a:rPr lang="cs-CZ" sz="1900" dirty="0">
                <a:effectLst/>
              </a:rPr>
              <a:t>pro </a:t>
            </a:r>
            <a:r>
              <a:rPr lang="cs-CZ" sz="1900" dirty="0" err="1">
                <a:effectLst/>
              </a:rPr>
              <a:t>hist</a:t>
            </a:r>
            <a:r>
              <a:rPr lang="cs-CZ" sz="1900" dirty="0">
                <a:effectLst/>
              </a:rPr>
              <a:t>. výzkum pravděpodobně nejméně využitelné</a:t>
            </a:r>
          </a:p>
          <a:p>
            <a:pPr lvl="1"/>
            <a:r>
              <a:rPr lang="cs-CZ" sz="1900" b="1" dirty="0">
                <a:effectLst/>
              </a:rPr>
              <a:t>euroregiony, příhraniční území </a:t>
            </a:r>
            <a:r>
              <a:rPr lang="cs-CZ" sz="1900" dirty="0">
                <a:effectLst/>
              </a:rPr>
              <a:t>– Česko 8 euroregionů: </a:t>
            </a:r>
            <a:r>
              <a:rPr lang="cs-CZ" sz="1900" dirty="0" err="1">
                <a:effectLst/>
              </a:rPr>
              <a:t>Egrensis</a:t>
            </a:r>
            <a:r>
              <a:rPr lang="cs-CZ" sz="1900" dirty="0">
                <a:effectLst/>
              </a:rPr>
              <a:t>, </a:t>
            </a:r>
            <a:r>
              <a:rPr lang="cs-CZ" sz="1900" dirty="0" err="1">
                <a:effectLst/>
              </a:rPr>
              <a:t>Glacensis</a:t>
            </a:r>
            <a:r>
              <a:rPr lang="cs-CZ" sz="1900" dirty="0">
                <a:effectLst/>
              </a:rPr>
              <a:t>, Nisa-</a:t>
            </a:r>
            <a:r>
              <a:rPr lang="cs-CZ" sz="1900" dirty="0" err="1">
                <a:effectLst/>
              </a:rPr>
              <a:t>Neisse</a:t>
            </a:r>
            <a:r>
              <a:rPr lang="cs-CZ" sz="1900" dirty="0">
                <a:effectLst/>
              </a:rPr>
              <a:t>-</a:t>
            </a:r>
            <a:r>
              <a:rPr lang="cs-CZ" sz="1900" dirty="0" err="1">
                <a:effectLst/>
              </a:rPr>
              <a:t>Nysa</a:t>
            </a:r>
            <a:r>
              <a:rPr lang="cs-CZ" sz="1900" dirty="0">
                <a:effectLst/>
              </a:rPr>
              <a:t>, Labe/Elbe, Krušnohoří, Praděd, Těšínské Slezsko a Šumava-Bavorský les – pro studium vhodnější</a:t>
            </a:r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13547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00831"/>
          </a:xfrm>
        </p:spPr>
        <p:txBody>
          <a:bodyPr/>
          <a:lstStyle/>
          <a:p>
            <a:r>
              <a:rPr lang="cs-CZ" dirty="0"/>
              <a:t>4. sonda: plzeňský kraj v proměnách času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72" y="914400"/>
            <a:ext cx="9566056" cy="574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0108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00831"/>
          </a:xfrm>
        </p:spPr>
        <p:txBody>
          <a:bodyPr/>
          <a:lstStyle/>
          <a:p>
            <a:r>
              <a:rPr lang="cs-CZ" dirty="0"/>
              <a:t>4. sonda: plzeňský kraj v proměnách času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08" y="848929"/>
            <a:ext cx="9616384" cy="580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2896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00831"/>
          </a:xfrm>
        </p:spPr>
        <p:txBody>
          <a:bodyPr/>
          <a:lstStyle/>
          <a:p>
            <a:r>
              <a:rPr lang="cs-CZ" dirty="0"/>
              <a:t>4. sonda: plzeňský kraj v proměnách času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532" y="914401"/>
            <a:ext cx="9484936" cy="575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7811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5. Kartografie a studium územního a správního vývoje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 pochopení územního a územně správního vývoje ČZ a jejich geopolitického významu nutno studovat nejen písemné prameny, ale i mapové znázornění českého státu (staré mapy, tematické historické mapy – např. H. </a:t>
            </a:r>
            <a:r>
              <a:rPr lang="cs-CZ" dirty="0" err="1"/>
              <a:t>Jireček</a:t>
            </a:r>
            <a:r>
              <a:rPr lang="cs-CZ" dirty="0"/>
              <a:t>, Josef Kalousek, Jan </a:t>
            </a:r>
            <a:r>
              <a:rPr lang="cs-CZ" dirty="0" err="1"/>
              <a:t>Kapras</a:t>
            </a:r>
            <a:r>
              <a:rPr lang="cs-CZ" dirty="0"/>
              <a:t>, Jan </a:t>
            </a:r>
            <a:r>
              <a:rPr lang="cs-CZ" dirty="0" err="1"/>
              <a:t>Hocke</a:t>
            </a:r>
            <a:r>
              <a:rPr lang="cs-CZ" dirty="0"/>
              <a:t>) </a:t>
            </a:r>
          </a:p>
          <a:p>
            <a:r>
              <a:rPr lang="cs-CZ" dirty="0"/>
              <a:t>znázornění Čech na nejstarších mapách – Ptolemaiova mapa (2. stol.), </a:t>
            </a:r>
            <a:r>
              <a:rPr lang="cs-CZ" dirty="0" err="1"/>
              <a:t>Idrísího</a:t>
            </a:r>
            <a:r>
              <a:rPr lang="cs-CZ" dirty="0"/>
              <a:t> mapa světa (1154), </a:t>
            </a:r>
            <a:r>
              <a:rPr lang="cs-CZ" dirty="0" err="1"/>
              <a:t>Ebstorfská</a:t>
            </a:r>
            <a:r>
              <a:rPr lang="cs-CZ" dirty="0"/>
              <a:t> a </a:t>
            </a:r>
            <a:r>
              <a:rPr lang="cs-CZ" dirty="0" err="1"/>
              <a:t>Herefordská</a:t>
            </a:r>
            <a:r>
              <a:rPr lang="cs-CZ" dirty="0"/>
              <a:t> mapa (13. stol.), </a:t>
            </a:r>
            <a:r>
              <a:rPr lang="cs-CZ" dirty="0" err="1"/>
              <a:t>portolány</a:t>
            </a:r>
            <a:r>
              <a:rPr lang="cs-CZ" dirty="0"/>
              <a:t> (např. Katalánský atlas, 1375), </a:t>
            </a:r>
            <a:r>
              <a:rPr lang="cs-CZ" dirty="0" err="1"/>
              <a:t>Etzlaubova</a:t>
            </a:r>
            <a:r>
              <a:rPr lang="cs-CZ" dirty="0"/>
              <a:t> mapa (1500), …</a:t>
            </a:r>
          </a:p>
        </p:txBody>
      </p:sp>
    </p:spTree>
    <p:extLst>
      <p:ext uri="{BB962C8B-B14F-4D97-AF65-F5344CB8AC3E}">
        <p14:creationId xmlns:p14="http://schemas.microsoft.com/office/powerpoint/2010/main" val="20208455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chedel 1492_zmen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836613"/>
            <a:ext cx="793115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3216276" y="260351"/>
            <a:ext cx="5834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 b="1" dirty="0"/>
              <a:t>Mapa střední Evropy podle Ptolemaia, 1492</a:t>
            </a:r>
          </a:p>
        </p:txBody>
      </p:sp>
    </p:spTree>
    <p:extLst>
      <p:ext uri="{BB962C8B-B14F-4D97-AF65-F5344CB8AC3E}">
        <p14:creationId xmlns:p14="http://schemas.microsoft.com/office/powerpoint/2010/main" val="26217429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131"/>
            <a:ext cx="12192000" cy="552893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2144" y="124287"/>
            <a:ext cx="12038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Al-</a:t>
            </a:r>
            <a:r>
              <a:rPr lang="cs-CZ" b="1" dirty="0" err="1"/>
              <a:t>Idrísí</a:t>
            </a:r>
            <a:r>
              <a:rPr lang="cs-CZ" b="1" dirty="0"/>
              <a:t>, Tabula </a:t>
            </a:r>
            <a:r>
              <a:rPr lang="cs-CZ" b="1" dirty="0" err="1"/>
              <a:t>Rogeriana</a:t>
            </a:r>
            <a:r>
              <a:rPr lang="cs-CZ" b="1" dirty="0"/>
              <a:t> </a:t>
            </a:r>
            <a:r>
              <a:rPr lang="cs-CZ" dirty="0"/>
              <a:t>(pro sicilského krále Rogera II.), </a:t>
            </a:r>
            <a:r>
              <a:rPr lang="cs-CZ" b="1" dirty="0"/>
              <a:t>1154</a:t>
            </a:r>
          </a:p>
          <a:p>
            <a:pPr algn="ctr"/>
            <a:r>
              <a:rPr lang="cs-CZ" dirty="0"/>
              <a:t> česká města - </a:t>
            </a:r>
            <a:r>
              <a:rPr lang="cs-CZ" dirty="0" err="1"/>
              <a:t>Mašla</a:t>
            </a:r>
            <a:r>
              <a:rPr lang="cs-CZ" dirty="0"/>
              <a:t>, </a:t>
            </a:r>
            <a:r>
              <a:rPr lang="cs-CZ" dirty="0" err="1"/>
              <a:t>Šruna</a:t>
            </a:r>
            <a:r>
              <a:rPr lang="cs-CZ" dirty="0"/>
              <a:t>, Agra a Bis = Plzeň, Brno, Kroměříž a Olomouc</a:t>
            </a:r>
          </a:p>
        </p:txBody>
      </p:sp>
    </p:spTree>
    <p:extLst>
      <p:ext uri="{BB962C8B-B14F-4D97-AF65-F5344CB8AC3E}">
        <p14:creationId xmlns:p14="http://schemas.microsoft.com/office/powerpoint/2010/main" val="15173187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bstorf-map-small.jpg (1021×10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408" y="626"/>
            <a:ext cx="7001184" cy="685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61365" y="215154"/>
            <a:ext cx="2250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/>
              <a:t>Ebstorfská</a:t>
            </a:r>
            <a:r>
              <a:rPr lang="cs-CZ" sz="2400" b="1" dirty="0"/>
              <a:t> mapa světa, </a:t>
            </a:r>
          </a:p>
          <a:p>
            <a:r>
              <a:rPr lang="cs-CZ" sz="2400" b="1" dirty="0"/>
              <a:t>1234, </a:t>
            </a:r>
          </a:p>
          <a:p>
            <a:r>
              <a:rPr lang="cs-CZ" sz="2400" b="1" dirty="0"/>
              <a:t>autorem </a:t>
            </a:r>
            <a:r>
              <a:rPr lang="cs-CZ" sz="2400" b="1" dirty="0" err="1"/>
              <a:t>Gervasius</a:t>
            </a:r>
            <a:r>
              <a:rPr lang="cs-CZ" sz="2400" b="1" dirty="0"/>
              <a:t> z </a:t>
            </a:r>
            <a:r>
              <a:rPr lang="cs-CZ" sz="2400" b="1" dirty="0" err="1"/>
              <a:t>Tilbury</a:t>
            </a:r>
            <a:r>
              <a:rPr lang="cs-CZ" sz="2400" b="1" dirty="0"/>
              <a:t> (?)</a:t>
            </a:r>
          </a:p>
        </p:txBody>
      </p:sp>
    </p:spTree>
    <p:extLst>
      <p:ext uri="{BB962C8B-B14F-4D97-AF65-F5344CB8AC3E}">
        <p14:creationId xmlns:p14="http://schemas.microsoft.com/office/powerpoint/2010/main" val="2420604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684" y="317021"/>
            <a:ext cx="5186633" cy="622395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89781" y="317020"/>
            <a:ext cx="3079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err="1"/>
              <a:t>Herefordská</a:t>
            </a:r>
            <a:r>
              <a:rPr lang="cs-CZ" sz="2800" b="1" dirty="0"/>
              <a:t> mapa světa, </a:t>
            </a:r>
          </a:p>
          <a:p>
            <a:r>
              <a:rPr lang="cs-CZ" sz="2800" b="1" dirty="0"/>
              <a:t>cca 1290</a:t>
            </a:r>
          </a:p>
        </p:txBody>
      </p:sp>
    </p:spTree>
    <p:extLst>
      <p:ext uri="{BB962C8B-B14F-4D97-AF65-F5344CB8AC3E}">
        <p14:creationId xmlns:p14="http://schemas.microsoft.com/office/powerpoint/2010/main" val="15329638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87" y="114300"/>
            <a:ext cx="9753600" cy="66294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0" y="114300"/>
            <a:ext cx="22638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Katalánský atlas, 1375, mapa Evropy</a:t>
            </a:r>
          </a:p>
        </p:txBody>
      </p:sp>
    </p:spTree>
    <p:extLst>
      <p:ext uri="{BB962C8B-B14F-4D97-AF65-F5344CB8AC3E}">
        <p14:creationId xmlns:p14="http://schemas.microsoft.com/office/powerpoint/2010/main" val="258835159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Kartografie a studium územního a správního vývoje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/>
              <a:t>Kartografické znázornění územně-správního členění ČZ</a:t>
            </a:r>
          </a:p>
          <a:p>
            <a:r>
              <a:rPr lang="cs-CZ" dirty="0"/>
              <a:t>do 17. stol. pouze umělá rekonstrukce na základě písemných pramenů</a:t>
            </a:r>
          </a:p>
          <a:p>
            <a:r>
              <a:rPr lang="cs-CZ" dirty="0"/>
              <a:t>kartograficky znázorněno poprvé poč. 17. stol. (</a:t>
            </a:r>
            <a:r>
              <a:rPr lang="cs-CZ" dirty="0" err="1"/>
              <a:t>Aretinova</a:t>
            </a:r>
            <a:r>
              <a:rPr lang="cs-CZ" dirty="0"/>
              <a:t> mapa Čech, 1619), běžně od 18. stol. – zejména </a:t>
            </a:r>
            <a:r>
              <a:rPr lang="cs-CZ" b="1" dirty="0"/>
              <a:t>přehledné mapy Čech, Moravy a Slezska</a:t>
            </a:r>
          </a:p>
          <a:p>
            <a:r>
              <a:rPr lang="cs-CZ" b="1" dirty="0"/>
              <a:t>mapy Č a M krajů </a:t>
            </a:r>
            <a:r>
              <a:rPr lang="cs-CZ" dirty="0"/>
              <a:t>od 18. stol., zdokonalení v 19. stol. -&gt; mnohostranné využití pro potřeby jednotlivců i úřadů (státní správa, samospráva, hospodářství)</a:t>
            </a:r>
          </a:p>
          <a:p>
            <a:r>
              <a:rPr lang="cs-CZ" dirty="0"/>
              <a:t>19. stol. – územně-správní členění výrazná součást mapového obsahu + mapy doplňovány tabulkami se statistickými údaji, slovními popisy, vyobrazeními specifických rysů regionů (parergy)</a:t>
            </a:r>
          </a:p>
          <a:p>
            <a:r>
              <a:rPr lang="cs-CZ" dirty="0"/>
              <a:t>2. pol. 19. stol. – mapy politických okresů ČZ</a:t>
            </a:r>
          </a:p>
        </p:txBody>
      </p:sp>
    </p:spTree>
    <p:extLst>
      <p:ext uri="{BB962C8B-B14F-4D97-AF65-F5344CB8AC3E}">
        <p14:creationId xmlns:p14="http://schemas.microsoft.com/office/powerpoint/2010/main" val="35697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61" y="738188"/>
            <a:ext cx="11830678" cy="538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984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Kartografie a studium územního a správního vývoje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Samostatné mapy krajů</a:t>
            </a:r>
          </a:p>
          <a:p>
            <a:r>
              <a:rPr lang="cs-CZ" dirty="0"/>
              <a:t>do 19. stol. jen odvozeniny z Müllerovy mapy Čech a Moravy!!!</a:t>
            </a:r>
          </a:p>
          <a:p>
            <a:r>
              <a:rPr lang="cs-CZ" dirty="0"/>
              <a:t>tištěné mapy 1. pol. 18. stol.: </a:t>
            </a:r>
          </a:p>
          <a:p>
            <a:pPr lvl="1"/>
            <a:r>
              <a:rPr lang="cs-CZ" dirty="0"/>
              <a:t>české kraje: Johann </a:t>
            </a:r>
            <a:r>
              <a:rPr lang="cs-CZ" dirty="0" err="1"/>
              <a:t>Glocksperger</a:t>
            </a:r>
            <a:r>
              <a:rPr lang="cs-CZ" dirty="0"/>
              <a:t> (pouze torzo)</a:t>
            </a:r>
          </a:p>
          <a:p>
            <a:pPr lvl="1"/>
            <a:r>
              <a:rPr lang="cs-CZ" dirty="0"/>
              <a:t>moravské kraje: </a:t>
            </a:r>
            <a:r>
              <a:rPr lang="cs-CZ" dirty="0" err="1"/>
              <a:t>Homannovi</a:t>
            </a:r>
            <a:r>
              <a:rPr lang="cs-CZ" dirty="0"/>
              <a:t> dědici (Norimberk)</a:t>
            </a:r>
          </a:p>
          <a:p>
            <a:pPr lvl="1"/>
            <a:r>
              <a:rPr lang="cs-CZ" dirty="0"/>
              <a:t>slezská knížectví: </a:t>
            </a:r>
            <a:r>
              <a:rPr lang="cs-CZ" dirty="0" err="1"/>
              <a:t>Wielandovy</a:t>
            </a:r>
            <a:r>
              <a:rPr lang="cs-CZ" dirty="0"/>
              <a:t> mapy vydané </a:t>
            </a:r>
            <a:r>
              <a:rPr lang="cs-CZ" dirty="0" err="1"/>
              <a:t>Homannovými</a:t>
            </a:r>
            <a:r>
              <a:rPr lang="cs-CZ" dirty="0"/>
              <a:t> dědici </a:t>
            </a:r>
          </a:p>
          <a:p>
            <a:r>
              <a:rPr lang="cs-CZ" dirty="0"/>
              <a:t>tištěné mapy 2. pol. 18. stol.:</a:t>
            </a:r>
          </a:p>
          <a:p>
            <a:pPr lvl="1"/>
            <a:r>
              <a:rPr lang="cs-CZ" dirty="0"/>
              <a:t>české kraje: </a:t>
            </a:r>
            <a:r>
              <a:rPr lang="cs-CZ" dirty="0" err="1"/>
              <a:t>Homannovi</a:t>
            </a:r>
            <a:r>
              <a:rPr lang="cs-CZ" dirty="0"/>
              <a:t> dědici, Karl Winkler, Antonín </a:t>
            </a:r>
            <a:r>
              <a:rPr lang="cs-CZ" dirty="0" err="1"/>
              <a:t>Elsenwanger</a:t>
            </a:r>
            <a:r>
              <a:rPr lang="cs-CZ" dirty="0"/>
              <a:t>, František </a:t>
            </a:r>
            <a:r>
              <a:rPr lang="cs-CZ" dirty="0" err="1"/>
              <a:t>Reilly</a:t>
            </a:r>
            <a:endParaRPr lang="cs-CZ" dirty="0"/>
          </a:p>
          <a:p>
            <a:r>
              <a:rPr lang="cs-CZ" dirty="0"/>
              <a:t>poč. 19. stol. – tištěné mapy českých krajů Petra Franzy</a:t>
            </a:r>
          </a:p>
        </p:txBody>
      </p:sp>
    </p:spTree>
    <p:extLst>
      <p:ext uri="{BB962C8B-B14F-4D97-AF65-F5344CB8AC3E}">
        <p14:creationId xmlns:p14="http://schemas.microsoft.com/office/powerpoint/2010/main" val="34461337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642" y="0"/>
            <a:ext cx="8353757" cy="6858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52400" y="203200"/>
            <a:ext cx="28244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err="1"/>
              <a:t>Homannovi</a:t>
            </a:r>
            <a:r>
              <a:rPr lang="cs-CZ" sz="2800" b="1" dirty="0"/>
              <a:t> dědicové, Prácheňský kraj, 1776</a:t>
            </a:r>
          </a:p>
        </p:txBody>
      </p:sp>
    </p:spTree>
    <p:extLst>
      <p:ext uri="{BB962C8B-B14F-4D97-AF65-F5344CB8AC3E}">
        <p14:creationId xmlns:p14="http://schemas.microsoft.com/office/powerpoint/2010/main" val="21700445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925" y="-633702"/>
            <a:ext cx="5994150" cy="812540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52400" y="152400"/>
            <a:ext cx="284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Johann Christoph Winkler, </a:t>
            </a:r>
          </a:p>
          <a:p>
            <a:r>
              <a:rPr lang="cs-CZ" sz="2400" b="1" dirty="0"/>
              <a:t>Plzeňský kraj</a:t>
            </a:r>
          </a:p>
          <a:p>
            <a:endParaRPr lang="cs-CZ" sz="2400" b="1" dirty="0"/>
          </a:p>
          <a:p>
            <a:r>
              <a:rPr lang="cs-CZ" sz="2400" dirty="0"/>
              <a:t>mapy krajů k dílu Bernardina </a:t>
            </a:r>
            <a:r>
              <a:rPr lang="cs-CZ" sz="2400" dirty="0" err="1"/>
              <a:t>Erbera</a:t>
            </a:r>
            <a:r>
              <a:rPr lang="cs-CZ" sz="2400" dirty="0"/>
              <a:t> „</a:t>
            </a:r>
            <a:r>
              <a:rPr lang="cs-CZ" sz="2400" dirty="0" err="1"/>
              <a:t>Notitia</a:t>
            </a:r>
            <a:r>
              <a:rPr lang="cs-CZ" sz="2400" dirty="0"/>
              <a:t> </a:t>
            </a:r>
            <a:r>
              <a:rPr lang="cs-CZ" sz="2400" dirty="0" err="1"/>
              <a:t>illustris</a:t>
            </a:r>
            <a:r>
              <a:rPr lang="cs-CZ" sz="2400" dirty="0"/>
              <a:t> Regni </a:t>
            </a:r>
            <a:r>
              <a:rPr lang="cs-CZ" sz="2400" dirty="0" err="1"/>
              <a:t>Bohemiae</a:t>
            </a:r>
            <a:r>
              <a:rPr lang="cs-CZ" sz="2400" dirty="0"/>
              <a:t>“, 1760</a:t>
            </a:r>
          </a:p>
        </p:txBody>
      </p:sp>
    </p:spTree>
    <p:extLst>
      <p:ext uri="{BB962C8B-B14F-4D97-AF65-F5344CB8AC3E}">
        <p14:creationId xmlns:p14="http://schemas.microsoft.com/office/powerpoint/2010/main" val="23690941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498" y="0"/>
            <a:ext cx="8781405" cy="745744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11760" y="162560"/>
            <a:ext cx="2702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Anton </a:t>
            </a:r>
            <a:r>
              <a:rPr lang="cs-CZ" sz="2800" b="1" dirty="0" err="1"/>
              <a:t>Elsenwanger</a:t>
            </a:r>
            <a:r>
              <a:rPr lang="cs-CZ" sz="2800" b="1" dirty="0"/>
              <a:t>, Berounský kraj, mezi 1771 a 1794</a:t>
            </a:r>
          </a:p>
        </p:txBody>
      </p:sp>
    </p:spTree>
    <p:extLst>
      <p:ext uri="{BB962C8B-B14F-4D97-AF65-F5344CB8AC3E}">
        <p14:creationId xmlns:p14="http://schemas.microsoft.com/office/powerpoint/2010/main" val="18267707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Kartografie a studium územního a správního vývoje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nově mapované tištěné mapy krajů v 1. pol. 19. stol.:</a:t>
            </a:r>
          </a:p>
          <a:p>
            <a:pPr lvl="1"/>
            <a:r>
              <a:rPr lang="cs-CZ" dirty="0"/>
              <a:t> mapy českých krajů Františka Jakuba Jindřicha </a:t>
            </a:r>
            <a:r>
              <a:rPr lang="cs-CZ" dirty="0" err="1"/>
              <a:t>Kreibicha</a:t>
            </a:r>
            <a:r>
              <a:rPr lang="cs-CZ" dirty="0"/>
              <a:t>, Jana </a:t>
            </a:r>
            <a:r>
              <a:rPr lang="cs-CZ" dirty="0" err="1"/>
              <a:t>Lotha</a:t>
            </a:r>
            <a:r>
              <a:rPr lang="cs-CZ" dirty="0"/>
              <a:t>, Marca </a:t>
            </a:r>
            <a:r>
              <a:rPr lang="cs-CZ" dirty="0" err="1"/>
              <a:t>Berry</a:t>
            </a:r>
            <a:r>
              <a:rPr lang="cs-CZ" dirty="0"/>
              <a:t> (x stále na základě Müllera – převzetí Franzových map!!!)</a:t>
            </a:r>
          </a:p>
          <a:p>
            <a:pPr lvl="1"/>
            <a:r>
              <a:rPr lang="cs-CZ" dirty="0"/>
              <a:t>mapy moravských krajů Konráda </a:t>
            </a:r>
            <a:r>
              <a:rPr lang="cs-CZ" dirty="0" err="1"/>
              <a:t>Schenkela</a:t>
            </a:r>
            <a:endParaRPr lang="cs-CZ" dirty="0"/>
          </a:p>
          <a:p>
            <a:pPr marL="0" indent="0">
              <a:buNone/>
            </a:pPr>
            <a:r>
              <a:rPr lang="cs-CZ" b="1" u="sng" dirty="0"/>
              <a:t>Mapy okresů</a:t>
            </a:r>
          </a:p>
          <a:p>
            <a:pPr>
              <a:buFontTx/>
              <a:buChar char="-"/>
            </a:pPr>
            <a:r>
              <a:rPr lang="cs-CZ" dirty="0"/>
              <a:t>od 2. pol. 19. stol. a poč. 20. stol. tištěné mapy Jana Wagnera, Josefa Erbena, Josefa </a:t>
            </a:r>
            <a:r>
              <a:rPr lang="cs-CZ" dirty="0" err="1"/>
              <a:t>Bělohlava</a:t>
            </a:r>
            <a:r>
              <a:rPr lang="cs-CZ" dirty="0"/>
              <a:t>, Jana Srpa aj.</a:t>
            </a:r>
          </a:p>
          <a:p>
            <a:r>
              <a:rPr lang="cs-CZ" dirty="0"/>
              <a:t>mapy krajů i okresů velmi praktické pro historickou analýzu krajiny!!!</a:t>
            </a:r>
          </a:p>
          <a:p>
            <a:endParaRPr lang="cs-CZ" dirty="0"/>
          </a:p>
          <a:p>
            <a:r>
              <a:rPr lang="cs-CZ" dirty="0"/>
              <a:t>+ </a:t>
            </a:r>
            <a:r>
              <a:rPr lang="cs-CZ" b="1" dirty="0"/>
              <a:t>množství dalších map specifických regionů a územně-správních celků</a:t>
            </a:r>
          </a:p>
        </p:txBody>
      </p:sp>
    </p:spTree>
    <p:extLst>
      <p:ext uri="{BB962C8B-B14F-4D97-AF65-F5344CB8AC3E}">
        <p14:creationId xmlns:p14="http://schemas.microsoft.com/office/powerpoint/2010/main" val="32542901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067" y="158734"/>
            <a:ext cx="7773866" cy="654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279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 descr="schenkl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93" y="-1"/>
            <a:ext cx="8242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0" y="0"/>
            <a:ext cx="3272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err="1"/>
              <a:t>Schenklova</a:t>
            </a:r>
            <a:r>
              <a:rPr lang="cs-CZ" sz="2800" b="1" dirty="0"/>
              <a:t> mapa Těšínského kraje (1844)</a:t>
            </a:r>
          </a:p>
        </p:txBody>
      </p:sp>
    </p:spTree>
    <p:extLst>
      <p:ext uri="{BB962C8B-B14F-4D97-AF65-F5344CB8AC3E}">
        <p14:creationId xmlns:p14="http://schemas.microsoft.com/office/powerpoint/2010/main" val="149655282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29 Prácheňský kraj z roku 18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831" y="0"/>
            <a:ext cx="62492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0" y="0"/>
            <a:ext cx="3912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err="1"/>
              <a:t>Lothova</a:t>
            </a:r>
            <a:r>
              <a:rPr lang="cs-CZ" sz="2800" b="1" dirty="0"/>
              <a:t> mapa Prácheňského kraje (1847)</a:t>
            </a:r>
          </a:p>
        </p:txBody>
      </p:sp>
    </p:spTree>
    <p:extLst>
      <p:ext uri="{BB962C8B-B14F-4D97-AF65-F5344CB8AC3E}">
        <p14:creationId xmlns:p14="http://schemas.microsoft.com/office/powerpoint/2010/main" val="7360266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36a Okresní hejtmanství Litomyšl Wagner 19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7" y="118865"/>
            <a:ext cx="6019139" cy="450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75207" y="4758431"/>
            <a:ext cx="601913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mapa litomyšlského </a:t>
            </a:r>
          </a:p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okresního hejtmanství</a:t>
            </a:r>
          </a:p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z roku 1907</a:t>
            </a:r>
          </a:p>
        </p:txBody>
      </p:sp>
      <p:pic>
        <p:nvPicPr>
          <p:cNvPr id="19461" name="Picture 5" descr="Slánsk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641" y="2529031"/>
            <a:ext cx="5928804" cy="41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940641" y="1065321"/>
            <a:ext cx="592880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mapy Ústeckého </a:t>
            </a:r>
          </a:p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a Pražského kraje</a:t>
            </a:r>
          </a:p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z roku 1951, obálky</a:t>
            </a:r>
          </a:p>
        </p:txBody>
      </p:sp>
    </p:spTree>
    <p:extLst>
      <p:ext uri="{BB962C8B-B14F-4D97-AF65-F5344CB8AC3E}">
        <p14:creationId xmlns:p14="http://schemas.microsoft.com/office/powerpoint/2010/main" val="34133716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7" name="Picture 9" descr="církevní správa- Mapa pražské arcidiecéze z roku 18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18" y="171687"/>
            <a:ext cx="9788626" cy="651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79899" y="171687"/>
            <a:ext cx="20152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mapa pražské arcidiecéze z roku 1891</a:t>
            </a:r>
          </a:p>
        </p:txBody>
      </p:sp>
    </p:spTree>
    <p:extLst>
      <p:ext uri="{BB962C8B-B14F-4D97-AF65-F5344CB8AC3E}">
        <p14:creationId xmlns:p14="http://schemas.microsoft.com/office/powerpoint/2010/main" val="1598548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Územní celky a jejich proměny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>
                <a:effectLst/>
              </a:rPr>
              <a:t>3. Vymezení regionu podle územně správního uspořádání, platného v době, k níž se výzkum váže</a:t>
            </a:r>
          </a:p>
          <a:p>
            <a:pPr lvl="1"/>
            <a:r>
              <a:rPr lang="cs-CZ" dirty="0">
                <a:effectLst/>
              </a:rPr>
              <a:t>např. Kouřimský kraj v 1. polovině 19. století; královéhradecké biskupství na sklonku 17. století apod.</a:t>
            </a:r>
          </a:p>
          <a:p>
            <a:r>
              <a:rPr lang="cs-CZ" b="1" dirty="0">
                <a:effectLst/>
              </a:rPr>
              <a:t>4. Vymezení regionů na základě studia specifické tematiky, vázané na prostorovou identifikaci </a:t>
            </a:r>
            <a:r>
              <a:rPr lang="cs-CZ" b="1" dirty="0"/>
              <a:t>-&gt;</a:t>
            </a:r>
            <a:r>
              <a:rPr lang="cs-CZ" b="1" dirty="0">
                <a:effectLst/>
              </a:rPr>
              <a:t> průběh dobových správních hranic není pro toto téma určující</a:t>
            </a:r>
          </a:p>
          <a:p>
            <a:pPr lvl="1"/>
            <a:r>
              <a:rPr lang="cs-CZ" dirty="0">
                <a:effectLst/>
              </a:rPr>
              <a:t>např. regiony jako tradiční kulturní oblasti, vytvářené na základě identifikace obyvatel regionu s krajinou a s historickými územními jednotkami nebo s prvky nesoucími symbolickou národní a kulturní hodnotu (Podřipsko, </a:t>
            </a:r>
            <a:r>
              <a:rPr lang="cs-CZ" dirty="0" err="1">
                <a:effectLst/>
              </a:rPr>
              <a:t>Podblanicko</a:t>
            </a:r>
            <a:r>
              <a:rPr lang="cs-CZ" dirty="0">
                <a:effectLst/>
              </a:rPr>
              <a:t>, Český ráj, Chodsko)</a:t>
            </a:r>
          </a:p>
          <a:p>
            <a:pPr lvl="1"/>
            <a:r>
              <a:rPr lang="cs-CZ" dirty="0">
                <a:effectLst/>
              </a:rPr>
              <a:t>nebo regiony Obchodních a živnostenských komor (v Českých Budějovicích, Liberci, Brně, Chebu, Opavě, Plzni, Praze) od 2. poloviny 19. století</a:t>
            </a:r>
          </a:p>
          <a:p>
            <a:pPr lvl="1"/>
            <a:r>
              <a:rPr lang="cs-CZ" dirty="0">
                <a:effectLst/>
              </a:rPr>
              <a:t>nebo české, moravské a slezské národopisné oblasti (etnologové), atd. </a:t>
            </a:r>
          </a:p>
          <a:p>
            <a:pPr lvl="1"/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051325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26" descr="verbovací obv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85" y="164350"/>
            <a:ext cx="4918230" cy="65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1027"/>
          <p:cNvSpPr txBox="1">
            <a:spLocks noChangeArrowheads="1"/>
          </p:cNvSpPr>
          <p:nvPr/>
        </p:nvSpPr>
        <p:spPr bwMode="auto">
          <a:xfrm>
            <a:off x="5504156" y="230820"/>
            <a:ext cx="276095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000" b="1" dirty="0">
                <a:latin typeface="Arial" panose="020B0604020202020204" pitchFamily="34" charset="0"/>
              </a:rPr>
              <a:t>mapa Přerovského</a:t>
            </a:r>
          </a:p>
          <a:p>
            <a:r>
              <a:rPr lang="cs-CZ" altLang="cs-CZ" sz="2000" b="1" dirty="0">
                <a:latin typeface="Arial" panose="020B0604020202020204" pitchFamily="34" charset="0"/>
              </a:rPr>
              <a:t>a Hradišťského kraje </a:t>
            </a:r>
          </a:p>
          <a:p>
            <a:r>
              <a:rPr lang="cs-CZ" altLang="cs-CZ" sz="2000" b="1" dirty="0">
                <a:latin typeface="Arial" panose="020B0604020202020204" pitchFamily="34" charset="0"/>
              </a:rPr>
              <a:t>pro evidenci rekrutů, </a:t>
            </a:r>
          </a:p>
          <a:p>
            <a:r>
              <a:rPr lang="cs-CZ" altLang="cs-CZ" sz="2000" b="1" dirty="0">
                <a:latin typeface="Arial" panose="020B0604020202020204" pitchFamily="34" charset="0"/>
              </a:rPr>
              <a:t>1835-1848</a:t>
            </a:r>
          </a:p>
        </p:txBody>
      </p:sp>
      <p:pic>
        <p:nvPicPr>
          <p:cNvPr id="18438" name="Picture 1030" descr="Vole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845" y="3333282"/>
            <a:ext cx="6223065" cy="336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Text Box 1031"/>
          <p:cNvSpPr txBox="1">
            <a:spLocks noChangeArrowheads="1"/>
          </p:cNvSpPr>
          <p:nvPr/>
        </p:nvSpPr>
        <p:spPr bwMode="auto">
          <a:xfrm>
            <a:off x="5689845" y="2574525"/>
            <a:ext cx="6223065" cy="40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000" b="1" dirty="0">
                <a:latin typeface="Arial" panose="020B0604020202020204" pitchFamily="34" charset="0"/>
              </a:rPr>
              <a:t>mapa volebních okresů po roce 1900</a:t>
            </a:r>
          </a:p>
        </p:txBody>
      </p:sp>
    </p:spTree>
    <p:extLst>
      <p:ext uri="{BB962C8B-B14F-4D97-AF65-F5344CB8AC3E}">
        <p14:creationId xmlns:p14="http://schemas.microsoft.com/office/powerpoint/2010/main" val="14598046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828800" y="457201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 sz="3600" b="1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endParaRPr lang="cs-CZ" altLang="cs-CZ" sz="3600" b="1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pic>
        <p:nvPicPr>
          <p:cNvPr id="11267" name="Picture 3" descr="Novověk mapa  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81" y="0"/>
            <a:ext cx="82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68675" y="134099"/>
            <a:ext cx="2432481" cy="169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000" b="1" dirty="0"/>
              <a:t>mapa Chebské obchodní a živnostenské komory z roku 1889</a:t>
            </a:r>
          </a:p>
        </p:txBody>
      </p:sp>
    </p:spTree>
    <p:extLst>
      <p:ext uri="{BB962C8B-B14F-4D97-AF65-F5344CB8AC3E}">
        <p14:creationId xmlns:p14="http://schemas.microsoft.com/office/powerpoint/2010/main" val="10778965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1028" descr="řepařské oblasti 19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322" y="-33620"/>
            <a:ext cx="7013357" cy="690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Text Box 1029"/>
          <p:cNvSpPr txBox="1">
            <a:spLocks noChangeArrowheads="1"/>
          </p:cNvSpPr>
          <p:nvPr/>
        </p:nvSpPr>
        <p:spPr bwMode="auto">
          <a:xfrm>
            <a:off x="124288" y="211262"/>
            <a:ext cx="28053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000" b="1" dirty="0">
                <a:latin typeface="Arial" panose="020B0604020202020204" pitchFamily="34" charset="0"/>
              </a:rPr>
              <a:t>mapa řepařských oblastí z roku 1947</a:t>
            </a:r>
          </a:p>
        </p:txBody>
      </p:sp>
    </p:spTree>
    <p:extLst>
      <p:ext uri="{BB962C8B-B14F-4D97-AF65-F5344CB8AC3E}">
        <p14:creationId xmlns:p14="http://schemas.microsoft.com/office/powerpoint/2010/main" val="35687764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Rekonstrukce historických regionů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b="1" dirty="0"/>
              <a:t>Úskalí klasifikace a rekonstrukce –  proč?</a:t>
            </a:r>
          </a:p>
          <a:p>
            <a:pPr>
              <a:buFontTx/>
              <a:buChar char="•"/>
            </a:pPr>
            <a:r>
              <a:rPr lang="cs-CZ" altLang="cs-CZ" dirty="0"/>
              <a:t>zachycení historického vývoje regionů v delším časovém </a:t>
            </a:r>
          </a:p>
          <a:p>
            <a:pPr marL="0" indent="0">
              <a:buNone/>
            </a:pPr>
            <a:r>
              <a:rPr lang="cs-CZ" altLang="cs-CZ" dirty="0"/>
              <a:t>   období je s ohledem na časté změny obtížné</a:t>
            </a:r>
          </a:p>
          <a:p>
            <a:pPr>
              <a:buFontTx/>
              <a:buChar char="•"/>
            </a:pPr>
            <a:r>
              <a:rPr lang="cs-CZ" altLang="cs-CZ" dirty="0"/>
              <a:t>prameny (písemné, mapové, jiné) neumožňují přesně </a:t>
            </a:r>
          </a:p>
          <a:p>
            <a:pPr marL="0" indent="0">
              <a:buNone/>
            </a:pPr>
            <a:r>
              <a:rPr lang="cs-CZ" altLang="cs-CZ" dirty="0"/>
              <a:t>   stanovit rozsah regionu a jeho hranice, zejména před</a:t>
            </a:r>
          </a:p>
          <a:p>
            <a:pPr marL="0" indent="0">
              <a:buNone/>
            </a:pPr>
            <a:r>
              <a:rPr lang="cs-CZ" altLang="cs-CZ" dirty="0"/>
              <a:t>   19. stoletím</a:t>
            </a:r>
          </a:p>
          <a:p>
            <a:pPr>
              <a:buFontTx/>
              <a:buChar char="•"/>
            </a:pPr>
            <a:r>
              <a:rPr lang="cs-CZ" altLang="cs-CZ" dirty="0"/>
              <a:t>samostatné mapy regionů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3" descr="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428" y="1355323"/>
            <a:ext cx="3685713" cy="542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4322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Rekonstrukce historických regionů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altLang="cs-CZ" sz="2100" b="1" dirty="0"/>
              <a:t>Kde hledat rekonstrukční mapy historických regionů?</a:t>
            </a:r>
          </a:p>
          <a:p>
            <a:pPr marL="0" indent="0">
              <a:buNone/>
            </a:pPr>
            <a:r>
              <a:rPr lang="cs-CZ" altLang="cs-CZ" sz="2100" dirty="0"/>
              <a:t>	-&gt; samostatně jako součást různých studií, publikací nebo v atlasech, zejména:</a:t>
            </a:r>
          </a:p>
          <a:p>
            <a:pPr>
              <a:buFontTx/>
              <a:buChar char="•"/>
            </a:pPr>
            <a:r>
              <a:rPr lang="cs-CZ" altLang="cs-CZ" sz="2100" dirty="0"/>
              <a:t> Atlas československých dějin, Praha 1965</a:t>
            </a:r>
          </a:p>
          <a:p>
            <a:pPr>
              <a:buFontTx/>
              <a:buChar char="•"/>
            </a:pPr>
            <a:r>
              <a:rPr lang="cs-CZ" altLang="cs-CZ" sz="2100" dirty="0"/>
              <a:t> Československý vojenský atlas, Praha 1966</a:t>
            </a:r>
          </a:p>
          <a:p>
            <a:pPr>
              <a:buFontTx/>
              <a:buChar char="•"/>
            </a:pPr>
            <a:r>
              <a:rPr lang="cs-CZ" altLang="cs-CZ" sz="2100" dirty="0"/>
              <a:t> Atlas církevních dějin českých zemí (Z. Boháč), Kostelní Vydří 1999</a:t>
            </a:r>
          </a:p>
          <a:p>
            <a:pPr>
              <a:buFontTx/>
              <a:buChar char="•"/>
            </a:pPr>
            <a:r>
              <a:rPr lang="cs-CZ" altLang="cs-CZ" sz="2100" dirty="0"/>
              <a:t> Historický atlas měst ČR</a:t>
            </a:r>
          </a:p>
          <a:p>
            <a:pPr>
              <a:buFontTx/>
              <a:buChar char="•"/>
            </a:pPr>
            <a:r>
              <a:rPr lang="cs-CZ" altLang="cs-CZ" sz="2100" dirty="0"/>
              <a:t> J. Janák-Z. Hledíková, Dějiny správy v českých zemích do roku 1945, Praha 1989 a další vydání</a:t>
            </a:r>
          </a:p>
          <a:p>
            <a:pPr>
              <a:buFontTx/>
              <a:buChar char="•"/>
            </a:pPr>
            <a:r>
              <a:rPr lang="cs-CZ" altLang="cs-CZ" sz="2100" dirty="0"/>
              <a:t> E. </a:t>
            </a:r>
            <a:r>
              <a:rPr lang="cs-CZ" altLang="cs-CZ" sz="2100" dirty="0" err="1"/>
              <a:t>Semotanová</a:t>
            </a:r>
            <a:r>
              <a:rPr lang="cs-CZ" altLang="cs-CZ" sz="2100" dirty="0"/>
              <a:t>, Historická geografie českých zemí, 2. akt. vyd. Praha 2002, 2006</a:t>
            </a:r>
          </a:p>
          <a:p>
            <a:pPr>
              <a:buFontTx/>
              <a:buChar char="•"/>
            </a:pPr>
            <a:r>
              <a:rPr lang="cs-CZ" altLang="cs-CZ" sz="2100" dirty="0"/>
              <a:t> E. </a:t>
            </a:r>
            <a:r>
              <a:rPr lang="cs-CZ" altLang="cs-CZ" sz="2100" dirty="0" err="1"/>
              <a:t>Semotanová</a:t>
            </a:r>
            <a:r>
              <a:rPr lang="cs-CZ" altLang="cs-CZ" sz="2100" dirty="0"/>
              <a:t> a kol., Česko. Ottův historický atlas, Praha 2007</a:t>
            </a:r>
          </a:p>
          <a:p>
            <a:pPr>
              <a:buFontTx/>
              <a:buChar char="•"/>
            </a:pPr>
            <a:r>
              <a:rPr lang="cs-CZ" altLang="cs-CZ" sz="2100" dirty="0"/>
              <a:t>E. </a:t>
            </a:r>
            <a:r>
              <a:rPr lang="cs-CZ" altLang="cs-CZ" sz="2100" dirty="0" err="1"/>
              <a:t>Semotanová</a:t>
            </a:r>
            <a:r>
              <a:rPr lang="cs-CZ" altLang="cs-CZ" sz="2100" dirty="0"/>
              <a:t> - J. Cajthaml a kol., Akademický atlas českých dějin, Praha 2014</a:t>
            </a:r>
          </a:p>
          <a:p>
            <a:pPr>
              <a:buFontTx/>
              <a:buChar char="•"/>
            </a:pPr>
            <a:endParaRPr lang="cs-CZ" altLang="cs-CZ" b="1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234332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ladsko 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1"/>
            <a:ext cx="7620000" cy="5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810000" y="5943601"/>
            <a:ext cx="445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000" b="1" dirty="0">
                <a:latin typeface="Arial" panose="020B0604020202020204" pitchFamily="34" charset="0"/>
              </a:rPr>
              <a:t>Z Atlasu církevních dějin Z. Boháče</a:t>
            </a:r>
          </a:p>
        </p:txBody>
      </p:sp>
    </p:spTree>
    <p:extLst>
      <p:ext uri="{BB962C8B-B14F-4D97-AF65-F5344CB8AC3E}">
        <p14:creationId xmlns:p14="http://schemas.microsoft.com/office/powerpoint/2010/main" val="40480368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Regiony -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600" dirty="0">
                <a:effectLst/>
              </a:rPr>
              <a:t>Bartoš, Josef: Pojetí regionu v historiografii. In: Acta </a:t>
            </a:r>
            <a:r>
              <a:rPr lang="cs-CZ" sz="2600" dirty="0" err="1">
                <a:effectLst/>
              </a:rPr>
              <a:t>Universitatis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Palackianae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Olomucensis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Facultas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Philosophica</a:t>
            </a:r>
            <a:r>
              <a:rPr lang="cs-CZ" sz="2600" dirty="0">
                <a:effectLst/>
              </a:rPr>
              <a:t>, </a:t>
            </a:r>
            <a:r>
              <a:rPr lang="cs-CZ" sz="2600" dirty="0" err="1">
                <a:effectLst/>
              </a:rPr>
              <a:t>Historica</a:t>
            </a:r>
            <a:r>
              <a:rPr lang="cs-CZ" sz="2600" dirty="0">
                <a:effectLst/>
              </a:rPr>
              <a:t> 27. </a:t>
            </a:r>
            <a:r>
              <a:rPr lang="cs-CZ" sz="2600" dirty="0" err="1">
                <a:effectLst/>
              </a:rPr>
              <a:t>Olomoucs</a:t>
            </a:r>
            <a:r>
              <a:rPr lang="cs-CZ" sz="2600" dirty="0">
                <a:effectLst/>
              </a:rPr>
              <a:t> 1996, s. 127-133.</a:t>
            </a:r>
          </a:p>
          <a:p>
            <a:r>
              <a:rPr lang="cs-CZ" sz="2600" dirty="0">
                <a:effectLst/>
              </a:rPr>
              <a:t>Bartoš, Josef-Schulz, Jindřich-</a:t>
            </a:r>
            <a:r>
              <a:rPr lang="cs-CZ" sz="2600" dirty="0" err="1">
                <a:effectLst/>
              </a:rPr>
              <a:t>Trapl</a:t>
            </a:r>
            <a:r>
              <a:rPr lang="cs-CZ" sz="2600" dirty="0">
                <a:effectLst/>
              </a:rPr>
              <a:t>, Miloš: Regionální dějiny. Stav, problémy a výhledy, in: Acta </a:t>
            </a:r>
            <a:r>
              <a:rPr lang="cs-CZ" sz="2600" dirty="0" err="1">
                <a:effectLst/>
              </a:rPr>
              <a:t>Universitatis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Palackianae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Olomucensis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Facultas</a:t>
            </a:r>
            <a:r>
              <a:rPr lang="cs-CZ" sz="2600" dirty="0">
                <a:effectLst/>
              </a:rPr>
              <a:t> </a:t>
            </a:r>
            <a:r>
              <a:rPr lang="cs-CZ" sz="2600" dirty="0" err="1">
                <a:effectLst/>
              </a:rPr>
              <a:t>Philosophica</a:t>
            </a:r>
            <a:r>
              <a:rPr lang="cs-CZ" sz="2600" dirty="0">
                <a:effectLst/>
              </a:rPr>
              <a:t>, </a:t>
            </a:r>
            <a:r>
              <a:rPr lang="cs-CZ" sz="2600" dirty="0" err="1">
                <a:effectLst/>
              </a:rPr>
              <a:t>Historica</a:t>
            </a:r>
            <a:r>
              <a:rPr lang="cs-CZ" sz="2600" dirty="0">
                <a:effectLst/>
              </a:rPr>
              <a:t> 29-2000, Sborník prací historických XVII, Olomouc 2000, s. 21-38.</a:t>
            </a:r>
          </a:p>
          <a:p>
            <a:r>
              <a:rPr lang="cs-CZ" sz="2600" dirty="0">
                <a:effectLst/>
              </a:rPr>
              <a:t>Bůžek, Václav: Region v historickém diskursu. In:  Jihočeský sborník historický 72. České Budějovice 2003, s. 5-13.</a:t>
            </a:r>
          </a:p>
          <a:p>
            <a:r>
              <a:rPr lang="cs-CZ" sz="2600" dirty="0">
                <a:effectLst/>
              </a:rPr>
              <a:t>Dvořák, Jiří:</a:t>
            </a:r>
            <a:r>
              <a:rPr lang="cs-CZ" sz="2600" cap="all" dirty="0">
                <a:effectLst/>
              </a:rPr>
              <a:t> </a:t>
            </a:r>
            <a:r>
              <a:rPr lang="cs-CZ" sz="2600" dirty="0">
                <a:effectLst/>
              </a:rPr>
              <a:t>Jižní Čechy jako region. In: Historická geografie 32. Praha 2003, s. 135-181.</a:t>
            </a:r>
          </a:p>
          <a:p>
            <a:r>
              <a:rPr lang="cs-CZ" sz="2600" dirty="0">
                <a:effectLst/>
              </a:rPr>
              <a:t>Heřmanová, Eva – Chromý, Pavel a kol.: Kulturní regiony a geografie kultury. Praha 2009. (Zde obsáhlý seznam zahraniční i domácí literatury.)</a:t>
            </a:r>
          </a:p>
        </p:txBody>
      </p:sp>
    </p:spTree>
    <p:extLst>
      <p:ext uri="{BB962C8B-B14F-4D97-AF65-F5344CB8AC3E}">
        <p14:creationId xmlns:p14="http://schemas.microsoft.com/office/powerpoint/2010/main" val="171307258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Regiony -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effectLst/>
              </a:rPr>
              <a:t>Chromý, Pavel: Formování regionální identity: nezbytná součást geografických výzkumů. In: Geografie na cestách poznání. Praha 2003, s. 163-178.</a:t>
            </a:r>
          </a:p>
          <a:p>
            <a:r>
              <a:rPr lang="cs-CZ" dirty="0">
                <a:effectLst/>
              </a:rPr>
              <a:t>Janák, Jan -Hledíková Zdeňka-Dobeš, Jan: Dějiny správy v českých zemích od počátků státu po současnost. Praha 2007.</a:t>
            </a:r>
          </a:p>
          <a:p>
            <a:pPr>
              <a:buFontTx/>
              <a:buChar char="•"/>
            </a:pPr>
            <a:r>
              <a:rPr lang="cs-CZ" altLang="cs-CZ" dirty="0" err="1">
                <a:cs typeface="Times New Roman" panose="02020603050405020304" pitchFamily="18" charset="0"/>
              </a:rPr>
              <a:t>Lenderová</a:t>
            </a:r>
            <a:r>
              <a:rPr lang="cs-CZ" altLang="cs-CZ" dirty="0">
                <a:cs typeface="Times New Roman" panose="02020603050405020304" pitchFamily="18" charset="0"/>
              </a:rPr>
              <a:t>, Milena: Region, regionalismus, regionalizace, Sociologický časopis 28, 1992, s. 554-557. (vývoj pojetí ve Francii)</a:t>
            </a:r>
            <a:endParaRPr lang="cs-CZ" dirty="0">
              <a:effectLst/>
            </a:endParaRPr>
          </a:p>
          <a:p>
            <a:r>
              <a:rPr lang="cs-CZ" dirty="0" err="1">
                <a:effectLst/>
              </a:rPr>
              <a:t>Semotanová</a:t>
            </a:r>
            <a:r>
              <a:rPr lang="cs-CZ" cap="all" dirty="0">
                <a:effectLst/>
              </a:rPr>
              <a:t>, E</a:t>
            </a:r>
            <a:r>
              <a:rPr lang="cs-CZ" dirty="0">
                <a:effectLst/>
              </a:rPr>
              <a:t>va:</a:t>
            </a:r>
            <a:r>
              <a:rPr lang="cs-CZ" cap="all" dirty="0">
                <a:effectLst/>
              </a:rPr>
              <a:t> </a:t>
            </a:r>
            <a:r>
              <a:rPr lang="cs-CZ" dirty="0">
                <a:effectLst/>
              </a:rPr>
              <a:t>Historické regiony a regiony současnosti - jiný pohled. Středočeský sborník historický 28-29, 2002-2003, s. 127-139.</a:t>
            </a:r>
          </a:p>
          <a:p>
            <a:r>
              <a:rPr lang="cs-CZ" dirty="0" err="1">
                <a:effectLst/>
              </a:rPr>
              <a:t>Semotanová</a:t>
            </a:r>
            <a:r>
              <a:rPr lang="cs-CZ" cap="all" dirty="0">
                <a:effectLst/>
              </a:rPr>
              <a:t>, E</a:t>
            </a:r>
            <a:r>
              <a:rPr lang="cs-CZ" dirty="0">
                <a:effectLst/>
              </a:rPr>
              <a:t>va:</a:t>
            </a:r>
            <a:r>
              <a:rPr lang="cs-CZ" cap="all" dirty="0">
                <a:effectLst/>
              </a:rPr>
              <a:t> </a:t>
            </a:r>
            <a:r>
              <a:rPr lang="cs-CZ" dirty="0">
                <a:effectLst/>
              </a:rPr>
              <a:t>K problematice regionů – časoprostorových průsečíků. In: Regiony – časoprostorové průsečíky? Praha, HÚ 2008, s. 7-25. Zde odkazy na další literaturu.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8937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764</TotalTime>
  <Words>4211</Words>
  <Application>Microsoft Office PowerPoint</Application>
  <PresentationFormat>Širokoúhlá obrazovka</PresentationFormat>
  <Paragraphs>373</Paragraphs>
  <Slides>97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97</vt:i4>
      </vt:variant>
    </vt:vector>
  </HeadingPairs>
  <TitlesOfParts>
    <vt:vector size="102" baseType="lpstr">
      <vt:lpstr>Arial</vt:lpstr>
      <vt:lpstr>Bookman Old Style</vt:lpstr>
      <vt:lpstr>Rockwell</vt:lpstr>
      <vt:lpstr>Times New Roman</vt:lpstr>
      <vt:lpstr>Damask</vt:lpstr>
      <vt:lpstr>Historická geografie  4. Územní a správní vývoj českého státu</vt:lpstr>
      <vt:lpstr>1. Územní celky a jejich proměny</vt:lpstr>
      <vt:lpstr>1. Územní celky a jejich proměny</vt:lpstr>
      <vt:lpstr>1. Územní celky a jejich proměny</vt:lpstr>
      <vt:lpstr>1. Územní celky a jejich proměny</vt:lpstr>
      <vt:lpstr>1. Územní celky a jejich proměny</vt:lpstr>
      <vt:lpstr>1. Územní celky a jejich proměny</vt:lpstr>
      <vt:lpstr>Prezentace aplikace PowerPoint</vt:lpstr>
      <vt:lpstr>1. Územní celky a jejich proměny</vt:lpstr>
      <vt:lpstr>Prezentace aplikace PowerPoint</vt:lpstr>
      <vt:lpstr>1. Územní celky a jejich proměny</vt:lpstr>
      <vt:lpstr>2. Územní vývoj českého státu</vt:lpstr>
      <vt:lpstr>2. Územní vývoj českého státu</vt:lpstr>
      <vt:lpstr>Prezentace aplikace PowerPoint</vt:lpstr>
      <vt:lpstr>2. Územní vývoj českého státu</vt:lpstr>
      <vt:lpstr>Prezentace aplikace PowerPoint</vt:lpstr>
      <vt:lpstr>2. Územní vývoj českého státu</vt:lpstr>
      <vt:lpstr>Prezentace aplikace PowerPoint</vt:lpstr>
      <vt:lpstr>Prezentace aplikace PowerPoint</vt:lpstr>
      <vt:lpstr>2. Územní vývoj českého státu</vt:lpstr>
      <vt:lpstr>Prezentace aplikace PowerPoint</vt:lpstr>
      <vt:lpstr>2. Územní vývoj českého státu</vt:lpstr>
      <vt:lpstr>Prezentace aplikace PowerPoint</vt:lpstr>
      <vt:lpstr>2. Územní vývoj českého státu</vt:lpstr>
      <vt:lpstr>2. Územní vývoj českého státu</vt:lpstr>
      <vt:lpstr>Prezentace aplikace PowerPoint</vt:lpstr>
      <vt:lpstr>2. Územní vývoj českého státu</vt:lpstr>
      <vt:lpstr>Prezentace aplikace PowerPoint</vt:lpstr>
      <vt:lpstr>2. Územní vývoj českého státu</vt:lpstr>
      <vt:lpstr>Prezentace aplikace PowerPoint</vt:lpstr>
      <vt:lpstr>Prezentace aplikace PowerPoint</vt:lpstr>
      <vt:lpstr>2. Územní vývoj českého státu</vt:lpstr>
      <vt:lpstr>Prezentace aplikace PowerPoint</vt:lpstr>
      <vt:lpstr>2. Územní vývoj českého státu</vt:lpstr>
      <vt:lpstr>Prezentace aplikace PowerPoint</vt:lpstr>
      <vt:lpstr>Prezentace aplikace PowerPoint</vt:lpstr>
      <vt:lpstr>2. Územní vývoj českého státu</vt:lpstr>
      <vt:lpstr>Prezentace aplikace PowerPoint</vt:lpstr>
      <vt:lpstr>3. Územně správní vývoj českého státu</vt:lpstr>
      <vt:lpstr>3. Územně správní vývoj českého státu</vt:lpstr>
      <vt:lpstr>3. Územně správní vývoj českého státu</vt:lpstr>
      <vt:lpstr>3. Územně správní vývoj českého státu</vt:lpstr>
      <vt:lpstr>3. Územně správní vývoj českého státu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Prezentace aplikace PowerPoint</vt:lpstr>
      <vt:lpstr>Prezentace aplikace PowerPoint</vt:lpstr>
      <vt:lpstr>3. Územně správní vývoj českého státu</vt:lpstr>
      <vt:lpstr>3. Územně správní vývoj českého státu</vt:lpstr>
      <vt:lpstr>3. Územně správní vývoj českého státu</vt:lpstr>
      <vt:lpstr>Prezentace aplikace PowerPoint</vt:lpstr>
      <vt:lpstr>3. Územně správní vývoj českého státu</vt:lpstr>
      <vt:lpstr>3. Územně správní vývoj českého státu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3. Územně správní vývoj českého státu</vt:lpstr>
      <vt:lpstr>Prezentace aplikace PowerPoint</vt:lpstr>
      <vt:lpstr>4. sonda: plzeňský kraj v proměnách času</vt:lpstr>
      <vt:lpstr>4. sonda: plzeňský kraj v proměnách času</vt:lpstr>
      <vt:lpstr>4. sonda: plzeňský kraj v proměnách času</vt:lpstr>
      <vt:lpstr>5. Kartografie a studium územního a správního vývoje ČZ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5. Kartografie a studium územního a správního vývoje ČZ</vt:lpstr>
      <vt:lpstr>5. Kartografie a studium územního a správního vývoje ČZ</vt:lpstr>
      <vt:lpstr>Prezentace aplikace PowerPoint</vt:lpstr>
      <vt:lpstr>Prezentace aplikace PowerPoint</vt:lpstr>
      <vt:lpstr>Prezentace aplikace PowerPoint</vt:lpstr>
      <vt:lpstr>5. Kartografie a studium územního a správního vývoje ČZ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6. Rekonstrukce historických regionů</vt:lpstr>
      <vt:lpstr>6. Rekonstrukce historických regionů</vt:lpstr>
      <vt:lpstr>Prezentace aplikace PowerPoint</vt:lpstr>
      <vt:lpstr>7. Regiony - literatura</vt:lpstr>
      <vt:lpstr>7. Regiony -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  4. Územní a správní vývoj českého státu</dc:title>
  <dc:creator>Roman</dc:creator>
  <cp:lastModifiedBy>Jitka Močičková</cp:lastModifiedBy>
  <cp:revision>85</cp:revision>
  <dcterms:created xsi:type="dcterms:W3CDTF">2017-03-09T10:40:26Z</dcterms:created>
  <dcterms:modified xsi:type="dcterms:W3CDTF">2018-11-13T08:38:37Z</dcterms:modified>
</cp:coreProperties>
</file>