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46" r:id="rId2"/>
    <p:sldId id="401" r:id="rId3"/>
    <p:sldId id="402" r:id="rId4"/>
    <p:sldId id="366" r:id="rId5"/>
    <p:sldId id="538" r:id="rId6"/>
    <p:sldId id="342" r:id="rId7"/>
    <p:sldId id="258" r:id="rId8"/>
    <p:sldId id="334" r:id="rId9"/>
    <p:sldId id="335" r:id="rId10"/>
    <p:sldId id="336" r:id="rId11"/>
    <p:sldId id="337" r:id="rId12"/>
    <p:sldId id="321" r:id="rId13"/>
    <p:sldId id="322" r:id="rId14"/>
    <p:sldId id="323" r:id="rId15"/>
    <p:sldId id="341" r:id="rId16"/>
    <p:sldId id="324" r:id="rId17"/>
    <p:sldId id="325" r:id="rId18"/>
    <p:sldId id="326" r:id="rId19"/>
    <p:sldId id="327" r:id="rId20"/>
    <p:sldId id="328" r:id="rId21"/>
    <p:sldId id="340" r:id="rId22"/>
    <p:sldId id="271" r:id="rId23"/>
    <p:sldId id="331" r:id="rId24"/>
    <p:sldId id="338" r:id="rId25"/>
    <p:sldId id="339" r:id="rId26"/>
    <p:sldId id="291" r:id="rId27"/>
    <p:sldId id="297" r:id="rId28"/>
    <p:sldId id="299" r:id="rId29"/>
    <p:sldId id="300" r:id="rId30"/>
    <p:sldId id="298" r:id="rId31"/>
    <p:sldId id="301" r:id="rId32"/>
    <p:sldId id="302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50" r:id="rId43"/>
    <p:sldId id="272" r:id="rId44"/>
    <p:sldId id="273" r:id="rId45"/>
    <p:sldId id="292" r:id="rId46"/>
    <p:sldId id="293" r:id="rId47"/>
    <p:sldId id="303" r:id="rId48"/>
    <p:sldId id="270" r:id="rId49"/>
    <p:sldId id="345" r:id="rId50"/>
    <p:sldId id="351" r:id="rId51"/>
    <p:sldId id="352" r:id="rId52"/>
    <p:sldId id="353" r:id="rId53"/>
    <p:sldId id="354" r:id="rId54"/>
    <p:sldId id="355" r:id="rId55"/>
    <p:sldId id="356" r:id="rId56"/>
    <p:sldId id="357" r:id="rId57"/>
    <p:sldId id="358" r:id="rId58"/>
    <p:sldId id="359" r:id="rId59"/>
    <p:sldId id="360" r:id="rId60"/>
    <p:sldId id="274" r:id="rId6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E90D"/>
    <a:srgbClr val="673105"/>
    <a:srgbClr val="432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1" autoAdjust="0"/>
    <p:restoredTop sz="94667" autoAdjust="0"/>
  </p:normalViewPr>
  <p:slideViewPr>
    <p:cSldViewPr>
      <p:cViewPr varScale="1">
        <p:scale>
          <a:sx n="62" d="100"/>
          <a:sy n="62" d="100"/>
        </p:scale>
        <p:origin x="14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2" y="130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Dimitrov" userId="38f9263f699255cd" providerId="LiveId" clId="{EC95448D-8477-4DFD-8642-A28F2DC0E412}"/>
    <pc:docChg chg="addSld delSld modSld sldOrd">
      <pc:chgData name="Michal Dimitrov" userId="38f9263f699255cd" providerId="LiveId" clId="{EC95448D-8477-4DFD-8642-A28F2DC0E412}" dt="2024-02-27T08:21:56.848" v="32"/>
      <pc:docMkLst>
        <pc:docMk/>
      </pc:docMkLst>
      <pc:sldChg chg="add">
        <pc:chgData name="Michal Dimitrov" userId="38f9263f699255cd" providerId="LiveId" clId="{EC95448D-8477-4DFD-8642-A28F2DC0E412}" dt="2024-02-25T11:13:41.848" v="7"/>
        <pc:sldMkLst>
          <pc:docMk/>
          <pc:sldMk cId="898216005" sldId="270"/>
        </pc:sldMkLst>
      </pc:sldChg>
      <pc:sldChg chg="del">
        <pc:chgData name="Michal Dimitrov" userId="38f9263f699255cd" providerId="LiveId" clId="{EC95448D-8477-4DFD-8642-A28F2DC0E412}" dt="2024-02-25T11:13:35.126" v="6" actId="47"/>
        <pc:sldMkLst>
          <pc:docMk/>
          <pc:sldMk cId="898216005" sldId="270"/>
        </pc:sldMkLst>
      </pc:sldChg>
      <pc:sldChg chg="del">
        <pc:chgData name="Michal Dimitrov" userId="38f9263f699255cd" providerId="LiveId" clId="{EC95448D-8477-4DFD-8642-A28F2DC0E412}" dt="2024-02-25T11:13:35.126" v="6" actId="47"/>
        <pc:sldMkLst>
          <pc:docMk/>
          <pc:sldMk cId="50189964" sldId="272"/>
        </pc:sldMkLst>
      </pc:sldChg>
      <pc:sldChg chg="add">
        <pc:chgData name="Michal Dimitrov" userId="38f9263f699255cd" providerId="LiveId" clId="{EC95448D-8477-4DFD-8642-A28F2DC0E412}" dt="2024-02-25T11:13:41.848" v="7"/>
        <pc:sldMkLst>
          <pc:docMk/>
          <pc:sldMk cId="50189964" sldId="272"/>
        </pc:sldMkLst>
      </pc:sldChg>
      <pc:sldChg chg="add">
        <pc:chgData name="Michal Dimitrov" userId="38f9263f699255cd" providerId="LiveId" clId="{EC95448D-8477-4DFD-8642-A28F2DC0E412}" dt="2024-02-25T11:13:41.848" v="7"/>
        <pc:sldMkLst>
          <pc:docMk/>
          <pc:sldMk cId="1011845171" sldId="273"/>
        </pc:sldMkLst>
      </pc:sldChg>
      <pc:sldChg chg="del">
        <pc:chgData name="Michal Dimitrov" userId="38f9263f699255cd" providerId="LiveId" clId="{EC95448D-8477-4DFD-8642-A28F2DC0E412}" dt="2024-02-25T11:13:35.126" v="6" actId="47"/>
        <pc:sldMkLst>
          <pc:docMk/>
          <pc:sldMk cId="1011845171" sldId="273"/>
        </pc:sldMkLst>
      </pc:sldChg>
      <pc:sldChg chg="modSp mod">
        <pc:chgData name="Michal Dimitrov" userId="38f9263f699255cd" providerId="LiveId" clId="{EC95448D-8477-4DFD-8642-A28F2DC0E412}" dt="2024-02-25T11:12:43.886" v="3" actId="20577"/>
        <pc:sldMkLst>
          <pc:docMk/>
          <pc:sldMk cId="0" sldId="274"/>
        </pc:sldMkLst>
        <pc:spChg chg="mod">
          <ac:chgData name="Michal Dimitrov" userId="38f9263f699255cd" providerId="LiveId" clId="{EC95448D-8477-4DFD-8642-A28F2DC0E412}" dt="2024-02-25T11:12:43.886" v="3" actId="20577"/>
          <ac:spMkLst>
            <pc:docMk/>
            <pc:sldMk cId="0" sldId="274"/>
            <ac:spMk id="35842" creationId="{00000000-0000-0000-0000-000000000000}"/>
          </ac:spMkLst>
        </pc:spChg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291"/>
        </pc:sldMkLst>
      </pc:sldChg>
      <pc:sldChg chg="del">
        <pc:chgData name="Michal Dimitrov" userId="38f9263f699255cd" providerId="LiveId" clId="{EC95448D-8477-4DFD-8642-A28F2DC0E412}" dt="2024-02-25T11:13:35.126" v="6" actId="47"/>
        <pc:sldMkLst>
          <pc:docMk/>
          <pc:sldMk cId="1959949389" sldId="292"/>
        </pc:sldMkLst>
      </pc:sldChg>
      <pc:sldChg chg="add">
        <pc:chgData name="Michal Dimitrov" userId="38f9263f699255cd" providerId="LiveId" clId="{EC95448D-8477-4DFD-8642-A28F2DC0E412}" dt="2024-02-25T11:13:41.848" v="7"/>
        <pc:sldMkLst>
          <pc:docMk/>
          <pc:sldMk cId="1959949389" sldId="292"/>
        </pc:sldMkLst>
      </pc:sldChg>
      <pc:sldChg chg="add">
        <pc:chgData name="Michal Dimitrov" userId="38f9263f699255cd" providerId="LiveId" clId="{EC95448D-8477-4DFD-8642-A28F2DC0E412}" dt="2024-02-25T11:13:41.848" v="7"/>
        <pc:sldMkLst>
          <pc:docMk/>
          <pc:sldMk cId="2267315553" sldId="293"/>
        </pc:sldMkLst>
      </pc:sldChg>
      <pc:sldChg chg="del">
        <pc:chgData name="Michal Dimitrov" userId="38f9263f699255cd" providerId="LiveId" clId="{EC95448D-8477-4DFD-8642-A28F2DC0E412}" dt="2024-02-25T11:13:35.126" v="6" actId="47"/>
        <pc:sldMkLst>
          <pc:docMk/>
          <pc:sldMk cId="2267315553" sldId="293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297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298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299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300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301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302"/>
        </pc:sldMkLst>
      </pc:sldChg>
      <pc:sldChg chg="del">
        <pc:chgData name="Michal Dimitrov" userId="38f9263f699255cd" providerId="LiveId" clId="{EC95448D-8477-4DFD-8642-A28F2DC0E412}" dt="2024-02-25T11:13:35.126" v="6" actId="47"/>
        <pc:sldMkLst>
          <pc:docMk/>
          <pc:sldMk cId="2240128542" sldId="303"/>
        </pc:sldMkLst>
      </pc:sldChg>
      <pc:sldChg chg="add">
        <pc:chgData name="Michal Dimitrov" userId="38f9263f699255cd" providerId="LiveId" clId="{EC95448D-8477-4DFD-8642-A28F2DC0E412}" dt="2024-02-25T11:13:41.848" v="7"/>
        <pc:sldMkLst>
          <pc:docMk/>
          <pc:sldMk cId="2240128542" sldId="303"/>
        </pc:sldMkLst>
      </pc:sldChg>
      <pc:sldChg chg="ord">
        <pc:chgData name="Michal Dimitrov" userId="38f9263f699255cd" providerId="LiveId" clId="{EC95448D-8477-4DFD-8642-A28F2DC0E412}" dt="2024-02-27T08:19:39.879" v="14"/>
        <pc:sldMkLst>
          <pc:docMk/>
          <pc:sldMk cId="0" sldId="321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331"/>
        </pc:sldMkLst>
      </pc:sldChg>
      <pc:sldChg chg="modSp mod">
        <pc:chgData name="Michal Dimitrov" userId="38f9263f699255cd" providerId="LiveId" clId="{EC95448D-8477-4DFD-8642-A28F2DC0E412}" dt="2024-02-27T08:20:49.015" v="30" actId="6549"/>
        <pc:sldMkLst>
          <pc:docMk/>
          <pc:sldMk cId="0" sldId="335"/>
        </pc:sldMkLst>
        <pc:spChg chg="mod">
          <ac:chgData name="Michal Dimitrov" userId="38f9263f699255cd" providerId="LiveId" clId="{EC95448D-8477-4DFD-8642-A28F2DC0E412}" dt="2024-02-27T08:20:49.015" v="30" actId="6549"/>
          <ac:spMkLst>
            <pc:docMk/>
            <pc:sldMk cId="0" sldId="335"/>
            <ac:spMk id="3" creationId="{00000000-0000-0000-0000-000000000000}"/>
          </ac:spMkLst>
        </pc:spChg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338"/>
        </pc:sldMkLst>
      </pc:sldChg>
      <pc:sldChg chg="ord">
        <pc:chgData name="Michal Dimitrov" userId="38f9263f699255cd" providerId="LiveId" clId="{EC95448D-8477-4DFD-8642-A28F2DC0E412}" dt="2024-02-27T08:21:56.848" v="32"/>
        <pc:sldMkLst>
          <pc:docMk/>
          <pc:sldMk cId="0" sldId="339"/>
        </pc:sldMkLst>
      </pc:sldChg>
      <pc:sldChg chg="del">
        <pc:chgData name="Michal Dimitrov" userId="38f9263f699255cd" providerId="LiveId" clId="{EC95448D-8477-4DFD-8642-A28F2DC0E412}" dt="2024-02-25T11:13:35.126" v="6" actId="47"/>
        <pc:sldMkLst>
          <pc:docMk/>
          <pc:sldMk cId="380548745" sldId="345"/>
        </pc:sldMkLst>
      </pc:sldChg>
      <pc:sldChg chg="add">
        <pc:chgData name="Michal Dimitrov" userId="38f9263f699255cd" providerId="LiveId" clId="{EC95448D-8477-4DFD-8642-A28F2DC0E412}" dt="2024-02-25T11:13:41.848" v="7"/>
        <pc:sldMkLst>
          <pc:docMk/>
          <pc:sldMk cId="380548745" sldId="345"/>
        </pc:sldMkLst>
      </pc:sldChg>
      <pc:sldChg chg="ord">
        <pc:chgData name="Michal Dimitrov" userId="38f9263f699255cd" providerId="LiveId" clId="{EC95448D-8477-4DFD-8642-A28F2DC0E412}" dt="2024-02-25T11:13:05.965" v="5"/>
        <pc:sldMkLst>
          <pc:docMk/>
          <pc:sldMk cId="0" sldId="358"/>
        </pc:sldMkLst>
      </pc:sldChg>
      <pc:sldChg chg="modSp mod">
        <pc:chgData name="Michal Dimitrov" userId="38f9263f699255cd" providerId="LiveId" clId="{EC95448D-8477-4DFD-8642-A28F2DC0E412}" dt="2024-02-25T11:15:32.764" v="10" actId="207"/>
        <pc:sldMkLst>
          <pc:docMk/>
          <pc:sldMk cId="3743368761" sldId="366"/>
        </pc:sldMkLst>
        <pc:spChg chg="mod">
          <ac:chgData name="Michal Dimitrov" userId="38f9263f699255cd" providerId="LiveId" clId="{EC95448D-8477-4DFD-8642-A28F2DC0E412}" dt="2024-02-25T11:15:32.764" v="10" actId="207"/>
          <ac:spMkLst>
            <pc:docMk/>
            <pc:sldMk cId="3743368761" sldId="366"/>
            <ac:spMk id="3" creationId="{7B72C7B2-21B6-4B1D-AA52-68BB32B92EC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760200-1EB0-400E-954C-489064ADED0D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6A4899-FC13-4467-B700-E3225A10110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18998A-83F7-40F2-8F57-3235639BBD7C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40230F-2F1A-4454-8C3C-57C788A830B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/>
              <a:t>Vybrané problémy německy mluvících zemí po roce 1945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516DB-BB39-47EE-A079-70A5E5000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7B6E60EE-A24B-FBF2-6F8C-2B6803960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F48D3E87-D1E0-5F29-C78B-4E7A5D149E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2772" name="Zástupný symbol pro záhlaví 3">
            <a:extLst>
              <a:ext uri="{FF2B5EF4-FFF2-40B4-BE49-F238E27FC236}">
                <a16:creationId xmlns:a16="http://schemas.microsoft.com/office/drawing/2014/main" id="{A19EBBFA-2064-5CC5-8F2C-BD7E0548F82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/>
              <a:t>Vybrané problémy německy mluvících zemí po roce 1945</a:t>
            </a:r>
          </a:p>
        </p:txBody>
      </p:sp>
    </p:spTree>
    <p:extLst>
      <p:ext uri="{BB962C8B-B14F-4D97-AF65-F5344CB8AC3E}">
        <p14:creationId xmlns:p14="http://schemas.microsoft.com/office/powerpoint/2010/main" val="3253908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8" name="Zástupný symbol pro záhlaví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/>
              <a:t>Vybrané problémy německy mluvících zemí po roce 1945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D7DB-63CA-499C-85F3-3E02D894B623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0B4FC-82A7-47B7-A332-A152EBD5DE6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B25EF-B250-49B2-9802-E6556A86A9C6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BCAA8-9F10-4D75-8C3A-E7DA3113649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E0FFA-601E-4FAE-96CD-456C76A09186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D9B0-40F5-4BF4-8CFD-44558FCA5BB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A8DF2-2851-43C0-ABA9-10EEF484D234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5959-CA2B-4F18-851E-9076C9792F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2CEC-97CA-4C7F-8372-EEBDC0998406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B39B2-CD43-4CB0-BD4A-AC56A90CD87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E73B-EAB6-4F2B-85BE-5C6BDFA525BA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F6926-0BA7-47E0-A79C-D7152DCDF9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D3977-E87B-4F50-978C-37ED79E4CC95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562E2-55B2-402C-9F68-55CC5778E5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D45-7E3E-4E8E-ADA1-CBAC8B6E2A72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0BD2A-09D9-436D-AF1E-30111225FA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17302-B69E-4930-8D5B-46E0272373A4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A7E1F-42A4-438A-917D-00907D3C34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0B1C7-38B8-455B-832F-6187417D6225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F1C6A-A707-4E0F-8231-2D6F9BDEF68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41C47-6DAF-41F4-A258-997FA97C09D4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448E6-4D9D-42AA-997E-4360D850A7C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178EE7-13F2-4F5D-851D-785E35D2A4B0}" type="datetimeFigureOut">
              <a:rPr lang="cs-CZ"/>
              <a:pPr>
                <a:defRPr/>
              </a:pPr>
              <a:t>27.02.2024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330678-D3DA-4842-93EA-12697BA2CB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te.tv/en/videos/079739-003-A/heldenplatz-1988-an-austrian-scanda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wsQvPeSFv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wsQvPeSFv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mokratiezentrum.org/wissen/videos.html?index=324&amp;video=230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813" y="928688"/>
            <a:ext cx="7772400" cy="16430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Vybraná témata dějin</a:t>
            </a:r>
            <a:br>
              <a:rPr lang="cs-CZ" dirty="0"/>
            </a:br>
            <a:r>
              <a:rPr lang="cs-CZ" dirty="0"/>
              <a:t>německy mluvících zemí </a:t>
            </a:r>
            <a:br>
              <a:rPr lang="cs-CZ" dirty="0"/>
            </a:br>
            <a:r>
              <a:rPr lang="cs-CZ" dirty="0"/>
              <a:t>po roce 1945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8313" y="2928938"/>
            <a:ext cx="8280400" cy="27860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JMB247</a:t>
            </a:r>
            <a:r>
              <a:rPr lang="cs-CZ" dirty="0"/>
              <a:t>, </a:t>
            </a:r>
            <a:r>
              <a:rPr lang="cs-CZ" dirty="0" err="1"/>
              <a:t>JTB026</a:t>
            </a:r>
            <a:r>
              <a:rPr lang="cs-CZ" dirty="0"/>
              <a:t> Seminář k dějinám </a:t>
            </a:r>
            <a:r>
              <a:rPr lang="cs-CZ" dirty="0" err="1"/>
              <a:t>NMZ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PhDr. Michal </a:t>
            </a:r>
            <a:r>
              <a:rPr lang="cs-CZ" dirty="0" err="1"/>
              <a:t>Dimitrov</a:t>
            </a:r>
            <a:r>
              <a:rPr lang="cs-CZ" dirty="0"/>
              <a:t>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Märztage</a:t>
            </a:r>
            <a:r>
              <a:rPr lang="cs-CZ" dirty="0"/>
              <a:t> 1938 (3)</a:t>
            </a:r>
            <a:br>
              <a:rPr lang="cs-CZ" dirty="0"/>
            </a:br>
            <a:r>
              <a:rPr lang="cs-CZ" sz="3200" dirty="0"/>
              <a:t>Komentář: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i="1" dirty="0"/>
              <a:t>Na Radničním náměstí mají slovo: svědkové doby, kteří se nad ideologiemi našli v odboji proti barbarství nacistů. </a:t>
            </a:r>
            <a:br>
              <a:rPr lang="cs-CZ" sz="2400" i="1" dirty="0"/>
            </a:br>
            <a:endParaRPr lang="cs-CZ" sz="2400" i="1" dirty="0"/>
          </a:p>
          <a:p>
            <a:pPr>
              <a:buNone/>
            </a:pPr>
            <a:r>
              <a:rPr lang="cs-CZ" sz="2400" i="1" dirty="0"/>
              <a:t>Minuta ticha a vzpomínková hodina v parlamentu. Spolková rada a Národní rada stvrzují svou oddanost demokracii. </a:t>
            </a:r>
            <a:br>
              <a:rPr lang="cs-CZ" sz="2400" i="1" dirty="0"/>
            </a:br>
            <a:endParaRPr lang="cs-CZ" sz="2400" i="1" dirty="0"/>
          </a:p>
          <a:p>
            <a:pPr>
              <a:buNone/>
            </a:pPr>
            <a:r>
              <a:rPr lang="cs-CZ" sz="2400" i="1" dirty="0"/>
              <a:t>Moderátor Stefan </a:t>
            </a:r>
            <a:r>
              <a:rPr lang="cs-CZ" sz="2400" i="1" dirty="0" err="1"/>
              <a:t>Fleming</a:t>
            </a:r>
            <a:r>
              <a:rPr lang="cs-CZ" sz="2400" i="1" dirty="0"/>
              <a:t>: „Zatímco oficiální Rakousko vzpomíná v parlamentu, lidé, kteří vytvářejí umění a kulturu, stanují na </a:t>
            </a:r>
            <a:r>
              <a:rPr lang="cs-CZ" sz="2400" i="1" dirty="0" err="1"/>
              <a:t>Morzinově</a:t>
            </a:r>
            <a:r>
              <a:rPr lang="cs-CZ" sz="2400" i="1" dirty="0"/>
              <a:t> náměstí. Na místě bývalého ústředí gestapa, centra despocie, která pohrdala lidmi, se domácí intelektuálové pokouší určení místa Rakouska v dnešní době – Motto: Dějiny žijí….</a:t>
            </a:r>
          </a:p>
          <a:p>
            <a:endParaRPr lang="cs-CZ" sz="24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Märztage</a:t>
            </a:r>
            <a:r>
              <a:rPr lang="cs-CZ" dirty="0"/>
              <a:t> 1938 (4)</a:t>
            </a:r>
            <a:br>
              <a:rPr lang="cs-CZ" dirty="0"/>
            </a:br>
            <a:r>
              <a:rPr lang="cs-CZ" sz="3200" dirty="0"/>
              <a:t>Komentář: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i="1" dirty="0"/>
              <a:t>… také během státního aktu v Ceremoniálním sálu Hofburgu shrnuje kancléř </a:t>
            </a:r>
            <a:r>
              <a:rPr lang="cs-CZ" sz="2400" i="1" dirty="0" err="1"/>
              <a:t>Vranitzky</a:t>
            </a:r>
            <a:r>
              <a:rPr lang="cs-CZ" sz="2400" i="1" dirty="0"/>
              <a:t>: „A tak se dne můžeme obětem fašismu a národního socialismu podívat do očí a říct: Podívejte, ze všeho ponížení a ze všech útrap jsme ušli dobrý kousek cesty vpřed a já prosím všechny oběti národního socialismu, aby mě vyslyšeli, když říkám, to jsme dlužili především vám a vážně se snažíme, jít po této cestě dál.“</a:t>
            </a:r>
          </a:p>
          <a:p>
            <a:pPr>
              <a:buNone/>
            </a:pPr>
            <a:r>
              <a:rPr lang="cs-CZ" sz="2400" i="1" dirty="0"/>
              <a:t> </a:t>
            </a:r>
          </a:p>
          <a:p>
            <a:pPr>
              <a:buNone/>
            </a:pPr>
            <a:r>
              <a:rPr lang="cs-CZ" sz="2400" i="1" dirty="0"/>
              <a:t>Zelení se stěhují ven a svolávají ke společné tryzně v </a:t>
            </a:r>
            <a:r>
              <a:rPr lang="cs-CZ" sz="2400" i="1" dirty="0" err="1"/>
              <a:t>Mathausenu</a:t>
            </a:r>
            <a:r>
              <a:rPr lang="cs-CZ" sz="2400" i="1" dirty="0"/>
              <a:t>. Demonstrace na </a:t>
            </a:r>
            <a:r>
              <a:rPr lang="cs-CZ" sz="2400" i="1" dirty="0" err="1"/>
              <a:t>Ballhausplatz</a:t>
            </a:r>
            <a:r>
              <a:rPr lang="cs-CZ" sz="2400" i="1" dirty="0"/>
              <a:t> („Náměstí míčoven“) – a jsou kritičtí, skeptičtí a kousaví jako vždy: první všeobecné </a:t>
            </a:r>
            <a:r>
              <a:rPr lang="cs-CZ" sz="2400" i="1" dirty="0" err="1"/>
              <a:t>znejištění</a:t>
            </a:r>
            <a:r>
              <a:rPr lang="cs-CZ" sz="2400" i="1" dirty="0"/>
              <a:t>.</a:t>
            </a:r>
          </a:p>
          <a:p>
            <a:endParaRPr lang="cs-CZ" sz="24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(1)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/>
              <a:t>Thomas Bernhard (1931 – 1989) 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  <p:pic>
        <p:nvPicPr>
          <p:cNvPr id="22532" name="Obrázek 3" descr="bern19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643188"/>
            <a:ext cx="24288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(2)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dirty="0"/>
              <a:t>Thomas Bernhard (1931 – 1989)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rakouský spisovatel a dramatik</a:t>
            </a:r>
          </a:p>
          <a:p>
            <a:pPr eaLnBrk="1" hangingPunct="1"/>
            <a:r>
              <a:rPr lang="cs-CZ" dirty="0"/>
              <a:t>„</a:t>
            </a:r>
            <a:r>
              <a:rPr lang="cs-CZ" dirty="0" err="1"/>
              <a:t>Hassliebe</a:t>
            </a:r>
            <a:r>
              <a:rPr lang="cs-CZ" dirty="0"/>
              <a:t>“ k Rakousku – kritika rakouské společnosti</a:t>
            </a:r>
          </a:p>
          <a:p>
            <a:pPr eaLnBrk="1" hangingPunct="1"/>
            <a:r>
              <a:rPr lang="cs-CZ" dirty="0"/>
              <a:t>romány: Staří mistři, Mýcení atd.</a:t>
            </a:r>
          </a:p>
          <a:p>
            <a:pPr eaLnBrk="1" hangingPunct="1"/>
            <a:r>
              <a:rPr lang="cs-CZ" dirty="0"/>
              <a:t>drama Náměstí hrdinů (</a:t>
            </a:r>
            <a:r>
              <a:rPr lang="cs-CZ" dirty="0" err="1"/>
              <a:t>Heldenplatz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1988 – „</a:t>
            </a:r>
            <a:r>
              <a:rPr lang="cs-CZ" dirty="0" err="1"/>
              <a:t>Bedenkjahr</a:t>
            </a:r>
            <a:r>
              <a:rPr lang="cs-CZ" dirty="0"/>
              <a:t>“: 100. výročí založení </a:t>
            </a:r>
            <a:r>
              <a:rPr lang="cs-CZ" dirty="0" err="1"/>
              <a:t>Burgtheateru</a:t>
            </a:r>
            <a:endParaRPr lang="cs-CZ" dirty="0"/>
          </a:p>
          <a:p>
            <a:pPr eaLnBrk="1" hangingPunct="1"/>
            <a:r>
              <a:rPr lang="cs-CZ" dirty="0"/>
              <a:t>intendant </a:t>
            </a:r>
            <a:r>
              <a:rPr lang="cs-CZ" dirty="0" err="1"/>
              <a:t>Burgtheateru</a:t>
            </a:r>
            <a:r>
              <a:rPr lang="cs-CZ" dirty="0"/>
              <a:t> </a:t>
            </a:r>
            <a:r>
              <a:rPr lang="cs-CZ" dirty="0" err="1"/>
              <a:t>Claus</a:t>
            </a:r>
            <a:r>
              <a:rPr lang="cs-CZ" dirty="0"/>
              <a:t> </a:t>
            </a:r>
            <a:r>
              <a:rPr lang="cs-CZ" dirty="0" err="1"/>
              <a:t>Peymann</a:t>
            </a:r>
            <a:r>
              <a:rPr lang="cs-CZ" dirty="0"/>
              <a:t> oslovil Thomase </a:t>
            </a:r>
            <a:r>
              <a:rPr lang="cs-CZ" dirty="0" err="1"/>
              <a:t>Bernharda</a:t>
            </a:r>
            <a:r>
              <a:rPr lang="cs-CZ" dirty="0"/>
              <a:t>, aby k této příležitosti napsal divadelní hru 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1988 – 50. výročí od </a:t>
            </a:r>
            <a:r>
              <a:rPr lang="cs-CZ" i="1" dirty="0" err="1"/>
              <a:t>Anschlussu</a:t>
            </a:r>
            <a:endParaRPr lang="cs-CZ" i="1" dirty="0"/>
          </a:p>
          <a:p>
            <a:pPr eaLnBrk="1" hangingPunct="1"/>
            <a:r>
              <a:rPr lang="cs-CZ" dirty="0" err="1"/>
              <a:t>Bernhard</a:t>
            </a:r>
            <a:r>
              <a:rPr lang="cs-CZ" dirty="0"/>
              <a:t>: </a:t>
            </a:r>
            <a:r>
              <a:rPr lang="cs-CZ" dirty="0" err="1"/>
              <a:t>Heldenplatz</a:t>
            </a:r>
            <a:endParaRPr lang="cs-CZ" dirty="0"/>
          </a:p>
          <a:p>
            <a:pPr eaLnBrk="1" hangingPunct="1">
              <a:buFont typeface="Arial" charset="0"/>
              <a:buNone/>
            </a:pP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Skandál </a:t>
            </a:r>
            <a:r>
              <a:rPr lang="cs-CZ" dirty="0" err="1"/>
              <a:t>Heldenplatz</a:t>
            </a:r>
            <a:r>
              <a:rPr lang="cs-CZ" dirty="0"/>
              <a:t>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/>
              <a:t>„</a:t>
            </a:r>
            <a:r>
              <a:rPr lang="en-US" sz="2400" dirty="0" err="1"/>
              <a:t>Heldenplatz</a:t>
            </a:r>
            <a:r>
              <a:rPr lang="en-US" sz="2400" dirty="0"/>
              <a:t> 1988: An Austrian Scandal</a:t>
            </a:r>
            <a:r>
              <a:rPr lang="cs-CZ" sz="2400" dirty="0"/>
              <a:t>, </a:t>
            </a:r>
            <a:r>
              <a:rPr lang="en-US" sz="2400" dirty="0"/>
              <a:t>Great Speeches: Thomas Bernhard</a:t>
            </a:r>
            <a:r>
              <a:rPr lang="cs-CZ" sz="2400" dirty="0"/>
              <a:t>.“ TV </a:t>
            </a:r>
            <a:r>
              <a:rPr lang="cs-CZ" sz="2400" dirty="0" err="1"/>
              <a:t>Documentary</a:t>
            </a:r>
            <a:r>
              <a:rPr lang="cs-CZ" sz="2400" dirty="0"/>
              <a:t>, </a:t>
            </a:r>
            <a:r>
              <a:rPr lang="cs-CZ" sz="2400" dirty="0" err="1"/>
              <a:t>directed</a:t>
            </a:r>
            <a:r>
              <a:rPr lang="cs-CZ" sz="2400" dirty="0"/>
              <a:t> by Jean </a:t>
            </a:r>
            <a:r>
              <a:rPr lang="cs-CZ" sz="2400" dirty="0" err="1"/>
              <a:t>Bulot</a:t>
            </a:r>
            <a:r>
              <a:rPr lang="cs-CZ" sz="2400" dirty="0"/>
              <a:t>. </a:t>
            </a:r>
            <a:r>
              <a:rPr lang="cs-CZ" sz="2400" dirty="0" err="1"/>
              <a:t>ARTE</a:t>
            </a:r>
            <a:r>
              <a:rPr lang="cs-CZ" sz="2400" dirty="0"/>
              <a:t>, 2018.</a:t>
            </a:r>
            <a:endParaRPr lang="en-US" sz="2400" dirty="0"/>
          </a:p>
          <a:p>
            <a:endParaRPr lang="cs-CZ" sz="2400" dirty="0"/>
          </a:p>
          <a:p>
            <a:r>
              <a:rPr lang="cs-CZ" sz="2400" dirty="0">
                <a:hlinkClick r:id="rId2"/>
              </a:rPr>
              <a:t>https://www.arte.tv/en/videos/079739-003-A/heldenplatz-1988-an-austrian-scandal/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pPr marL="0" indent="0" algn="ctr">
              <a:buNone/>
            </a:pPr>
            <a:r>
              <a:rPr lang="cs-CZ" sz="4000" dirty="0"/>
              <a:t>Referát: </a:t>
            </a:r>
            <a:r>
              <a:rPr lang="cs-CZ" sz="4000" dirty="0">
                <a:solidFill>
                  <a:srgbClr val="FF0000"/>
                </a:solidFill>
              </a:rPr>
              <a:t>Jakub Talaš</a:t>
            </a:r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během zkoušení se úryvky textu objevily v novinách (např. </a:t>
            </a:r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Kronen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, </a:t>
            </a:r>
            <a:r>
              <a:rPr lang="cs-CZ" dirty="0" err="1"/>
              <a:t>Kurier</a:t>
            </a:r>
            <a:r>
              <a:rPr lang="cs-CZ" dirty="0"/>
              <a:t>, Die </a:t>
            </a:r>
            <a:r>
              <a:rPr lang="cs-CZ" dirty="0" err="1"/>
              <a:t>Presse</a:t>
            </a:r>
            <a:r>
              <a:rPr 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→ dopisy čtenářů, příspěvky známých osobností:     </a:t>
            </a:r>
            <a:r>
              <a:rPr lang="cs-CZ" dirty="0" err="1"/>
              <a:t>Kreisky</a:t>
            </a:r>
            <a:r>
              <a:rPr lang="cs-CZ" dirty="0"/>
              <a:t>, </a:t>
            </a:r>
            <a:r>
              <a:rPr lang="cs-CZ" dirty="0" err="1"/>
              <a:t>Wiesenthal</a:t>
            </a:r>
            <a:r>
              <a:rPr lang="cs-CZ" dirty="0"/>
              <a:t>, </a:t>
            </a:r>
            <a:r>
              <a:rPr lang="cs-CZ" dirty="0" err="1"/>
              <a:t>Haider</a:t>
            </a:r>
            <a:r>
              <a:rPr lang="cs-CZ" dirty="0"/>
              <a:t>, </a:t>
            </a:r>
            <a:r>
              <a:rPr lang="cs-CZ" dirty="0" err="1"/>
              <a:t>Waldheim</a:t>
            </a:r>
            <a:r>
              <a:rPr lang="cs-CZ" dirty="0"/>
              <a:t> atd.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→ </a:t>
            </a:r>
            <a:r>
              <a:rPr lang="cs-CZ" dirty="0" err="1"/>
              <a:t>Bernhard</a:t>
            </a:r>
            <a:r>
              <a:rPr lang="cs-CZ" dirty="0"/>
              <a:t> napaden na ulici holí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→ před </a:t>
            </a:r>
            <a:r>
              <a:rPr lang="cs-CZ" dirty="0" err="1"/>
              <a:t>Burgtheater</a:t>
            </a:r>
            <a:r>
              <a:rPr lang="cs-CZ" dirty="0"/>
              <a:t> někdo navezl hnůj a zapálil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    ho apod.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→ premiéra musela být o měsíc odložena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Děj: v březnu 1988 pohřeb profesora Josefa </a:t>
            </a:r>
            <a:r>
              <a:rPr lang="cs-CZ" dirty="0" err="1"/>
              <a:t>Schustera</a:t>
            </a:r>
            <a:r>
              <a:rPr lang="cs-CZ" dirty="0"/>
              <a:t>, který 15. března 1988 spáchal sebevraždu skokem ze svého bytu na náměstí Hrdinů (nemohl snést latentní rakouský </a:t>
            </a:r>
            <a:r>
              <a:rPr lang="cs-CZ" dirty="0" err="1"/>
              <a:t>antisemistismus</a:t>
            </a:r>
            <a:r>
              <a:rPr 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„To, že jsem Rakušanem, je mým největším neštěstím, říkával.“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„V Rakousku musíš být buď katolík nebo nacista, nic jiného se tu netrpí, všechno ostatní se potlačuje a ničí.“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„Doba je dnes mnohem horší než v </a:t>
            </a:r>
            <a:r>
              <a:rPr lang="en-US" dirty="0"/>
              <a:t>o</a:t>
            </a:r>
            <a:r>
              <a:rPr lang="cs-CZ" dirty="0" err="1"/>
              <a:t>smatřicátém</a:t>
            </a:r>
            <a:r>
              <a:rPr lang="cs-CZ" dirty="0"/>
              <a:t> </a:t>
            </a:r>
            <a:r>
              <a:rPr lang="en-US" dirty="0"/>
              <a:t>/ </a:t>
            </a:r>
            <a:r>
              <a:rPr lang="cs-CZ" dirty="0"/>
              <a:t>ve Vídni je teď víc nacistů než v osmatřicátém</a:t>
            </a:r>
            <a:r>
              <a:rPr lang="en-US" dirty="0"/>
              <a:t> / </a:t>
            </a:r>
            <a:r>
              <a:rPr lang="cs-CZ" dirty="0"/>
              <a:t>uvidíš </a:t>
            </a:r>
            <a:r>
              <a:rPr lang="en-US" dirty="0"/>
              <a:t>/ v</a:t>
            </a:r>
            <a:r>
              <a:rPr lang="cs-CZ" dirty="0" err="1"/>
              <a:t>šechno</a:t>
            </a:r>
            <a:r>
              <a:rPr lang="cs-CZ" dirty="0"/>
              <a:t> bude jen horší (…) </a:t>
            </a:r>
            <a:r>
              <a:rPr lang="en-US" dirty="0"/>
              <a:t>/ </a:t>
            </a:r>
            <a:r>
              <a:rPr lang="de-DE" dirty="0" err="1"/>
              <a:t>te</a:t>
            </a:r>
            <a:r>
              <a:rPr lang="cs-CZ" dirty="0"/>
              <a:t>ď vylézají</a:t>
            </a:r>
            <a:r>
              <a:rPr lang="en-US" dirty="0"/>
              <a:t> /</a:t>
            </a:r>
            <a:r>
              <a:rPr lang="cs-CZ" dirty="0"/>
              <a:t> ze všech děr</a:t>
            </a:r>
            <a:r>
              <a:rPr lang="en-US" dirty="0"/>
              <a:t> /</a:t>
            </a:r>
            <a:r>
              <a:rPr lang="cs-CZ" dirty="0"/>
              <a:t> které byly čtyřicet let </a:t>
            </a:r>
            <a:r>
              <a:rPr lang="de-DE" dirty="0"/>
              <a:t>u</a:t>
            </a:r>
            <a:r>
              <a:rPr lang="cs-CZ" dirty="0"/>
              <a:t>cpané </a:t>
            </a:r>
            <a:r>
              <a:rPr lang="en-US" dirty="0"/>
              <a:t>/</a:t>
            </a:r>
            <a:r>
              <a:rPr lang="cs-CZ" dirty="0"/>
              <a:t> stačí se jen s někým chvíli bavit</a:t>
            </a:r>
            <a:r>
              <a:rPr lang="de-DE" dirty="0"/>
              <a:t> </a:t>
            </a:r>
            <a:r>
              <a:rPr lang="en-US" dirty="0"/>
              <a:t>/</a:t>
            </a:r>
            <a:r>
              <a:rPr lang="cs-CZ" dirty="0"/>
              <a:t> a hned je jasné </a:t>
            </a:r>
            <a:r>
              <a:rPr lang="en-US" dirty="0"/>
              <a:t>/</a:t>
            </a:r>
            <a:r>
              <a:rPr lang="cs-CZ" dirty="0"/>
              <a:t> že je to nácek.</a:t>
            </a:r>
            <a:r>
              <a:rPr lang="de-DE" dirty="0"/>
              <a:t>“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„Už několik měsíců zase slýchává křičet ty strašlivé masy na náměstí Hrdinů </a:t>
            </a:r>
            <a:r>
              <a:rPr lang="en-US" dirty="0"/>
              <a:t>/ </a:t>
            </a:r>
            <a:r>
              <a:rPr lang="de-DE" dirty="0" err="1"/>
              <a:t>zn</a:t>
            </a:r>
            <a:r>
              <a:rPr lang="cs-CZ" dirty="0" err="1"/>
              <a:t>áte</a:t>
            </a:r>
            <a:r>
              <a:rPr lang="cs-CZ" dirty="0"/>
              <a:t> přeci patnáctý březen </a:t>
            </a:r>
            <a:r>
              <a:rPr lang="en-US" dirty="0"/>
              <a:t>/ </a:t>
            </a:r>
            <a:r>
              <a:rPr lang="cs-CZ" dirty="0"/>
              <a:t>Hitler táhne na náměstí Hrdinů.“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(7)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premiéra v </a:t>
            </a:r>
            <a:r>
              <a:rPr lang="cs-CZ" dirty="0" err="1"/>
              <a:t>Burgtheateru</a:t>
            </a:r>
            <a:r>
              <a:rPr lang="cs-CZ" dirty="0"/>
              <a:t>: 14. 10. 1988 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	policejní dohled, obavy z nepokojů, přímý přenos </a:t>
            </a:r>
            <a:r>
              <a:rPr lang="cs-CZ" dirty="0" err="1"/>
              <a:t>ORF</a:t>
            </a:r>
            <a:r>
              <a:rPr lang="cs-CZ" dirty="0"/>
              <a:t>, </a:t>
            </a:r>
          </a:p>
          <a:p>
            <a:pPr eaLnBrk="1" hangingPunct="1"/>
            <a:r>
              <a:rPr lang="cs-CZ" dirty="0"/>
              <a:t>titulní strana </a:t>
            </a:r>
            <a:r>
              <a:rPr lang="cs-CZ" dirty="0" err="1"/>
              <a:t>NKZ</a:t>
            </a:r>
            <a:r>
              <a:rPr lang="cs-CZ" dirty="0"/>
              <a:t>: </a:t>
            </a:r>
            <a:r>
              <a:rPr lang="cs-CZ" dirty="0" err="1"/>
              <a:t>Burgtheater</a:t>
            </a:r>
            <a:r>
              <a:rPr lang="cs-CZ" dirty="0"/>
              <a:t> v plamenech, titulek: „Nic pro nás není dost horké.“ 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	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youtube.com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watch</a:t>
            </a:r>
            <a:r>
              <a:rPr lang="cs-CZ" dirty="0">
                <a:hlinkClick r:id="rId2"/>
              </a:rPr>
              <a:t>?v=</a:t>
            </a:r>
            <a:r>
              <a:rPr lang="cs-CZ" dirty="0" err="1">
                <a:hlinkClick r:id="rId2"/>
              </a:rPr>
              <a:t>SwsQvPeSFvM</a:t>
            </a:r>
            <a:r>
              <a:rPr lang="cs-CZ" dirty="0"/>
              <a:t> 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0FB94-27BA-86E4-E711-876D2AE3A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>
            <a:extLst>
              <a:ext uri="{FF2B5EF4-FFF2-40B4-BE49-F238E27FC236}">
                <a16:creationId xmlns:a16="http://schemas.microsoft.com/office/drawing/2014/main" id="{1F59A340-4A56-2C6F-2515-4DB8C12B9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cs-CZ"/>
              <a:t>Rozdělení referátů (1)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0CE11270-9D13-D11A-D1FD-32E95DBFA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733256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1) </a:t>
            </a:r>
            <a:r>
              <a:rPr lang="cs-CZ" b="1" dirty="0"/>
              <a:t>Úvodní hodina;</a:t>
            </a:r>
            <a:r>
              <a:rPr lang="cs-CZ" dirty="0"/>
              <a:t> </a:t>
            </a:r>
            <a:r>
              <a:rPr lang="cs-CZ" b="1" dirty="0"/>
              <a:t>Rakousko: oběť, nebo viník druhé světové války?</a:t>
            </a:r>
            <a:r>
              <a:rPr lang="cs-CZ" dirty="0"/>
              <a:t> </a:t>
            </a:r>
            <a:r>
              <a:rPr lang="cs-CZ" b="1" dirty="0"/>
              <a:t>1/2  </a:t>
            </a:r>
            <a:r>
              <a:rPr lang="cs-CZ" dirty="0"/>
              <a:t>(20. 2. 2024)   </a:t>
            </a:r>
          </a:p>
          <a:p>
            <a:pPr>
              <a:buNone/>
            </a:pPr>
            <a:r>
              <a:rPr lang="cs-CZ" dirty="0"/>
              <a:t>2) </a:t>
            </a:r>
            <a:r>
              <a:rPr lang="cs-CZ" b="1" dirty="0"/>
              <a:t>Rakousko: oběť, nebo viník druhé světové války? 2/2 </a:t>
            </a:r>
            <a:r>
              <a:rPr lang="cs-CZ" dirty="0"/>
              <a:t>(27. 2. 2024)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     </a:t>
            </a:r>
            <a:r>
              <a:rPr lang="cs-CZ" i="1" dirty="0"/>
              <a:t>Prezentace: </a:t>
            </a:r>
            <a:r>
              <a:rPr lang="cs-CZ" b="1" dirty="0">
                <a:solidFill>
                  <a:srgbClr val="FF0000"/>
                </a:solidFill>
              </a:rPr>
              <a:t>Jakub Talaš</a:t>
            </a:r>
          </a:p>
          <a:p>
            <a:pPr>
              <a:buNone/>
            </a:pPr>
            <a:r>
              <a:rPr lang="cs-CZ" dirty="0"/>
              <a:t>3) </a:t>
            </a:r>
            <a:r>
              <a:rPr lang="cs-CZ" b="1" dirty="0"/>
              <a:t>Němci jako oběti druhé světové války? </a:t>
            </a:r>
            <a:r>
              <a:rPr lang="cs-CZ" dirty="0"/>
              <a:t>(5. 3. 2024)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Adam Klečka</a:t>
            </a:r>
          </a:p>
          <a:p>
            <a:pPr>
              <a:buNone/>
            </a:pPr>
            <a:r>
              <a:rPr lang="cs-CZ" dirty="0"/>
              <a:t>4) </a:t>
            </a:r>
            <a:r>
              <a:rPr lang="cs-CZ" b="1" dirty="0"/>
              <a:t>Integrace vyhnanců v SRN a NDR a kolektivní paměť </a:t>
            </a:r>
            <a:r>
              <a:rPr lang="cs-CZ" dirty="0"/>
              <a:t>(12. 3. 2024)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Petra Městecká</a:t>
            </a:r>
            <a:endParaRPr lang="cs-CZ" dirty="0"/>
          </a:p>
          <a:p>
            <a:pPr>
              <a:buNone/>
            </a:pPr>
            <a:r>
              <a:rPr lang="cs-CZ" dirty="0"/>
              <a:t>5) </a:t>
            </a:r>
            <a:r>
              <a:rPr lang="cs-CZ" b="1" dirty="0"/>
              <a:t>Na cestě za občanskou společností: střet politiky a médií na příkladu „Aféry Spiegel“ </a:t>
            </a:r>
            <a:r>
              <a:rPr lang="cs-CZ" dirty="0"/>
              <a:t>(19. 3. 2024) 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/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Daniil </a:t>
            </a:r>
            <a:r>
              <a:rPr lang="cs-CZ" b="1" dirty="0" err="1">
                <a:solidFill>
                  <a:srgbClr val="FF0000"/>
                </a:solidFill>
              </a:rPr>
              <a:t>Sidorov</a:t>
            </a:r>
            <a:endParaRPr lang="cs-CZ" dirty="0"/>
          </a:p>
          <a:p>
            <a:pPr>
              <a:buNone/>
            </a:pPr>
            <a:r>
              <a:rPr lang="cs-CZ" dirty="0"/>
              <a:t>6) </a:t>
            </a:r>
            <a:r>
              <a:rPr lang="cs-CZ" b="1" dirty="0"/>
              <a:t>Německý podzim: levicový terorismus Rote </a:t>
            </a:r>
            <a:r>
              <a:rPr lang="cs-CZ" b="1" dirty="0" err="1"/>
              <a:t>Armee</a:t>
            </a:r>
            <a:r>
              <a:rPr lang="cs-CZ" b="1" dirty="0"/>
              <a:t> </a:t>
            </a:r>
            <a:r>
              <a:rPr lang="cs-CZ" b="1" dirty="0" err="1"/>
              <a:t>Fraktion</a:t>
            </a:r>
            <a:r>
              <a:rPr lang="cs-CZ" b="1" dirty="0"/>
              <a:t> a jeho současná reflexe </a:t>
            </a:r>
            <a:r>
              <a:rPr lang="cs-CZ" dirty="0"/>
              <a:t>(26. 3. 2024)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Lucie Váňová</a:t>
            </a:r>
          </a:p>
          <a:p>
            <a:pPr>
              <a:buNone/>
            </a:pPr>
            <a:r>
              <a:rPr lang="cs-CZ" dirty="0"/>
              <a:t>7) </a:t>
            </a:r>
            <a:r>
              <a:rPr lang="cs-CZ" b="1" dirty="0"/>
              <a:t>Hospodářské a sociální důsledky (znovu)sjednocení Německa</a:t>
            </a:r>
            <a:r>
              <a:rPr lang="cs-CZ" dirty="0"/>
              <a:t> (2. 4. 2024)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Michael </a:t>
            </a:r>
            <a:r>
              <a:rPr lang="cs-CZ" b="1" dirty="0" err="1">
                <a:solidFill>
                  <a:srgbClr val="FF0000"/>
                </a:solidFill>
              </a:rPr>
              <a:t>Klobucký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7064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Skandál Heldenplatz (8)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Thomas Bernhard † 12. 2. 1989</a:t>
            </a:r>
          </a:p>
          <a:p>
            <a:pPr eaLnBrk="1" hangingPunct="1"/>
            <a:r>
              <a:rPr lang="cs-CZ"/>
              <a:t>Závěť: jeho díla se nesmí hrát na území Rakouska – nedodržuje se</a:t>
            </a:r>
          </a:p>
          <a:p>
            <a:pPr eaLnBrk="1" hangingPunct="1"/>
            <a:r>
              <a:rPr lang="cs-CZ"/>
              <a:t>Bernhard se stal legendou v Rakousku i v celém divadelním světě</a:t>
            </a:r>
          </a:p>
          <a:p>
            <a:pPr eaLnBrk="1" hangingPunct="1"/>
            <a:r>
              <a:rPr lang="cs-CZ"/>
              <a:t>Peymann: „Málokdo si uvědomuje, že vedle Brechta je Bernhard jediným autorem, jehož díla se hrají po celém světě.“ </a:t>
            </a:r>
            <a:r>
              <a:rPr lang="cs-CZ" sz="2400"/>
              <a:t>(ORF, 9. 2. 2011)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Heldenplatz</a:t>
            </a:r>
            <a:r>
              <a:rPr lang="cs-CZ" dirty="0"/>
              <a:t> – další 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err="1"/>
              <a:t>KIEBUZINSKA</a:t>
            </a:r>
            <a:r>
              <a:rPr lang="cs-CZ" sz="2200" dirty="0"/>
              <a:t>, </a:t>
            </a:r>
            <a:r>
              <a:rPr lang="cs-CZ" sz="2200" dirty="0" err="1"/>
              <a:t>Christine</a:t>
            </a:r>
            <a:r>
              <a:rPr lang="cs-CZ" sz="2200" dirty="0"/>
              <a:t>. „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scandal</a:t>
            </a:r>
            <a:r>
              <a:rPr lang="cs-CZ" sz="2200" dirty="0"/>
              <a:t> maker: Thomas </a:t>
            </a:r>
            <a:r>
              <a:rPr lang="cs-CZ" sz="2200" i="1" dirty="0" err="1"/>
              <a:t>Bernhard</a:t>
            </a:r>
            <a:r>
              <a:rPr lang="cs-CZ" sz="2200" dirty="0"/>
              <a:t> </a:t>
            </a:r>
            <a:r>
              <a:rPr lang="cs-CZ" sz="2200" dirty="0" err="1"/>
              <a:t>and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reception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i="1" dirty="0" err="1"/>
              <a:t>Heldenplatz</a:t>
            </a:r>
            <a:r>
              <a:rPr lang="cs-CZ" sz="2200" i="1" dirty="0"/>
              <a:t>“, in </a:t>
            </a:r>
            <a:r>
              <a:rPr lang="cs-CZ" sz="2200" i="1" dirty="0" err="1"/>
              <a:t>Modern</a:t>
            </a:r>
            <a:r>
              <a:rPr lang="cs-CZ" sz="2200" i="1" dirty="0"/>
              <a:t> Drama, Vol. 28 (3/1995), </a:t>
            </a:r>
            <a:r>
              <a:rPr lang="cs-CZ" sz="2200" dirty="0" err="1"/>
              <a:t>pg</a:t>
            </a:r>
            <a:r>
              <a:rPr lang="cs-CZ" sz="2200" dirty="0"/>
              <a:t>. 378.</a:t>
            </a:r>
          </a:p>
          <a:p>
            <a:endParaRPr lang="cs-CZ" sz="2200" dirty="0"/>
          </a:p>
          <a:p>
            <a:r>
              <a:rPr lang="cs-CZ" sz="2200" dirty="0" err="1"/>
              <a:t>KUTTENBERG</a:t>
            </a:r>
            <a:r>
              <a:rPr lang="cs-CZ" sz="2200" dirty="0"/>
              <a:t>, Eva, „</a:t>
            </a:r>
            <a:r>
              <a:rPr lang="en-US" sz="2200" dirty="0"/>
              <a:t>Austria's Topography of Memory: </a:t>
            </a:r>
            <a:r>
              <a:rPr lang="en-US" sz="2200" dirty="0" err="1"/>
              <a:t>Heldenplatz</a:t>
            </a:r>
            <a:r>
              <a:rPr lang="en-US" sz="2200" dirty="0"/>
              <a:t>, </a:t>
            </a:r>
            <a:r>
              <a:rPr lang="en-US" sz="2200" dirty="0" err="1"/>
              <a:t>Albertinaplatz</a:t>
            </a:r>
            <a:r>
              <a:rPr lang="en-US" sz="2200" dirty="0"/>
              <a:t>, </a:t>
            </a:r>
            <a:r>
              <a:rPr lang="en-US" sz="2200" dirty="0" err="1"/>
              <a:t>Judenplatz</a:t>
            </a:r>
            <a:r>
              <a:rPr lang="en-US" sz="2200" dirty="0"/>
              <a:t>, and Beyond</a:t>
            </a:r>
            <a:r>
              <a:rPr lang="cs-CZ" sz="2200" dirty="0"/>
              <a:t>“, in </a:t>
            </a:r>
            <a:r>
              <a:rPr lang="en-US" sz="2200" i="1" dirty="0"/>
              <a:t>The German Quarterly</a:t>
            </a:r>
            <a:r>
              <a:rPr lang="en-US" sz="2200" dirty="0"/>
              <a:t>, Vol. 80, No. 4 (Fall, 2007), pp. 468-491</a:t>
            </a:r>
            <a:r>
              <a:rPr lang="cs-CZ" sz="2200" dirty="0"/>
              <a:t>.</a:t>
            </a:r>
          </a:p>
          <a:p>
            <a:pPr>
              <a:buNone/>
            </a:pPr>
            <a:endParaRPr lang="cs-CZ" sz="2200" dirty="0"/>
          </a:p>
          <a:p>
            <a:r>
              <a:rPr lang="cs-CZ" sz="2200" dirty="0"/>
              <a:t>MAREŠOVÁ, Petra. </a:t>
            </a:r>
            <a:r>
              <a:rPr lang="cs-CZ" sz="2200" i="1" dirty="0"/>
              <a:t>Poslední hra Thomase </a:t>
            </a:r>
            <a:r>
              <a:rPr lang="cs-CZ" sz="2200" i="1" dirty="0" err="1"/>
              <a:t>Bernharda</a:t>
            </a:r>
            <a:r>
              <a:rPr lang="cs-CZ" sz="2200" i="1" dirty="0"/>
              <a:t> Náměstí hrdinů a </a:t>
            </a:r>
            <a:r>
              <a:rPr lang="cs-CZ" sz="2200" i="1" dirty="0" err="1"/>
              <a:t>jeji</a:t>
            </a:r>
            <a:r>
              <a:rPr lang="cs-CZ" sz="2200" i="1" dirty="0"/>
              <a:t> obraz v dobovém rakouském tisku</a:t>
            </a:r>
            <a:r>
              <a:rPr lang="cs-CZ" sz="2200" dirty="0"/>
              <a:t> [online]. 2013 [cit. 2019-02-26]. Dostupné z: </a:t>
            </a:r>
            <a:r>
              <a:rPr lang="cs-CZ" sz="2200" dirty="0" err="1"/>
              <a:t>https</a:t>
            </a:r>
            <a:r>
              <a:rPr lang="cs-CZ" sz="2200" dirty="0"/>
              <a:t>://</a:t>
            </a:r>
            <a:r>
              <a:rPr lang="cs-CZ" sz="2200" dirty="0" err="1"/>
              <a:t>is.cuni.cz</a:t>
            </a:r>
            <a:r>
              <a:rPr lang="cs-CZ" sz="2200" dirty="0"/>
              <a:t>/</a:t>
            </a:r>
            <a:r>
              <a:rPr lang="cs-CZ" sz="2200" dirty="0" err="1"/>
              <a:t>webapps</a:t>
            </a:r>
            <a:r>
              <a:rPr lang="cs-CZ" sz="2200" dirty="0"/>
              <a:t>/</a:t>
            </a:r>
            <a:r>
              <a:rPr lang="cs-CZ" sz="2200" dirty="0" err="1"/>
              <a:t>zzp</a:t>
            </a:r>
            <a:r>
              <a:rPr lang="cs-CZ" sz="2200" dirty="0"/>
              <a:t>/detail/92867. Vedoucí práce Barbara </a:t>
            </a:r>
            <a:r>
              <a:rPr lang="cs-CZ" sz="2200" dirty="0" err="1"/>
              <a:t>Köpplová</a:t>
            </a:r>
            <a:r>
              <a:rPr lang="cs-CZ" sz="2200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Anšlus, nebo okupace?</a:t>
            </a:r>
            <a:br>
              <a:rPr lang="cs-CZ" dirty="0"/>
            </a:br>
            <a:r>
              <a:rPr lang="cs-CZ" dirty="0"/>
              <a:t>Viník, nebo oběť?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Otázky do diskuse: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1) První oběť Hitlera?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2) Anšlus, nebo okupace?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3) Paralela k Mnichovu?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4) Role mocností?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5) Otázka kolektivní viny?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Rakousko – viník, nebo oběť?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Povinná četba: </a:t>
            </a:r>
          </a:p>
          <a:p>
            <a:pPr>
              <a:buNone/>
            </a:pPr>
            <a:r>
              <a:rPr lang="cs-CZ" dirty="0"/>
              <a:t>    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sz="2400" i="1" dirty="0" err="1"/>
              <a:t>Steininger</a:t>
            </a:r>
            <a:r>
              <a:rPr lang="cs-CZ" sz="2400" i="1" dirty="0"/>
              <a:t>, </a:t>
            </a:r>
            <a:r>
              <a:rPr lang="cs-CZ" sz="2400" i="1" dirty="0" err="1"/>
              <a:t>Rolf</a:t>
            </a:r>
            <a:r>
              <a:rPr lang="cs-CZ" sz="2400" i="1" dirty="0"/>
              <a:t>: </a:t>
            </a:r>
            <a:r>
              <a:rPr lang="cs-CZ" sz="2400" i="1" dirty="0" err="1"/>
              <a:t>Austria</a:t>
            </a:r>
            <a:r>
              <a:rPr lang="cs-CZ" sz="2400" i="1" dirty="0"/>
              <a:t>, </a:t>
            </a:r>
            <a:r>
              <a:rPr lang="cs-CZ" sz="2400" i="1" dirty="0" err="1"/>
              <a:t>Germany</a:t>
            </a:r>
            <a:r>
              <a:rPr lang="cs-CZ" sz="2400" i="1" dirty="0"/>
              <a:t> </a:t>
            </a:r>
            <a:r>
              <a:rPr lang="cs-CZ" sz="2400" i="1" dirty="0" err="1"/>
              <a:t>and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Cold</a:t>
            </a:r>
            <a:r>
              <a:rPr lang="cs-CZ" sz="2400" i="1" dirty="0"/>
              <a:t> </a:t>
            </a:r>
            <a:r>
              <a:rPr lang="cs-CZ" sz="2400" i="1" dirty="0" err="1"/>
              <a:t>War</a:t>
            </a:r>
            <a:r>
              <a:rPr lang="cs-CZ" sz="2400" i="1" dirty="0"/>
              <a:t>: </a:t>
            </a:r>
            <a:r>
              <a:rPr lang="cs-CZ" sz="2400" i="1" dirty="0" err="1"/>
              <a:t>From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Anschluss</a:t>
            </a:r>
            <a:r>
              <a:rPr lang="cs-CZ" sz="2400" i="1" dirty="0"/>
              <a:t> to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State</a:t>
            </a:r>
            <a:r>
              <a:rPr lang="cs-CZ" sz="2400" i="1" dirty="0"/>
              <a:t> </a:t>
            </a:r>
            <a:r>
              <a:rPr lang="cs-CZ" sz="2400" i="1" dirty="0" err="1"/>
              <a:t>Treaty</a:t>
            </a:r>
            <a:r>
              <a:rPr lang="cs-CZ" sz="2400" i="1" dirty="0"/>
              <a:t> 1938-1955. </a:t>
            </a:r>
            <a:r>
              <a:rPr lang="cs-CZ" sz="2400" i="1" dirty="0" err="1"/>
              <a:t>Brunswick</a:t>
            </a:r>
            <a:r>
              <a:rPr lang="cs-CZ" sz="2400" i="1" dirty="0"/>
              <a:t>: </a:t>
            </a:r>
            <a:r>
              <a:rPr lang="cs-CZ" sz="2400" i="1" dirty="0" err="1"/>
              <a:t>Berghahn</a:t>
            </a:r>
            <a:r>
              <a:rPr lang="cs-CZ" sz="2400" i="1" dirty="0"/>
              <a:t> </a:t>
            </a:r>
            <a:r>
              <a:rPr lang="cs-CZ" sz="2400" i="1" dirty="0" err="1"/>
              <a:t>Books</a:t>
            </a:r>
            <a:r>
              <a:rPr lang="cs-CZ" sz="2400" i="1" dirty="0"/>
              <a:t>, 2008, </a:t>
            </a:r>
            <a:r>
              <a:rPr lang="cs-CZ" sz="2400" i="1" dirty="0" err="1"/>
              <a:t>Chapter</a:t>
            </a:r>
            <a:r>
              <a:rPr lang="cs-CZ" sz="2400" i="1" dirty="0"/>
              <a:t> II: 1938 </a:t>
            </a:r>
            <a:r>
              <a:rPr lang="cs-CZ" sz="2400" i="1" dirty="0" err="1"/>
              <a:t>and</a:t>
            </a:r>
            <a:r>
              <a:rPr lang="cs-CZ" sz="2400" i="1" dirty="0"/>
              <a:t> </a:t>
            </a:r>
            <a:r>
              <a:rPr lang="cs-CZ" sz="2400" i="1" dirty="0" err="1"/>
              <a:t>Beyond</a:t>
            </a:r>
            <a:r>
              <a:rPr lang="cs-CZ" sz="2400" i="1" dirty="0"/>
              <a:t>: </a:t>
            </a:r>
            <a:r>
              <a:rPr lang="cs-CZ" sz="2400" i="1" dirty="0" err="1"/>
              <a:t>Austria</a:t>
            </a:r>
            <a:r>
              <a:rPr lang="cs-CZ" sz="2400" i="1" dirty="0"/>
              <a:t> as „</a:t>
            </a:r>
            <a:r>
              <a:rPr lang="cs-CZ" sz="2400" i="1" dirty="0" err="1"/>
              <a:t>Victim</a:t>
            </a:r>
            <a:r>
              <a:rPr lang="cs-CZ" sz="2400" i="1" dirty="0"/>
              <a:t>“,  13-24.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Rakousko – viník, nebo oběť?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r>
              <a:rPr lang="cs-CZ" sz="2200" dirty="0"/>
              <a:t>Co je podstatou tzv. „Moskevské deklarace“ z 1. 11. 1943 a jaký význam měla pro vnitropolitický a zahraničněpolitický vývoj Rakouska po druhé světové válce? Jak se „Moskevská deklarace“ staví k otázce zodpovědnosti Rakouska za účast ve druhé světové válce na straně Německa? Jak se k tomu po válce stavěly západní spojenci?</a:t>
            </a:r>
            <a:br>
              <a:rPr lang="cs-CZ" sz="2200" dirty="0"/>
            </a:br>
            <a:endParaRPr lang="cs-CZ" sz="2200" dirty="0"/>
          </a:p>
          <a:p>
            <a:r>
              <a:rPr lang="cs-CZ" sz="2200" dirty="0"/>
              <a:t>Jak </a:t>
            </a:r>
            <a:r>
              <a:rPr lang="cs-CZ" sz="2200" dirty="0" err="1"/>
              <a:t>Steininger</a:t>
            </a:r>
            <a:r>
              <a:rPr lang="cs-CZ" sz="2200" dirty="0"/>
              <a:t> nahlíží tezi o oběti Hitlerovské agrese z hlediska Rakouska jako státu a jeho obyvatel?</a:t>
            </a:r>
          </a:p>
          <a:p>
            <a:endParaRPr lang="cs-CZ" sz="2200" dirty="0"/>
          </a:p>
          <a:p>
            <a:r>
              <a:rPr lang="cs-CZ" sz="2200" dirty="0"/>
              <a:t>Byli Rakušané dle </a:t>
            </a:r>
            <a:r>
              <a:rPr lang="cs-CZ" sz="2200" dirty="0" err="1"/>
              <a:t>Steiningera</a:t>
            </a:r>
            <a:r>
              <a:rPr lang="cs-CZ" sz="2200" dirty="0"/>
              <a:t> a jím citovaných autorů viníky, nebo oběťmi? Doložte statistickými údaji.</a:t>
            </a:r>
          </a:p>
          <a:p>
            <a:endParaRPr lang="cs-CZ" sz="2200" dirty="0"/>
          </a:p>
          <a:p>
            <a:r>
              <a:rPr lang="cs-CZ" sz="2200" dirty="0"/>
              <a:t>Jak proběhla v Rakousku Říšská křišťálová noc a jak se k ní postavili společenské autority (např. katolická církev?)</a:t>
            </a:r>
          </a:p>
          <a:p>
            <a:endParaRPr lang="cs-CZ" sz="20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Rakousko – viník, nebo oběť?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Kolik přibližně žilo v Rakousku před rokem 1938 Židů a jaký byl jejich další osud?</a:t>
            </a:r>
          </a:p>
          <a:p>
            <a:endParaRPr lang="cs-CZ" sz="2200" dirty="0"/>
          </a:p>
          <a:p>
            <a:r>
              <a:rPr lang="cs-CZ" sz="2200" dirty="0" err="1"/>
              <a:t>Rolf</a:t>
            </a:r>
            <a:r>
              <a:rPr lang="cs-CZ" sz="2200" dirty="0"/>
              <a:t> </a:t>
            </a:r>
            <a:r>
              <a:rPr lang="cs-CZ" sz="2200" dirty="0" err="1"/>
              <a:t>Steininger</a:t>
            </a:r>
            <a:r>
              <a:rPr lang="cs-CZ" sz="2200" dirty="0"/>
              <a:t> hovoří o „kolektivní nevině“. Co tím myslí?</a:t>
            </a:r>
          </a:p>
          <a:p>
            <a:endParaRPr lang="cs-CZ" sz="2200" dirty="0"/>
          </a:p>
          <a:p>
            <a:r>
              <a:rPr lang="cs-CZ" sz="2200" dirty="0"/>
              <a:t>Jak se rakouský stát po válce stavil k otázce odškodnění (restitucí) židovského obyvatelstva, resp. potomků vyvražděných Židů? Jak reagoval stát Izrael? Došlo k plošnému odškodnění? Pokud ano, kdy?</a:t>
            </a:r>
          </a:p>
          <a:p>
            <a:endParaRPr lang="cs-CZ" sz="2200" dirty="0"/>
          </a:p>
          <a:p>
            <a:r>
              <a:rPr lang="cs-CZ" sz="2200" dirty="0"/>
              <a:t>Kdo byl Kurt </a:t>
            </a:r>
            <a:r>
              <a:rPr lang="cs-CZ" sz="2200" dirty="0" err="1"/>
              <a:t>Waldheim</a:t>
            </a:r>
            <a:r>
              <a:rPr lang="cs-CZ" sz="2200" dirty="0"/>
              <a:t>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Rakousko – viník, nebo oběť?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 rtlCol="0">
            <a:normAutofit fontScale="3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sz="7400" dirty="0"/>
              <a:t>viník?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většina Rakušanů si přála spojení s Německem 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počet Rakušanů sloužících např. na Balkáně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Rakušané součástí aparátu teroru, </a:t>
            </a:r>
            <a:r>
              <a:rPr lang="cs-CZ" sz="7000" dirty="0" err="1"/>
              <a:t>nadproporčně</a:t>
            </a:r>
            <a:r>
              <a:rPr lang="cs-CZ" sz="7000" dirty="0"/>
              <a:t> zastoupeni v SS 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40 % a 75 % velících důstojníků ve vyhlazovacích táborech </a:t>
            </a:r>
            <a:r>
              <a:rPr lang="cs-CZ" sz="7000" dirty="0" err="1"/>
              <a:t>Belzec</a:t>
            </a:r>
            <a:r>
              <a:rPr lang="cs-CZ" sz="7000" dirty="0"/>
              <a:t>, </a:t>
            </a:r>
            <a:r>
              <a:rPr lang="cs-CZ" sz="7000" dirty="0" err="1"/>
              <a:t>Sobibor</a:t>
            </a:r>
            <a:r>
              <a:rPr lang="cs-CZ" sz="7000" dirty="0"/>
              <a:t> a Treblinka  z Rakouska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Simon </a:t>
            </a:r>
            <a:r>
              <a:rPr lang="cs-CZ" sz="7000" dirty="0" err="1"/>
              <a:t>Wiesenthal</a:t>
            </a:r>
            <a:r>
              <a:rPr lang="cs-CZ" sz="7000" dirty="0"/>
              <a:t>: Rakušané přímo zodpovědní za smrt 3 milionů Židů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divoké pogromy (1938 Vídeň a Innsbruck – Křišťálová noc)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žádná reakce ze strany církve 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7000" dirty="0"/>
              <a:t>aktivní arizace rakouské společnosti → umění, banky, lékárny </a:t>
            </a:r>
          </a:p>
          <a:p>
            <a:pPr marL="457200" lvl="1" indent="0">
              <a:buNone/>
              <a:defRPr/>
            </a:pPr>
            <a:r>
              <a:rPr lang="cs-CZ" sz="7000" dirty="0"/>
              <a:t>x  „kolektivní vina“ Němců vs. „kolektivní nevinnost“ Rakušanů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Rakousko – viník, nebo oběť?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oběť?</a:t>
            </a:r>
          </a:p>
          <a:p>
            <a:pPr lvl="1"/>
            <a:r>
              <a:rPr lang="cs-CZ" sz="2400" dirty="0"/>
              <a:t>1. 11. 1943 Moskevská deklarace → spojenci prohlašují Rakousko za 1. oběť Hitlerovy agrese</a:t>
            </a:r>
          </a:p>
          <a:p>
            <a:pPr lvl="2"/>
            <a:r>
              <a:rPr lang="cs-CZ" sz="2000" dirty="0"/>
              <a:t>„zakládající dokument druhé republiky“ (</a:t>
            </a:r>
            <a:r>
              <a:rPr lang="cs-CZ" sz="2000" dirty="0" err="1"/>
              <a:t>Steininger</a:t>
            </a:r>
            <a:r>
              <a:rPr lang="cs-CZ" sz="2000" dirty="0"/>
              <a:t>)</a:t>
            </a:r>
          </a:p>
          <a:p>
            <a:pPr lvl="1"/>
            <a:r>
              <a:rPr lang="cs-CZ" sz="2400" dirty="0"/>
              <a:t>1938 Rakousko obětí jako stát </a:t>
            </a:r>
          </a:p>
          <a:p>
            <a:pPr lvl="1"/>
            <a:r>
              <a:rPr lang="cs-CZ" sz="2400" dirty="0"/>
              <a:t>1952 Izrael oficiálně uznává teorii o Rakousku jako oběti výměnou za půjčku 100 milionů šilinků = nepožaduje reparace</a:t>
            </a:r>
          </a:p>
          <a:p>
            <a:pPr lvl="1"/>
            <a:r>
              <a:rPr lang="cs-CZ" sz="2400" dirty="0"/>
              <a:t>20 tisíc obětí náletů, 242 tisíc padlo v boji za Wehrmacht a na 30 tisíc civilistů popraveno, stovky tisíc měli nějakou formu invalidity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Obrázek 7" descr="140px-Amon_goeth_19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1928813"/>
            <a:ext cx="1778000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cs-CZ"/>
              <a:t>Rakouští viníci (1) </a:t>
            </a:r>
          </a:p>
        </p:txBody>
      </p:sp>
      <p:sp>
        <p:nvSpPr>
          <p:cNvPr id="23556" name="Zástupný symbol pro obsah 9"/>
          <p:cNvSpPr>
            <a:spLocks noGrp="1"/>
          </p:cNvSpPr>
          <p:nvPr>
            <p:ph idx="1"/>
          </p:nvPr>
        </p:nvSpPr>
        <p:spPr>
          <a:xfrm>
            <a:off x="0" y="1285875"/>
            <a:ext cx="8786813" cy="5572125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endParaRPr lang="cs-CZ" sz="2400" dirty="0"/>
          </a:p>
          <a:p>
            <a:pPr>
              <a:buFont typeface="Arial" pitchFamily="34" charset="0"/>
              <a:buNone/>
            </a:pPr>
            <a:r>
              <a:rPr lang="cs-CZ" sz="2000" dirty="0"/>
              <a:t>        </a:t>
            </a:r>
            <a:r>
              <a:rPr lang="cs-CZ" sz="2000" dirty="0" err="1"/>
              <a:t>Amon</a:t>
            </a:r>
            <a:r>
              <a:rPr lang="cs-CZ" sz="2000" dirty="0"/>
              <a:t> </a:t>
            </a:r>
            <a:r>
              <a:rPr lang="cs-CZ" sz="2000" dirty="0" err="1"/>
              <a:t>Göth</a:t>
            </a:r>
            <a:r>
              <a:rPr lang="cs-CZ" sz="2000" dirty="0"/>
              <a:t> </a:t>
            </a:r>
          </a:p>
        </p:txBody>
      </p:sp>
      <p:pic>
        <p:nvPicPr>
          <p:cNvPr id="23557" name="Obrázek 11" descr="eber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717032"/>
            <a:ext cx="19050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Obdélník 12"/>
          <p:cNvSpPr>
            <a:spLocks noChangeArrowheads="1"/>
          </p:cNvSpPr>
          <p:nvPr/>
        </p:nvSpPr>
        <p:spPr bwMode="auto">
          <a:xfrm>
            <a:off x="2071688" y="1428750"/>
            <a:ext cx="17620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  </a:t>
            </a:r>
            <a:r>
              <a:rPr lang="cs-CZ" dirty="0" err="1"/>
              <a:t>Irmfried</a:t>
            </a:r>
            <a:r>
              <a:rPr lang="cs-CZ" dirty="0"/>
              <a:t> </a:t>
            </a:r>
            <a:r>
              <a:rPr lang="cs-CZ" dirty="0" err="1"/>
              <a:t>Eberl</a:t>
            </a:r>
            <a:r>
              <a:rPr lang="cs-CZ" dirty="0"/>
              <a:t> </a:t>
            </a:r>
          </a:p>
        </p:txBody>
      </p:sp>
      <p:sp>
        <p:nvSpPr>
          <p:cNvPr id="23559" name="Obdélník 13"/>
          <p:cNvSpPr>
            <a:spLocks noChangeArrowheads="1"/>
          </p:cNvSpPr>
          <p:nvPr/>
        </p:nvSpPr>
        <p:spPr bwMode="auto">
          <a:xfrm>
            <a:off x="3000375" y="3357563"/>
            <a:ext cx="1556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 </a:t>
            </a:r>
            <a:r>
              <a:rPr lang="cs-CZ" dirty="0" err="1"/>
              <a:t>Franz</a:t>
            </a:r>
            <a:r>
              <a:rPr lang="cs-CZ" dirty="0"/>
              <a:t> </a:t>
            </a:r>
            <a:r>
              <a:rPr lang="cs-CZ" dirty="0" err="1"/>
              <a:t>Stangl</a:t>
            </a:r>
            <a:endParaRPr lang="cs-CZ" dirty="0"/>
          </a:p>
        </p:txBody>
      </p:sp>
      <p:pic>
        <p:nvPicPr>
          <p:cNvPr id="23560" name="Obrázek 14" descr="eberl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412776"/>
            <a:ext cx="11699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Obrázek 15" descr="Seyss-Inquar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1772816"/>
            <a:ext cx="228600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2" name="Obdélník 16"/>
          <p:cNvSpPr>
            <a:spLocks noChangeArrowheads="1"/>
          </p:cNvSpPr>
          <p:nvPr/>
        </p:nvSpPr>
        <p:spPr bwMode="auto">
          <a:xfrm>
            <a:off x="6429375" y="4786313"/>
            <a:ext cx="2362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/>
              <a:t>Arthur</a:t>
            </a:r>
            <a:r>
              <a:rPr lang="cs-CZ" dirty="0"/>
              <a:t> </a:t>
            </a:r>
            <a:r>
              <a:rPr lang="cs-CZ" dirty="0" err="1"/>
              <a:t>Seyss</a:t>
            </a:r>
            <a:r>
              <a:rPr lang="cs-CZ" dirty="0"/>
              <a:t>-</a:t>
            </a:r>
            <a:r>
              <a:rPr lang="cs-CZ" dirty="0" err="1"/>
              <a:t>Inquart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Obrázek 8" descr="Globocni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908720"/>
            <a:ext cx="1865312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3588" cy="1143000"/>
          </a:xfrm>
        </p:spPr>
        <p:txBody>
          <a:bodyPr/>
          <a:lstStyle/>
          <a:p>
            <a:r>
              <a:rPr lang="cs-CZ" dirty="0"/>
              <a:t>Rakouští viníci (2)</a:t>
            </a:r>
          </a:p>
        </p:txBody>
      </p:sp>
      <p:pic>
        <p:nvPicPr>
          <p:cNvPr id="24580" name="Zástupný symbol pro obsah 3" descr="wacht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5750" y="2786063"/>
            <a:ext cx="2571750" cy="3781425"/>
          </a:xfrm>
        </p:spPr>
      </p:pic>
      <p:sp>
        <p:nvSpPr>
          <p:cNvPr id="24581" name="Obdélník 4"/>
          <p:cNvSpPr>
            <a:spLocks noChangeArrowheads="1"/>
          </p:cNvSpPr>
          <p:nvPr/>
        </p:nvSpPr>
        <p:spPr bwMode="auto">
          <a:xfrm>
            <a:off x="642938" y="2428875"/>
            <a:ext cx="172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Otto Wächter</a:t>
            </a:r>
          </a:p>
        </p:txBody>
      </p:sp>
      <p:pic>
        <p:nvPicPr>
          <p:cNvPr id="24582" name="Obrázek 5" descr="Eichmann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71888" y="2014538"/>
            <a:ext cx="180022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Obdélník 6"/>
          <p:cNvSpPr>
            <a:spLocks noChangeArrowheads="1"/>
          </p:cNvSpPr>
          <p:nvPr/>
        </p:nvSpPr>
        <p:spPr bwMode="auto">
          <a:xfrm>
            <a:off x="3635896" y="4869160"/>
            <a:ext cx="1963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Adolf </a:t>
            </a:r>
            <a:r>
              <a:rPr lang="cs-CZ" dirty="0" err="1"/>
              <a:t>Eichmann</a:t>
            </a:r>
            <a:endParaRPr lang="cs-CZ" dirty="0"/>
          </a:p>
        </p:txBody>
      </p:sp>
      <p:sp>
        <p:nvSpPr>
          <p:cNvPr id="24584" name="Obdélník 7"/>
          <p:cNvSpPr>
            <a:spLocks noChangeArrowheads="1"/>
          </p:cNvSpPr>
          <p:nvPr/>
        </p:nvSpPr>
        <p:spPr bwMode="auto">
          <a:xfrm>
            <a:off x="6804248" y="476672"/>
            <a:ext cx="2009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/>
              <a:t>Odilo</a:t>
            </a:r>
            <a:r>
              <a:rPr lang="cs-CZ" dirty="0"/>
              <a:t> </a:t>
            </a:r>
            <a:r>
              <a:rPr lang="cs-CZ" dirty="0" err="1"/>
              <a:t>Globocnik</a:t>
            </a:r>
            <a:endParaRPr lang="cs-CZ" dirty="0"/>
          </a:p>
        </p:txBody>
      </p:sp>
      <p:sp>
        <p:nvSpPr>
          <p:cNvPr id="24585" name="Obdélník 9"/>
          <p:cNvSpPr>
            <a:spLocks noChangeArrowheads="1"/>
          </p:cNvSpPr>
          <p:nvPr/>
        </p:nvSpPr>
        <p:spPr bwMode="auto">
          <a:xfrm>
            <a:off x="5652120" y="6093296"/>
            <a:ext cx="30329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Ernst </a:t>
            </a:r>
            <a:r>
              <a:rPr lang="cs-CZ" dirty="0" err="1"/>
              <a:t>Kaltenbrunner</a:t>
            </a:r>
            <a:endParaRPr lang="cs-CZ" dirty="0"/>
          </a:p>
        </p:txBody>
      </p:sp>
      <p:pic>
        <p:nvPicPr>
          <p:cNvPr id="24586" name="Obrázek 10" descr="kartenbrunner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13" y="3714750"/>
            <a:ext cx="1530350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C97F7-0860-0375-55C7-E5C45D222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3DE5C562-A712-7D0D-1BDD-D398118B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Rozdělení referátů (2):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3BB20A-400A-CA32-7E86-498A0A9D1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200" dirty="0"/>
              <a:t>8) </a:t>
            </a:r>
            <a:r>
              <a:rPr lang="cs-CZ" sz="2200" b="1" dirty="0"/>
              <a:t>Přistěhovalecké země proti své vůli – imigrace do NMZ po roce 1949 </a:t>
            </a:r>
            <a:r>
              <a:rPr lang="cs-CZ" sz="2200" dirty="0"/>
              <a:t>(9. 4. 2024) 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Petr Kozel</a:t>
            </a: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9) </a:t>
            </a:r>
            <a:r>
              <a:rPr lang="cs-CZ" sz="2200" b="1" dirty="0"/>
              <a:t>Integrace imigrantů jako klíčové téma pro budoucnost: příklady Berlín a Vídeň </a:t>
            </a:r>
            <a:r>
              <a:rPr lang="cs-CZ" sz="2200" dirty="0"/>
              <a:t>(16. 4. 2024)</a:t>
            </a:r>
            <a:r>
              <a:rPr lang="cs-CZ" sz="2200" b="1" dirty="0"/>
              <a:t> 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Jiří </a:t>
            </a:r>
            <a:r>
              <a:rPr lang="cs-CZ" sz="2200" b="1" dirty="0" err="1">
                <a:solidFill>
                  <a:srgbClr val="FF0000"/>
                </a:solidFill>
              </a:rPr>
              <a:t>Virág</a:t>
            </a:r>
            <a:endParaRPr lang="cs-CZ" sz="2200" dirty="0"/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10) </a:t>
            </a:r>
            <a:r>
              <a:rPr lang="cs-CZ" sz="2200" b="1" dirty="0"/>
              <a:t>Dlouhý stín populismu v Rakousku – od </a:t>
            </a:r>
            <a:r>
              <a:rPr lang="cs-CZ" sz="2200" b="1" dirty="0" err="1"/>
              <a:t>Haiderovi</a:t>
            </a:r>
            <a:r>
              <a:rPr lang="cs-CZ" sz="2200" b="1" dirty="0"/>
              <a:t> ke </a:t>
            </a:r>
            <a:r>
              <a:rPr lang="cs-CZ" sz="2200" b="1" dirty="0" err="1"/>
              <a:t>Strachemu</a:t>
            </a:r>
            <a:r>
              <a:rPr lang="cs-CZ" sz="2200" b="1" dirty="0"/>
              <a:t> a dál? </a:t>
            </a:r>
            <a:r>
              <a:rPr lang="cs-CZ" sz="2200" dirty="0"/>
              <a:t>(23. 4. 2024)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Adam Vyhnálek</a:t>
            </a: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11)</a:t>
            </a:r>
            <a:r>
              <a:rPr lang="cs-CZ" sz="2200" b="1" dirty="0"/>
              <a:t> Migrační krize v Německu </a:t>
            </a:r>
            <a:r>
              <a:rPr lang="cs-CZ" sz="2200" dirty="0"/>
              <a:t>(30. 4. 2024)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Emma </a:t>
            </a:r>
            <a:r>
              <a:rPr lang="cs-CZ" sz="2200" b="1" dirty="0" err="1">
                <a:solidFill>
                  <a:srgbClr val="FF0000"/>
                </a:solidFill>
              </a:rPr>
              <a:t>Kodyšová</a:t>
            </a:r>
            <a:endParaRPr lang="cs-CZ" sz="2200" dirty="0"/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12)</a:t>
            </a:r>
            <a:r>
              <a:rPr lang="cs-CZ" sz="2200" b="1" dirty="0"/>
              <a:t> Německy mluvící země, energetika a bezpečnostní politika; zhodnocení semináře; zhodnocení semináře </a:t>
            </a:r>
            <a:r>
              <a:rPr lang="cs-CZ" sz="2200" dirty="0"/>
              <a:t>(7. 5. 2024)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- </a:t>
            </a: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13)</a:t>
            </a:r>
            <a:r>
              <a:rPr lang="cs-CZ" sz="2200" b="1" dirty="0"/>
              <a:t> </a:t>
            </a:r>
            <a:r>
              <a:rPr lang="cs-CZ" sz="2200" b="1" i="1" dirty="0">
                <a:solidFill>
                  <a:srgbClr val="FF0000"/>
                </a:solidFill>
              </a:rPr>
              <a:t>(14. 5. 2024) – rektorský den – výuka odpadá!</a:t>
            </a:r>
          </a:p>
          <a:p>
            <a:pPr>
              <a:spcBef>
                <a:spcPts val="1200"/>
              </a:spcBef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920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Rakouští viníci (3)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Amon Göth </a:t>
            </a:r>
          </a:p>
          <a:p>
            <a:pPr lvl="1"/>
            <a:r>
              <a:rPr lang="cs-CZ" sz="1600"/>
              <a:t>nacistický důstojník a velitel koncentračního tábora Krakow-Plazsow </a:t>
            </a:r>
          </a:p>
          <a:p>
            <a:pPr lvl="1"/>
            <a:r>
              <a:rPr lang="cs-CZ" sz="1600"/>
              <a:t>vstup do SS ještě před 2. světovou válkou </a:t>
            </a:r>
          </a:p>
          <a:p>
            <a:pPr lvl="1"/>
            <a:r>
              <a:rPr lang="cs-CZ" sz="1600"/>
              <a:t>organizoval selekce v KT v Lublinu, březen 1943 likvidace ghetta v Krakověchter </a:t>
            </a:r>
          </a:p>
          <a:p>
            <a:pPr lvl="1"/>
            <a:r>
              <a:rPr lang="cs-CZ" sz="1600"/>
              <a:t>obohacoval se → zatčen i se svou milenkou ve Vídni</a:t>
            </a:r>
          </a:p>
          <a:p>
            <a:pPr lvl="1"/>
            <a:r>
              <a:rPr lang="cs-CZ" sz="1600"/>
              <a:t>po válce zatčen Američany a vydán do Krakova → 13. 9. 1946 popraven</a:t>
            </a:r>
          </a:p>
          <a:p>
            <a:pPr lvl="1"/>
            <a:r>
              <a:rPr lang="cs-CZ" sz="1600"/>
              <a:t>Schindlerův seznam </a:t>
            </a:r>
          </a:p>
          <a:p>
            <a:r>
              <a:rPr lang="cs-CZ"/>
              <a:t>Irmfried Eberl</a:t>
            </a:r>
          </a:p>
          <a:p>
            <a:pPr lvl="1"/>
            <a:r>
              <a:rPr lang="cs-CZ" sz="1600"/>
              <a:t>student medicíny v Innsbrucku</a:t>
            </a:r>
          </a:p>
          <a:p>
            <a:pPr lvl="1"/>
            <a:r>
              <a:rPr lang="cs-CZ" sz="1600"/>
              <a:t>velící důstojník v Treblince</a:t>
            </a:r>
          </a:p>
          <a:p>
            <a:r>
              <a:rPr lang="cs-CZ"/>
              <a:t>Franz Stangl</a:t>
            </a:r>
          </a:p>
          <a:p>
            <a:pPr lvl="1"/>
            <a:r>
              <a:rPr lang="cs-CZ" sz="1600"/>
              <a:t>velící důstojník v KT Sobibor</a:t>
            </a:r>
          </a:p>
          <a:p>
            <a:pPr>
              <a:buFont typeface="Arial" pitchFamily="34" charset="0"/>
              <a:buNone/>
            </a:pPr>
            <a:endParaRPr lang="cs-CZ"/>
          </a:p>
          <a:p>
            <a:pPr>
              <a:buFont typeface="Arial" pitchFamily="34" charset="0"/>
              <a:buNone/>
            </a:pPr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Rakouští viníci (4)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Arthur</a:t>
            </a:r>
            <a:r>
              <a:rPr lang="cs-CZ" dirty="0"/>
              <a:t> </a:t>
            </a:r>
            <a:r>
              <a:rPr lang="cs-CZ" dirty="0" err="1"/>
              <a:t>Seyss</a:t>
            </a:r>
            <a:r>
              <a:rPr lang="cs-CZ" dirty="0"/>
              <a:t>-</a:t>
            </a:r>
            <a:r>
              <a:rPr lang="cs-CZ" dirty="0" err="1"/>
              <a:t>Inquart</a:t>
            </a:r>
            <a:endParaRPr lang="cs-CZ" dirty="0"/>
          </a:p>
          <a:p>
            <a:pPr lvl="1"/>
            <a:r>
              <a:rPr lang="cs-CZ" sz="1600" dirty="0"/>
              <a:t>říšský komisař pro Nizozemí → zodpovědný za deportace místních židů</a:t>
            </a:r>
          </a:p>
          <a:p>
            <a:r>
              <a:rPr lang="cs-CZ" dirty="0"/>
              <a:t>Otto </a:t>
            </a:r>
            <a:r>
              <a:rPr lang="cs-CZ" dirty="0" err="1"/>
              <a:t>Wächter</a:t>
            </a:r>
            <a:endParaRPr lang="cs-CZ" dirty="0"/>
          </a:p>
          <a:p>
            <a:pPr lvl="1"/>
            <a:r>
              <a:rPr lang="cs-CZ" sz="1600" dirty="0"/>
              <a:t>komisař pro haličský obvod a později pro Itálii</a:t>
            </a:r>
          </a:p>
          <a:p>
            <a:r>
              <a:rPr lang="cs-CZ" dirty="0" err="1"/>
              <a:t>Odilo</a:t>
            </a:r>
            <a:r>
              <a:rPr lang="cs-CZ" dirty="0"/>
              <a:t> </a:t>
            </a:r>
            <a:r>
              <a:rPr lang="cs-CZ" dirty="0" err="1"/>
              <a:t>Globocnick</a:t>
            </a:r>
            <a:r>
              <a:rPr lang="cs-CZ" dirty="0"/>
              <a:t> </a:t>
            </a:r>
          </a:p>
          <a:p>
            <a:pPr lvl="1"/>
            <a:r>
              <a:rPr lang="cs-CZ" sz="1600" dirty="0"/>
              <a:t>vysoký důstojník SS a policejní velitel v lublinském regionu </a:t>
            </a:r>
          </a:p>
          <a:p>
            <a:pPr lvl="1"/>
            <a:r>
              <a:rPr lang="cs-CZ" sz="1600" dirty="0"/>
              <a:t>dohlížel na polské vyhlazovací tábory</a:t>
            </a:r>
          </a:p>
          <a:p>
            <a:r>
              <a:rPr lang="cs-CZ" dirty="0"/>
              <a:t>Ernst </a:t>
            </a:r>
            <a:r>
              <a:rPr lang="cs-CZ" dirty="0" err="1"/>
              <a:t>Kaltenbrunner</a:t>
            </a:r>
            <a:endParaRPr lang="cs-CZ" dirty="0"/>
          </a:p>
          <a:p>
            <a:pPr lvl="1"/>
            <a:r>
              <a:rPr lang="cs-CZ" sz="1600" dirty="0"/>
              <a:t>vedoucí říšské kanceláře pro bezpečnost</a:t>
            </a:r>
          </a:p>
          <a:p>
            <a:pPr lvl="1"/>
            <a:r>
              <a:rPr lang="cs-CZ" sz="1600" dirty="0"/>
              <a:t>od roku 1943 2. muž po H. Himmlerovi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Rakouští viníci (5)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Adolf Eichmann</a:t>
            </a:r>
          </a:p>
          <a:p>
            <a:pPr lvl="1"/>
            <a:r>
              <a:rPr lang="cs-CZ"/>
              <a:t>1934 přihláška k SD (Sicherheitsdienst – Bezpečnostní služba) </a:t>
            </a:r>
          </a:p>
          <a:p>
            <a:pPr lvl="1"/>
            <a:r>
              <a:rPr lang="cs-CZ"/>
              <a:t>ve Vídni na pokyn založil Ústřednu pro židovské vystěhovalectví</a:t>
            </a:r>
          </a:p>
          <a:p>
            <a:pPr lvl="1"/>
            <a:r>
              <a:rPr lang="cs-CZ"/>
              <a:t>unesen z Argentiny</a:t>
            </a:r>
          </a:p>
          <a:p>
            <a:pPr lvl="1"/>
            <a:r>
              <a:rPr lang="cs-CZ"/>
              <a:t>1962 popraven</a:t>
            </a:r>
          </a:p>
          <a:p>
            <a:pPr lvl="1"/>
            <a:endParaRPr lang="cs-CZ" sz="1600"/>
          </a:p>
          <a:p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Waldheimova aféra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Kurt </a:t>
            </a:r>
            <a:r>
              <a:rPr lang="cs-CZ" dirty="0" err="1"/>
              <a:t>Waldheim</a:t>
            </a:r>
            <a:r>
              <a:rPr lang="cs-CZ" dirty="0"/>
              <a:t> (1918–2007)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rakouský ministr zahraničí (1968–1970)  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generální tajemník OSN (1972–1981)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</a:t>
            </a:r>
            <a:r>
              <a:rPr lang="cs-CZ" i="1" dirty="0"/>
              <a:t>„Jako generální tajemník OSN nemám pro příštích pět let žádný vlastní názor.“ 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rakouský prezident (1986–1992)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Waldheimova aféra (1)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/>
              <a:t>Kurt Waldheim – 80. léta 20. století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  <p:pic>
        <p:nvPicPr>
          <p:cNvPr id="14340" name="Obrázek 3" descr="kurt-waldheim-1-size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2357438"/>
            <a:ext cx="3149600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Waldheimova aféra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100" dirty="0"/>
              <a:t>Kurt </a:t>
            </a:r>
            <a:r>
              <a:rPr lang="cs-CZ" sz="4100" dirty="0" err="1"/>
              <a:t>Waldheim</a:t>
            </a:r>
            <a:r>
              <a:rPr lang="cs-CZ" sz="4100" dirty="0"/>
              <a:t> – 1943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i="1" dirty="0"/>
              <a:t>„</a:t>
            </a:r>
            <a:r>
              <a:rPr lang="cs-CZ" i="1" dirty="0"/>
              <a:t>Za války jsem nedělal nic jiného, než co dělaly statisíce Rakušanů, a sice jako voják jsem plnil svou povinnost.“ </a:t>
            </a:r>
          </a:p>
        </p:txBody>
      </p:sp>
      <p:pic>
        <p:nvPicPr>
          <p:cNvPr id="15364" name="Obrázek 3" descr="Waldheim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2286000"/>
            <a:ext cx="2438400" cy="27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Waldheimova aféra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prezidentská kampaň 1986 – kandidát ÖVP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„Rakušan, kterého zná celý svět“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autobiografie: „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Glaspalast</a:t>
            </a:r>
            <a:r>
              <a:rPr lang="cs-CZ" dirty="0"/>
              <a:t> der </a:t>
            </a:r>
            <a:r>
              <a:rPr lang="cs-CZ" dirty="0" err="1"/>
              <a:t>Weltpolitik</a:t>
            </a:r>
            <a:r>
              <a:rPr lang="cs-CZ" dirty="0"/>
              <a:t>“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i="1" dirty="0"/>
              <a:t>profil</a:t>
            </a:r>
            <a:r>
              <a:rPr lang="cs-CZ" dirty="0"/>
              <a:t> 5. 3. 1986: „</a:t>
            </a:r>
            <a:r>
              <a:rPr lang="cs-CZ" dirty="0" err="1"/>
              <a:t>Waldheim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SA“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Waldheim</a:t>
            </a:r>
            <a:r>
              <a:rPr lang="cs-CZ" dirty="0"/>
              <a:t> ve své autobiografii zamlčel své působení na Balkáně jako důstojník v letech 1942-1943 (Soluň)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tři kilometry od štábu jeho jednotky došlo v době jeho služby k deportaci tisíců Židů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našel se jeho průkaz jako jezdce 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Waldheimova aféra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Mediální kampaň: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kritika ze strany SPÖ, Světového židovského kongresu, mezinárodního tisku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Kancléř Fred </a:t>
            </a:r>
            <a:r>
              <a:rPr lang="cs-CZ" dirty="0" err="1"/>
              <a:t>Sinnowatz</a:t>
            </a:r>
            <a:r>
              <a:rPr lang="cs-CZ" dirty="0"/>
              <a:t> (SPÖ): „Prohlašuji, že Kurt </a:t>
            </a:r>
            <a:r>
              <a:rPr lang="cs-CZ" dirty="0" err="1"/>
              <a:t>Waldheim</a:t>
            </a:r>
            <a:r>
              <a:rPr lang="cs-CZ" dirty="0"/>
              <a:t> nikdy nebyl u SA, jenom jeho kůň.“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na straně </a:t>
            </a:r>
            <a:r>
              <a:rPr lang="cs-CZ" dirty="0" err="1"/>
              <a:t>Waldheima</a:t>
            </a:r>
            <a:r>
              <a:rPr lang="cs-CZ" dirty="0"/>
              <a:t> Simon </a:t>
            </a:r>
            <a:r>
              <a:rPr lang="cs-CZ" dirty="0" err="1"/>
              <a:t>Wiesenthal</a:t>
            </a:r>
            <a:r>
              <a:rPr lang="cs-CZ" dirty="0"/>
              <a:t>: „Kurt </a:t>
            </a:r>
            <a:r>
              <a:rPr lang="cs-CZ" dirty="0" err="1"/>
              <a:t>Waldheim</a:t>
            </a:r>
            <a:r>
              <a:rPr lang="cs-CZ" dirty="0"/>
              <a:t> nebyl válečný zločinec.“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generální sekretář ÖVP Michael Graf: „Dokud nikdo nedokáže, že Kurt </a:t>
            </a:r>
            <a:r>
              <a:rPr lang="cs-CZ" dirty="0" err="1"/>
              <a:t>Waldheim</a:t>
            </a:r>
            <a:r>
              <a:rPr lang="cs-CZ" dirty="0"/>
              <a:t> vlastní rukou vyřídil šest Židů, nevidím v tom žádný problém.“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Waldheimova aféra (5)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Důsledky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solidarizace</a:t>
            </a:r>
            <a:r>
              <a:rPr lang="cs-CZ" dirty="0"/>
              <a:t> většiny rakouského tisku a rakouských občanů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Volba </a:t>
            </a:r>
            <a:r>
              <a:rPr lang="cs-CZ" dirty="0" err="1"/>
              <a:t>Waldheima</a:t>
            </a:r>
            <a:r>
              <a:rPr lang="cs-CZ" dirty="0"/>
              <a:t> prezidentem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1. kolo: 49,6 % hlasů (4. květen 1986)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2. kolo: 53,9 % hlasů (8. červen 1986)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mezinárodní izolace Rakouska: 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Izrael, USA, Kanada: zákaz vstupu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další země: návštěva není vítaná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Waldheimova aféra (6)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Závěry na žádost Waldheima vládou zřízené komise historiků (1988): </a:t>
            </a:r>
          </a:p>
          <a:p>
            <a:pPr lvl="2" eaLnBrk="1" hangingPunct="1"/>
            <a:r>
              <a:rPr lang="cs-CZ"/>
              <a:t>Waldheim byl u SA a v nacistickém studentském spolku (NSDStB)</a:t>
            </a:r>
          </a:p>
          <a:p>
            <a:pPr lvl="2" eaLnBrk="1" hangingPunct="1"/>
            <a:r>
              <a:rPr lang="cs-CZ"/>
              <a:t>jako tlumočník musel být velmi dobře informován o tom, co se děje</a:t>
            </a:r>
          </a:p>
          <a:p>
            <a:pPr lvl="2" eaLnBrk="1" hangingPunct="1"/>
            <a:r>
              <a:rPr lang="cs-CZ"/>
              <a:t>neexistuje věrohodný důkaz o jeho přímém podílu na deportacích</a:t>
            </a:r>
          </a:p>
          <a:p>
            <a:pPr lvl="2" eaLnBrk="1" hangingPunct="1"/>
            <a:r>
              <a:rPr lang="cs-CZ"/>
              <a:t>neměl reálnou moc válečným zločinům zabránit, ale zároveň není důkaz, že by se o to pokusil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20BC1-8866-4A37-BEE8-34F073F4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 o Ukrajinu v Německu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72C7B2-21B6-4B1D-AA52-68BB32B92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 veřejného mínění </a:t>
            </a:r>
            <a:r>
              <a:rPr lang="cs-CZ" dirty="0" err="1"/>
              <a:t>Forsa</a:t>
            </a:r>
            <a:r>
              <a:rPr lang="cs-CZ" dirty="0"/>
              <a:t> publikovaný (</a:t>
            </a:r>
            <a:r>
              <a:rPr lang="cs-CZ" dirty="0">
                <a:solidFill>
                  <a:srgbClr val="FF0000"/>
                </a:solidFill>
              </a:rPr>
              <a:t>3. 2. 2022</a:t>
            </a:r>
            <a:r>
              <a:rPr lang="cs-CZ" dirty="0"/>
              <a:t>):</a:t>
            </a:r>
          </a:p>
          <a:p>
            <a:r>
              <a:rPr lang="cs-CZ" dirty="0"/>
              <a:t>viníkem zostření konfliktu mezi Západem a Východem 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celé Německo: 49 % Rusko, 21 % USA, 7 % 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staré spolkové země: </a:t>
            </a:r>
            <a:r>
              <a:rPr lang="cs-CZ" dirty="0">
                <a:solidFill>
                  <a:srgbClr val="FF0000"/>
                </a:solidFill>
              </a:rPr>
              <a:t>52 % Rusko</a:t>
            </a:r>
            <a:r>
              <a:rPr lang="cs-CZ" dirty="0"/>
              <a:t>, 17 % USA, 7 % 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nové spolkové země: 43 % USA, </a:t>
            </a:r>
            <a:r>
              <a:rPr lang="cs-CZ" dirty="0">
                <a:solidFill>
                  <a:srgbClr val="FF0000"/>
                </a:solidFill>
              </a:rPr>
              <a:t>21 % Rusko</a:t>
            </a:r>
            <a:r>
              <a:rPr lang="cs-CZ" dirty="0"/>
              <a:t>, 7 % EU</a:t>
            </a:r>
          </a:p>
        </p:txBody>
      </p:sp>
    </p:spTree>
    <p:extLst>
      <p:ext uri="{BB962C8B-B14F-4D97-AF65-F5344CB8AC3E}">
        <p14:creationId xmlns:p14="http://schemas.microsoft.com/office/powerpoint/2010/main" val="37433687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Waldheimova aféra (7)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/>
              <a:t>Důsledky pro „Opfer-These“</a:t>
            </a:r>
          </a:p>
          <a:p>
            <a:pPr lvl="1"/>
            <a:r>
              <a:rPr lang="cs-CZ"/>
              <a:t>první široká diskuse v Rakousku o zapojení Rakušanů do nacistických zločinů</a:t>
            </a:r>
          </a:p>
          <a:p>
            <a:pPr lvl="1"/>
            <a:r>
              <a:rPr lang="cs-CZ"/>
              <a:t>odklon od státní teze, že Rakousko se stalo „první obětí Hitlerovy agrese“</a:t>
            </a:r>
          </a:p>
          <a:p>
            <a:pPr lvl="1"/>
            <a:r>
              <a:rPr lang="cs-CZ"/>
              <a:t>posílení krajně-pravicové FPÖ (Jörg Haider)</a:t>
            </a:r>
          </a:p>
          <a:p>
            <a:pPr lvl="1"/>
            <a:r>
              <a:rPr lang="cs-CZ"/>
              <a:t>odškodnění Židů a nuceně nasazených – 1992</a:t>
            </a:r>
          </a:p>
          <a:p>
            <a:pPr lvl="1"/>
            <a:r>
              <a:rPr lang="cs-CZ"/>
              <a:t>restituce - 2001 </a:t>
            </a:r>
          </a:p>
          <a:p>
            <a:pPr lvl="1"/>
            <a:endParaRPr lang="cs-CZ"/>
          </a:p>
          <a:p>
            <a:pPr lvl="1"/>
            <a:endParaRPr lang="cs-CZ"/>
          </a:p>
          <a:p>
            <a:pPr lvl="1">
              <a:buFont typeface="Arial" charset="0"/>
              <a:buNone/>
            </a:pPr>
            <a:r>
              <a:rPr lang="cs-CZ"/>
              <a:t>         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Waldheimova aféra (8)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Kurt Waldheim (2006):</a:t>
            </a:r>
          </a:p>
          <a:p>
            <a:pPr lvl="1">
              <a:buFont typeface="Arial" charset="0"/>
              <a:buNone/>
            </a:pPr>
            <a:r>
              <a:rPr lang="cs-CZ" sz="2400"/>
              <a:t>„Tvrzení, že jsem jen plnil svoji povinnost, zpětně považuji za chybné.“</a:t>
            </a:r>
          </a:p>
          <a:p>
            <a:pPr lvl="1">
              <a:buFont typeface="Arial" charset="0"/>
              <a:buNone/>
            </a:pPr>
            <a:r>
              <a:rPr lang="cs-CZ" sz="2400"/>
              <a:t>„Bylo nutné, nezbytné, abychom se my Rakušané oprostili od čisté role oběti. Byla základem našeho vnitřního míru po roce 1945, znovuvybudování země a naší poválečné identity, ovšem byla jen částí skutečnosti.“</a:t>
            </a:r>
          </a:p>
          <a:p>
            <a:r>
              <a:rPr lang="cs-CZ"/>
              <a:t>Heinz Fischer (2007):</a:t>
            </a:r>
          </a:p>
          <a:p>
            <a:pPr lvl="1">
              <a:buFont typeface="Arial" charset="0"/>
              <a:buNone/>
            </a:pPr>
            <a:r>
              <a:rPr lang="cs-CZ" sz="2400"/>
              <a:t>„Kurt Waldheim se stal projekční plochou špatného svědomí v souvislosti s naším zacházením s nacistickou dobou a chybami poválečného vývoje.“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Cesta Rakouska k anšlusu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err="1"/>
              <a:t>Steininger</a:t>
            </a:r>
            <a:r>
              <a:rPr lang="cs-CZ" sz="2400" dirty="0"/>
              <a:t>, </a:t>
            </a:r>
            <a:r>
              <a:rPr lang="cs-CZ" sz="2400" dirty="0" err="1"/>
              <a:t>Rolf</a:t>
            </a:r>
            <a:r>
              <a:rPr lang="cs-CZ" sz="2400" dirty="0"/>
              <a:t>: </a:t>
            </a:r>
            <a:r>
              <a:rPr lang="cs-CZ" sz="2400" i="1" dirty="0"/>
              <a:t>12 </a:t>
            </a:r>
            <a:r>
              <a:rPr lang="cs-CZ" sz="2400" i="1" dirty="0" err="1"/>
              <a:t>November</a:t>
            </a:r>
            <a:r>
              <a:rPr lang="cs-CZ" sz="2400" i="1" dirty="0"/>
              <a:t> 1918-12 </a:t>
            </a:r>
            <a:r>
              <a:rPr lang="cs-CZ" sz="2400" i="1" dirty="0" err="1"/>
              <a:t>March</a:t>
            </a:r>
            <a:r>
              <a:rPr lang="cs-CZ" sz="2400" i="1" dirty="0"/>
              <a:t> 1938: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Road</a:t>
            </a:r>
            <a:r>
              <a:rPr lang="cs-CZ" sz="2400" i="1" dirty="0"/>
              <a:t> to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Anschlu</a:t>
            </a:r>
            <a:r>
              <a:rPr lang="de-DE" sz="2400" i="1" dirty="0"/>
              <a:t>ß</a:t>
            </a:r>
            <a:r>
              <a:rPr lang="cs-CZ" sz="2400" dirty="0"/>
              <a:t>. In </a:t>
            </a:r>
            <a:r>
              <a:rPr lang="cs-CZ" sz="2400" dirty="0" err="1"/>
              <a:t>Steininger</a:t>
            </a:r>
            <a:r>
              <a:rPr lang="cs-CZ" sz="2400" dirty="0"/>
              <a:t>, </a:t>
            </a:r>
            <a:r>
              <a:rPr lang="cs-CZ" sz="2400" dirty="0" err="1"/>
              <a:t>Rolf</a:t>
            </a:r>
            <a:r>
              <a:rPr lang="cs-CZ" sz="2400" dirty="0"/>
              <a:t>; </a:t>
            </a:r>
            <a:r>
              <a:rPr lang="cs-CZ" sz="2400" dirty="0" err="1"/>
              <a:t>Bischof</a:t>
            </a:r>
            <a:r>
              <a:rPr lang="cs-CZ" sz="2400" dirty="0"/>
              <a:t>, </a:t>
            </a:r>
            <a:r>
              <a:rPr lang="cs-CZ" sz="2400" dirty="0" err="1"/>
              <a:t>Günther</a:t>
            </a:r>
            <a:r>
              <a:rPr lang="cs-CZ" sz="2400" dirty="0"/>
              <a:t>; </a:t>
            </a:r>
            <a:r>
              <a:rPr lang="cs-CZ" sz="2400" dirty="0" err="1"/>
              <a:t>Gehler</a:t>
            </a:r>
            <a:r>
              <a:rPr lang="cs-CZ" sz="2400" dirty="0"/>
              <a:t>, Michael (</a:t>
            </a:r>
            <a:r>
              <a:rPr lang="cs-CZ" sz="2400" dirty="0" err="1"/>
              <a:t>eds</a:t>
            </a:r>
            <a:r>
              <a:rPr lang="cs-CZ" sz="2400" dirty="0"/>
              <a:t>.): </a:t>
            </a:r>
            <a:r>
              <a:rPr lang="cs-CZ" sz="2400" i="1" dirty="0" err="1"/>
              <a:t>Austria</a:t>
            </a:r>
            <a:r>
              <a:rPr lang="cs-CZ" sz="2400" i="1" dirty="0"/>
              <a:t> in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Twentieth</a:t>
            </a:r>
            <a:r>
              <a:rPr lang="cs-CZ" sz="2400" i="1" dirty="0"/>
              <a:t> </a:t>
            </a:r>
            <a:r>
              <a:rPr lang="cs-CZ" sz="2400" i="1" dirty="0" err="1"/>
              <a:t>Century</a:t>
            </a:r>
            <a:r>
              <a:rPr lang="cs-CZ" sz="2400" dirty="0"/>
              <a:t>. New </a:t>
            </a:r>
            <a:r>
              <a:rPr lang="cs-CZ" sz="2400" dirty="0" err="1"/>
              <a:t>Brunswick</a:t>
            </a:r>
            <a:r>
              <a:rPr lang="cs-CZ" sz="2400" dirty="0"/>
              <a:t>: </a:t>
            </a:r>
            <a:r>
              <a:rPr lang="cs-CZ" sz="2400" dirty="0" err="1"/>
              <a:t>Transaction</a:t>
            </a:r>
            <a:r>
              <a:rPr lang="cs-CZ" sz="2400" dirty="0"/>
              <a:t> </a:t>
            </a:r>
            <a:r>
              <a:rPr lang="cs-CZ" sz="2400" dirty="0" err="1"/>
              <a:t>Publishers</a:t>
            </a:r>
            <a:r>
              <a:rPr lang="cs-CZ" sz="2400" dirty="0"/>
              <a:t>, 2002. S. 85-113.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1) Proč k anšlusu došlo a bylo reálné mu zabránit? Pokud ano, jak? </a:t>
            </a:r>
            <a:br>
              <a:rPr lang="cs-CZ" sz="2400" dirty="0"/>
            </a:br>
            <a:r>
              <a:rPr lang="cs-CZ" sz="2400" dirty="0"/>
              <a:t>2) Jak na anšlus reagovali vůdčí rakouští politici a rakouská veřejnost a proč? </a:t>
            </a:r>
            <a:br>
              <a:rPr lang="cs-CZ" sz="2400" dirty="0"/>
            </a:br>
            <a:r>
              <a:rPr lang="cs-CZ" sz="2400" dirty="0"/>
              <a:t>3) Lze Rakousko bezvýhradně označit jako první oběť Hitlerovy expanzívní politiky? Jaká jsou pro a proti této teze? </a:t>
            </a:r>
          </a:p>
          <a:p>
            <a:pPr eaLnBrk="1" hangingPunct="1"/>
            <a:endParaRPr lang="cs-CZ" sz="2400" dirty="0"/>
          </a:p>
          <a:p>
            <a:pPr eaLnBrk="1" hangingPunct="1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9C9B7-5EF4-6DDB-5298-D08F167A6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8DE76-C435-1158-0C6F-7A5F3AD9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Rakouské vyrovnání s NS-minulostí (1)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721D18-42D6-B91B-D0FA-EDA5533E2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fontScale="92500" lnSpcReduction="20000"/>
          </a:bodyPr>
          <a:lstStyle/>
          <a:p>
            <a:pPr marL="971550" lvl="1" indent="-51435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/>
              <a:t>Denacifikace: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cs-CZ" dirty="0"/>
              <a:t>soudy spojenců +„lidové soudy“ – 43 trestů smrti,  23 000 rozsudků ze 137 000 vyšetřovaných lidí, celkem 580 000 registrovaných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cs-CZ" dirty="0"/>
              <a:t>tresty: většina peněžní trest, pracovní povinnost (odklízení válečných trosek), zákaz výkonu povolání, ztráta volebního práva 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cs-CZ" dirty="0"/>
              <a:t>již 1946 většina 90 % registrovaných označena za „mírně zatížené“, de facto amnestováni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cs-CZ" dirty="0"/>
              <a:t>duben 1948: zákon o amnestii: 482 000 dřívějších nacistů zařazeno zcela rovnocenně do normálního života v Rakousku </a:t>
            </a:r>
          </a:p>
        </p:txBody>
      </p:sp>
    </p:spTree>
    <p:extLst>
      <p:ext uri="{BB962C8B-B14F-4D97-AF65-F5344CB8AC3E}">
        <p14:creationId xmlns:p14="http://schemas.microsoft.com/office/powerpoint/2010/main" val="501899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962BDC-9074-28F3-4442-B39D408F1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89C9C-A6E9-7818-7D16-7418ED36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Rakouské vyrovnání s NS-minulostí (2)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7D52D3-BFAE-8EE7-0DDC-C40C3FFC0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„</a:t>
            </a:r>
            <a:r>
              <a:rPr lang="cs-CZ" dirty="0" err="1"/>
              <a:t>Opfertheorie</a:t>
            </a:r>
            <a:r>
              <a:rPr lang="cs-CZ" dirty="0"/>
              <a:t>“(Teorie oběti):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Základ: Moskevská deklarace (1943)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Oficiální </a:t>
            </a:r>
            <a:r>
              <a:rPr lang="cs-CZ" dirty="0" err="1"/>
              <a:t>sebeprezentace</a:t>
            </a:r>
            <a:r>
              <a:rPr lang="cs-CZ" dirty="0"/>
              <a:t> Rakouska až do 80. let: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Rakousko bylo v březnu 1938 násilně obsazeno a v dubnu-květnu 1945 spojenci a rakouským odbojem osvobozeno. Období mezi těmito bylo prezentováno jako čas cizovlády a s ohledem na boj o osvobození Rakouska z Hitlerova područí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protože neexistoval rakouský stát, neexistuje ani žádná rakouská odpovědnost za zločiny nacistického režimu </a:t>
            </a:r>
          </a:p>
        </p:txBody>
      </p:sp>
    </p:spTree>
    <p:extLst>
      <p:ext uri="{BB962C8B-B14F-4D97-AF65-F5344CB8AC3E}">
        <p14:creationId xmlns:p14="http://schemas.microsoft.com/office/powerpoint/2010/main" val="10118451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553AD8-E060-017D-E111-9E7063B37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D1363E71-F0FB-4D81-8130-62FC8CA2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Rakouské vyrovnání s minulostí (3)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3A9815-4FB9-93BF-9276-62EB2A7DD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Skandál Taras </a:t>
            </a:r>
            <a:r>
              <a:rPr lang="cs-CZ" dirty="0" err="1"/>
              <a:t>Borodajkewycz</a:t>
            </a:r>
            <a:r>
              <a:rPr lang="cs-CZ" dirty="0"/>
              <a:t> (1965)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profesor na Vídeňské vysoké škole světového obchodu, bývalý člen NSDAP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 err="1"/>
              <a:t>Heinz</a:t>
            </a:r>
            <a:r>
              <a:rPr lang="cs-CZ" dirty="0"/>
              <a:t> Fischer upozornil 1962 na jeho antisemitské a německo-nacionalistické výroky na přednáškách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demonstrace 1965: zabit bývalý komunistický odbojář Ernst </a:t>
            </a:r>
            <a:r>
              <a:rPr lang="cs-CZ" dirty="0" err="1"/>
              <a:t>Kirchweger</a:t>
            </a:r>
            <a:r>
              <a:rPr lang="cs-CZ" dirty="0"/>
              <a:t> rukou člena pravicově extrémistické organizace Kruh svobodomyslných studentů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 err="1"/>
              <a:t>Borodajkewycz</a:t>
            </a:r>
            <a:r>
              <a:rPr lang="cs-CZ" dirty="0"/>
              <a:t> v roce 1966 penzionován</a:t>
            </a:r>
          </a:p>
        </p:txBody>
      </p:sp>
    </p:spTree>
    <p:extLst>
      <p:ext uri="{BB962C8B-B14F-4D97-AF65-F5344CB8AC3E}">
        <p14:creationId xmlns:p14="http://schemas.microsoft.com/office/powerpoint/2010/main" val="19599493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CA0A4-AD37-D618-C5CC-418EC7D30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DBEBA699-9B30-C987-5259-4EFDB6EC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Rakouské vyrovnání s minulostí (4)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B170B8-0D6D-4271-D67D-FF282D7D1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Waldheimova</a:t>
            </a:r>
            <a:r>
              <a:rPr lang="cs-CZ" dirty="0"/>
              <a:t> aféra (1986)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Skandál </a:t>
            </a:r>
            <a:r>
              <a:rPr lang="cs-CZ" dirty="0" err="1"/>
              <a:t>Heldenplatz</a:t>
            </a:r>
            <a:r>
              <a:rPr lang="cs-CZ" dirty="0"/>
              <a:t> (1988)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youtube.com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watch</a:t>
            </a:r>
            <a:r>
              <a:rPr lang="cs-CZ" dirty="0">
                <a:hlinkClick r:id="rId2"/>
              </a:rPr>
              <a:t>?v=</a:t>
            </a:r>
            <a:r>
              <a:rPr lang="cs-CZ" dirty="0" err="1">
                <a:hlinkClick r:id="rId2"/>
              </a:rPr>
              <a:t>SwsQvPeSFvM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Prezident </a:t>
            </a:r>
            <a:r>
              <a:rPr lang="cs-CZ" dirty="0" err="1"/>
              <a:t>Waldheim</a:t>
            </a:r>
            <a:r>
              <a:rPr lang="cs-CZ" dirty="0"/>
              <a:t> (1988): první oficiální omluva za spáchané zločiny Rakušany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Řeč kancléře </a:t>
            </a:r>
            <a:r>
              <a:rPr lang="cs-CZ" dirty="0" err="1"/>
              <a:t>Vranitzkyho</a:t>
            </a:r>
            <a:r>
              <a:rPr lang="cs-CZ" dirty="0"/>
              <a:t> v Národní radě (1991):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„Spoluodpovědnost za utrpení, které na lidech a národech nezpůsobilo Rakousko jako stát, ale občané této země.“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3155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9E0BB-DDC3-3BF3-4A66-BDF7F5EC7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8F51A40A-CC24-7F75-4DAC-BE875439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Rakouské vyrovnání s minulostí (5)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A5CC68B5-73E2-B85D-F847-63EC30307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Řeč kancléře Vranitzkyho v Knessetu (1993):</a:t>
            </a:r>
          </a:p>
          <a:p>
            <a:pPr lvl="1" eaLnBrk="1" hangingPunct="1"/>
            <a:r>
              <a:rPr lang="cs-CZ"/>
              <a:t>„Rakousko nese kolektivní odpovědnost za zločiny národního socialismu.“</a:t>
            </a:r>
          </a:p>
          <a:p>
            <a:r>
              <a:rPr lang="cs-CZ"/>
              <a:t>1995 fond na kompenzaci všech obětí </a:t>
            </a:r>
          </a:p>
          <a:p>
            <a:r>
              <a:rPr lang="cs-CZ"/>
              <a:t>2000 Fond usmíření (436 milionů €) → kompenzace nuceně nasazených 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1285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FEC4F-9A9B-591D-9037-867B218838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AB51E32C-C376-2B57-BD4A-C5B73DA72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Zrod rakouské identity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D7BE3A-9939-CF5D-4366-1159832B1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7400" dirty="0"/>
              <a:t>do roku 1918: habsburské Rakousko, zemská identita, příslušnost k všeněmeckému národu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7400" dirty="0"/>
              <a:t>po roce 1918: koncept </a:t>
            </a:r>
            <a:r>
              <a:rPr lang="cs-CZ" sz="7400" dirty="0" err="1"/>
              <a:t>Deutsch</a:t>
            </a:r>
            <a:r>
              <a:rPr lang="cs-CZ" sz="7400" dirty="0"/>
              <a:t>-</a:t>
            </a:r>
            <a:r>
              <a:rPr lang="cs-CZ" sz="7400" dirty="0" err="1"/>
              <a:t>Österreich</a:t>
            </a:r>
            <a:r>
              <a:rPr lang="cs-CZ" sz="7400" dirty="0"/>
              <a:t>, plebiscity 1921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7400" dirty="0"/>
              <a:t>20. léta (</a:t>
            </a:r>
            <a:r>
              <a:rPr lang="cs-CZ" sz="7400" dirty="0" err="1"/>
              <a:t>Seipelova</a:t>
            </a:r>
            <a:r>
              <a:rPr lang="cs-CZ" sz="7400" dirty="0"/>
              <a:t> vláda): vymezování vůči Němcům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5000" dirty="0"/>
              <a:t>Rakušané barokní, přemýšliví, katoličtí, aristokratičtí, muzikální, umělečtí apod.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5000" dirty="0"/>
              <a:t>výklady smyslu Rakouska: most Západ-Východ-Sever-Jih; opora němectví ve střední Evropě, dílna Evropy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7400" dirty="0"/>
              <a:t>Rakousko po roce 1943 (Moskevská deklarace): první oběť Hitlera, opět negativní obraz Německa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7400" dirty="0"/>
              <a:t>1955 – Státní smlouva; „hospodářský zázrak“, Symbol: </a:t>
            </a:r>
            <a:r>
              <a:rPr lang="cs-CZ" sz="7400" dirty="0" err="1"/>
              <a:t>Kaprun</a:t>
            </a:r>
            <a:endParaRPr lang="cs-CZ" sz="7400" dirty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7400" dirty="0"/>
              <a:t>1956: 49 % občanů Rakouska se přihlásilo k rakouské národnosti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7400" dirty="0"/>
              <a:t>1980: 80 % občanů Rakouska se přihlásilo k rakouské národnosti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5100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982160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9B6C26-CF95-FA26-11CF-C4CA0C5BF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0FB47FEB-83FA-096F-5DA3-BACBC6C6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Rakousko: oběť, či viník?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75460E-998A-B7CE-7BC1-FA7F0F774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1) Proč podle Vás Thomas </a:t>
            </a:r>
            <a:r>
              <a:rPr lang="cs-CZ" dirty="0" err="1"/>
              <a:t>Bernhard</a:t>
            </a:r>
            <a:r>
              <a:rPr lang="cs-CZ" dirty="0"/>
              <a:t> napsal </a:t>
            </a:r>
            <a:r>
              <a:rPr lang="cs-CZ" dirty="0" err="1"/>
              <a:t>Heldenplatz</a:t>
            </a:r>
            <a:r>
              <a:rPr lang="cs-CZ" dirty="0"/>
              <a:t> a co tím chtěl říct?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2) O čem podle Vás vypovídá reakce rakouské veřejnosti?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3) Co o rakouském vyrovnání s </a:t>
            </a:r>
            <a:r>
              <a:rPr lang="cs-CZ" dirty="0" err="1"/>
              <a:t>národněsocialistickou</a:t>
            </a:r>
            <a:r>
              <a:rPr lang="cs-CZ" dirty="0"/>
              <a:t> minulostí říká </a:t>
            </a:r>
            <a:r>
              <a:rPr lang="cs-CZ" dirty="0" err="1"/>
              <a:t>Waldheimova</a:t>
            </a:r>
            <a:r>
              <a:rPr lang="cs-CZ" dirty="0"/>
              <a:t> aféra?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4) Do jaké míry je podle Vás Rakousko obětí, resp. viníkem druhé světové války?                                         	                                          Podložte argumenty!</a:t>
            </a:r>
          </a:p>
        </p:txBody>
      </p:sp>
    </p:spTree>
    <p:extLst>
      <p:ext uri="{BB962C8B-B14F-4D97-AF65-F5344CB8AC3E}">
        <p14:creationId xmlns:p14="http://schemas.microsoft.com/office/powerpoint/2010/main" val="38054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Thomas </a:t>
            </a:r>
            <a:r>
              <a:rPr lang="cs-CZ" dirty="0" err="1"/>
              <a:t>theorem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cs-CZ" sz="3200" dirty="0"/>
          </a:p>
          <a:p>
            <a:pPr algn="ctr">
              <a:buNone/>
            </a:pPr>
            <a:r>
              <a:rPr lang="cs-CZ" sz="3200" dirty="0"/>
              <a:t>„</a:t>
            </a:r>
            <a:r>
              <a:rPr lang="en-US" sz="3200" dirty="0"/>
              <a:t>If men define situations as real, </a:t>
            </a:r>
            <a:endParaRPr lang="cs-CZ" sz="3200" dirty="0"/>
          </a:p>
          <a:p>
            <a:pPr algn="ctr">
              <a:buNone/>
            </a:pPr>
            <a:r>
              <a:rPr lang="en-US" sz="3200" dirty="0"/>
              <a:t>they are real in their</a:t>
            </a:r>
            <a:r>
              <a:rPr lang="cs-CZ" sz="3200" dirty="0"/>
              <a:t> </a:t>
            </a:r>
            <a:r>
              <a:rPr lang="en-US" sz="3200" dirty="0"/>
              <a:t>consequences.</a:t>
            </a:r>
            <a:r>
              <a:rPr lang="cs-CZ" sz="3200" dirty="0"/>
              <a:t>“</a:t>
            </a:r>
          </a:p>
          <a:p>
            <a:pPr algn="ctr">
              <a:buNone/>
            </a:pPr>
            <a:endParaRPr lang="cs-CZ" dirty="0"/>
          </a:p>
          <a:p>
            <a:r>
              <a:rPr lang="cs-CZ" sz="2400" dirty="0"/>
              <a:t>t</a:t>
            </a:r>
            <a:r>
              <a:rPr lang="en-US" sz="2400" dirty="0"/>
              <a:t>he interpretation of a situation causes the action</a:t>
            </a:r>
            <a:endParaRPr lang="cs-CZ" sz="2400" dirty="0"/>
          </a:p>
          <a:p>
            <a:r>
              <a:rPr lang="cs-CZ" sz="2400" dirty="0"/>
              <a:t>t</a:t>
            </a:r>
            <a:r>
              <a:rPr lang="en-US" sz="2400" dirty="0"/>
              <a:t>his interpretation is not objective </a:t>
            </a:r>
            <a:endParaRPr lang="cs-CZ" sz="2400" dirty="0"/>
          </a:p>
          <a:p>
            <a:r>
              <a:rPr lang="cs-CZ" sz="2400" dirty="0"/>
              <a:t>a</a:t>
            </a:r>
            <a:r>
              <a:rPr lang="en-US" sz="2400" dirty="0" err="1"/>
              <a:t>ctions</a:t>
            </a:r>
            <a:r>
              <a:rPr lang="en-US" sz="2400" dirty="0"/>
              <a:t> are affected by subjective perceptions of situations </a:t>
            </a:r>
            <a:endParaRPr lang="cs-CZ" sz="2400" dirty="0"/>
          </a:p>
          <a:p>
            <a:r>
              <a:rPr lang="cs-CZ" sz="2400" dirty="0"/>
              <a:t>w</a:t>
            </a:r>
            <a:r>
              <a:rPr lang="en-US" sz="2400" dirty="0" err="1"/>
              <a:t>hether</a:t>
            </a:r>
            <a:r>
              <a:rPr lang="en-US" sz="2400" dirty="0"/>
              <a:t> there even is an objectively correct interpretation is not important for the purposes of helping guide individuals' </a:t>
            </a:r>
            <a:r>
              <a:rPr lang="en-US" sz="2400" dirty="0" err="1"/>
              <a:t>behavio</a:t>
            </a:r>
            <a:r>
              <a:rPr lang="cs-CZ" sz="2400" dirty="0"/>
              <a:t>u</a:t>
            </a:r>
            <a:r>
              <a:rPr lang="en-US" sz="2400" dirty="0"/>
              <a:t>r.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(William Isaac Thomas, Dorothy </a:t>
            </a:r>
            <a:r>
              <a:rPr lang="cs-CZ" sz="2400" dirty="0" err="1"/>
              <a:t>Swaine</a:t>
            </a:r>
            <a:r>
              <a:rPr lang="cs-CZ" sz="2400" dirty="0"/>
              <a:t> Thomas, 1928)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Cesta Rakouska k anšlusu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6 fází podle </a:t>
            </a:r>
            <a:r>
              <a:rPr lang="cs-CZ" dirty="0" err="1"/>
              <a:t>Rolfa</a:t>
            </a:r>
            <a:r>
              <a:rPr lang="cs-CZ" dirty="0"/>
              <a:t> </a:t>
            </a:r>
            <a:r>
              <a:rPr lang="cs-CZ" dirty="0" err="1"/>
              <a:t>Steiningera</a:t>
            </a:r>
            <a:r>
              <a:rPr lang="cs-CZ" dirty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1) Nadšení socialistů pro anšlus 1918-1919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2) Plebiscity o anšlusu v rakouských zemích 1921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3) Reálná politika a propaganda pro anšlus ve 20. letech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4) Projekt Německo-rakouské celní unie v roce 1931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5) Hitlerovo uchopení moci v roce 1933 a „rychlé řešení“ 1933-34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6) Evoluční řešení, „mentální saturace“ Rakouska ve prospěch Anšlusu v březnu 1938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Cesta Rakouska k anšlusu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143500"/>
          </a:xfrm>
        </p:spPr>
        <p:txBody>
          <a:bodyPr rtlCol="0">
            <a:normAutofit fontScale="8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cs-CZ" sz="4100" dirty="0"/>
              <a:t>Nadšení socialistů pro anšlus 1918-1919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cs-CZ" dirty="0"/>
              <a:t>12. listopad 1918 – Ústava schválená Provizorním národním shromážděním pro Německé Rakousko:</a:t>
            </a:r>
          </a:p>
          <a:p>
            <a:pPr marL="1314450" lvl="2" indent="-514350"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marL="1314450" lvl="2" indent="-514350" eaLnBrk="1" fontAlgn="auto" hangingPunct="1">
              <a:spcAft>
                <a:spcPts val="0"/>
              </a:spcAft>
              <a:defRPr/>
            </a:pPr>
            <a:r>
              <a:rPr lang="cs-CZ" sz="2600" dirty="0"/>
              <a:t>Čl. 1: Německé Rakousko (včetně Sudet)</a:t>
            </a:r>
          </a:p>
          <a:p>
            <a:pPr marL="1314450" lvl="2" indent="-514350" eaLnBrk="1" fontAlgn="auto" hangingPunct="1">
              <a:spcAft>
                <a:spcPts val="0"/>
              </a:spcAft>
              <a:defRPr/>
            </a:pPr>
            <a:r>
              <a:rPr lang="cs-CZ" sz="2600" dirty="0"/>
              <a:t>Čl. 2: Německé Rakousko je nedílnou součástí Německé republiky</a:t>
            </a:r>
          </a:p>
          <a:p>
            <a:pPr marL="1314450" lvl="2" indent="-514350" eaLnBrk="1" fontAlgn="auto" hangingPunct="1">
              <a:spcAft>
                <a:spcPts val="0"/>
              </a:spcAft>
              <a:defRPr/>
            </a:pPr>
            <a:r>
              <a:rPr lang="cs-CZ" sz="2600" dirty="0"/>
              <a:t>velkoněmci i socialisté (nejsilnější strana) hlasovali pro</a:t>
            </a:r>
          </a:p>
          <a:p>
            <a:pPr marL="1771650" lvl="3" indent="-514350" eaLnBrk="1" fontAlgn="auto" hangingPunct="1">
              <a:spcAft>
                <a:spcPts val="0"/>
              </a:spcAft>
              <a:defRPr/>
            </a:pPr>
            <a:r>
              <a:rPr lang="cs-CZ" sz="2600" dirty="0"/>
              <a:t>hospodářská nesoběstačnost (surovinová i zemědělská) </a:t>
            </a:r>
          </a:p>
          <a:p>
            <a:pPr marL="1771650" lvl="3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/>
              <a:t>               x     v Rakousku 30 % hospodářské kapacity při 12 % </a:t>
            </a:r>
          </a:p>
          <a:p>
            <a:pPr marL="1771650" lvl="3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/>
              <a:t>                      obyvatel</a:t>
            </a:r>
          </a:p>
          <a:p>
            <a:pPr marL="1771650" lvl="3" indent="-514350" eaLnBrk="1" fontAlgn="auto" hangingPunct="1">
              <a:spcAft>
                <a:spcPts val="0"/>
              </a:spcAft>
              <a:defRPr/>
            </a:pPr>
            <a:r>
              <a:rPr lang="cs-CZ" sz="2600" dirty="0"/>
              <a:t>snaha spojit rakouské a německé socialisty → socialismus  x proti anšlusu: křesťanští sociálové</a:t>
            </a:r>
          </a:p>
          <a:p>
            <a:pPr marL="1771650" lvl="3" indent="-514350" eaLnBrk="1" fontAlgn="auto" hangingPunct="1">
              <a:spcAft>
                <a:spcPts val="0"/>
              </a:spcAft>
              <a:defRPr/>
            </a:pPr>
            <a:r>
              <a:rPr lang="cs-CZ" sz="2600" dirty="0"/>
              <a:t>nový kancléř:  Karl </a:t>
            </a:r>
            <a:r>
              <a:rPr lang="cs-CZ" sz="2600" dirty="0" err="1"/>
              <a:t>Renner</a:t>
            </a:r>
            <a:r>
              <a:rPr lang="cs-CZ" sz="2600" dirty="0"/>
              <a:t> (socialista)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Cesta Rakouska k anšlusu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 rtlCol="0">
            <a:normAutofit fontScale="85000" lnSpcReduction="20000"/>
          </a:bodyPr>
          <a:lstStyle/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600" dirty="0"/>
              <a:t>chladná reakce Německé říše – obava z horších podmínek při jednání ve Versailles</a:t>
            </a:r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endParaRPr lang="cs-CZ" sz="2600" dirty="0"/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600" dirty="0"/>
              <a:t>Versailleská smlouva (červen 1919):  </a:t>
            </a:r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200" dirty="0"/>
              <a:t>Německo uznává nezávislost Rakouska ve stávajících hranicích a zavazuje se k jejímu respektování; tato nezávislost je nezměnitelná bez souhlasu Rady Společnosti národů</a:t>
            </a:r>
          </a:p>
          <a:p>
            <a:pPr marL="342900" lvl="2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/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600" dirty="0" err="1"/>
              <a:t>Saint</a:t>
            </a:r>
            <a:r>
              <a:rPr lang="cs-CZ" sz="2600" dirty="0"/>
              <a:t>-</a:t>
            </a:r>
            <a:r>
              <a:rPr lang="cs-CZ" sz="2600" dirty="0" err="1"/>
              <a:t>Germainská</a:t>
            </a:r>
            <a:r>
              <a:rPr lang="cs-CZ" sz="2600" dirty="0"/>
              <a:t> smlouva (září 1919): </a:t>
            </a:r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200" dirty="0"/>
              <a:t>zakazuje se používání názvu státu "</a:t>
            </a:r>
            <a:r>
              <a:rPr lang="cs-CZ" sz="2200" dirty="0" err="1"/>
              <a:t>Deutschösterreich</a:t>
            </a:r>
            <a:r>
              <a:rPr lang="cs-CZ" sz="2200" dirty="0"/>
              <a:t>“ a připojení Rakouska k Německé říši (Čl. 88)</a:t>
            </a:r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200" dirty="0"/>
              <a:t>teritoriální ztráty:  Česko, Morava, Rakouské Slezsko, Jižní Tyrolsko, Italské Tyrolsko, </a:t>
            </a:r>
            <a:r>
              <a:rPr lang="cs-CZ" sz="2200" dirty="0" err="1"/>
              <a:t>Kanálské</a:t>
            </a:r>
            <a:r>
              <a:rPr lang="cs-CZ" sz="2200" dirty="0"/>
              <a:t> údolí,  Istrie, Bukovina, část Štýrska a Korutan</a:t>
            </a:r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200" dirty="0"/>
              <a:t>o přináležitosti jižního </a:t>
            </a:r>
            <a:r>
              <a:rPr lang="cs-CZ" sz="2200" dirty="0" err="1"/>
              <a:t>Korutanska</a:t>
            </a:r>
            <a:r>
              <a:rPr lang="cs-CZ" sz="2200" dirty="0"/>
              <a:t>  má rozhodnout referendum (1920 – 59 % pro </a:t>
            </a:r>
            <a:r>
              <a:rPr lang="cs-CZ" sz="2200" dirty="0" err="1"/>
              <a:t>Rakosuko</a:t>
            </a:r>
            <a:r>
              <a:rPr lang="cs-CZ" sz="2200" dirty="0"/>
              <a:t> v zóně, kde žilo 79 % etnických Slovinců)</a:t>
            </a:r>
          </a:p>
          <a:p>
            <a:pPr marL="342900" lvl="2" indent="-342900" eaLnBrk="1" fontAlgn="auto" hangingPunct="1">
              <a:spcAft>
                <a:spcPts val="0"/>
              </a:spcAft>
              <a:defRPr/>
            </a:pPr>
            <a:r>
              <a:rPr lang="cs-CZ" sz="2200" dirty="0"/>
              <a:t>reparace, profesionální armáda </a:t>
            </a:r>
          </a:p>
          <a:p>
            <a:pPr marL="342900" lvl="2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cs-CZ"/>
              <a:t>Cesta Rakouska k anšlusu (4)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 rtlCol="0">
            <a:normAutofit fontScale="62500" lnSpcReduction="20000"/>
          </a:bodyPr>
          <a:lstStyle/>
          <a:p>
            <a:pPr marL="51435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100" dirty="0"/>
              <a:t>2) Plebiscity o anšlusu v rakouských zemích 1921</a:t>
            </a:r>
          </a:p>
          <a:p>
            <a:pPr marL="51435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514350" lvl="1" indent="-514350" eaLnBrk="1" fontAlgn="auto" hangingPunct="1">
              <a:spcAft>
                <a:spcPts val="0"/>
              </a:spcAft>
              <a:defRPr/>
            </a:pPr>
            <a:r>
              <a:rPr lang="cs-CZ" sz="4500" dirty="0"/>
              <a:t>Otázka:</a:t>
            </a:r>
            <a:r>
              <a:rPr lang="cs-CZ" sz="4500" i="1" dirty="0"/>
              <a:t> „Má federální vláda požádat Radu Společnosti národů o souhlas s připojením Republiky Rakousko k Německé říši?“</a:t>
            </a:r>
            <a:r>
              <a:rPr lang="cs-CZ" sz="4500" dirty="0"/>
              <a:t> </a:t>
            </a:r>
          </a:p>
          <a:p>
            <a:pPr marL="514350" lvl="1" indent="-514350" eaLnBrk="1" fontAlgn="auto" hangingPunct="1">
              <a:spcAft>
                <a:spcPts val="0"/>
              </a:spcAft>
              <a:defRPr/>
            </a:pPr>
            <a:r>
              <a:rPr lang="cs-CZ" sz="4500" dirty="0"/>
              <a:t>Tyrolsko: 98,2 % pro ano</a:t>
            </a:r>
          </a:p>
          <a:p>
            <a:pPr marL="514350" lvl="1" indent="-514350" eaLnBrk="1" fontAlgn="auto" hangingPunct="1">
              <a:spcAft>
                <a:spcPts val="0"/>
              </a:spcAft>
              <a:defRPr/>
            </a:pPr>
            <a:r>
              <a:rPr lang="cs-CZ" sz="4500" dirty="0"/>
              <a:t>Salcburk: 98,8 % pro ano</a:t>
            </a:r>
          </a:p>
          <a:p>
            <a:pPr marL="514350" lvl="1" indent="-514350" eaLnBrk="1" fontAlgn="auto" hangingPunct="1">
              <a:spcAft>
                <a:spcPts val="0"/>
              </a:spcAft>
              <a:defRPr/>
            </a:pPr>
            <a:r>
              <a:rPr lang="cs-CZ" sz="4500" dirty="0"/>
              <a:t>Štýrsko: referendum neuskutečněno</a:t>
            </a:r>
          </a:p>
          <a:p>
            <a:pPr marL="51435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500" dirty="0"/>
          </a:p>
          <a:p>
            <a:pPr marL="51435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500" dirty="0"/>
              <a:t>x  kancléř </a:t>
            </a:r>
            <a:r>
              <a:rPr lang="cs-CZ" sz="4500" dirty="0" err="1"/>
              <a:t>Ignaz</a:t>
            </a:r>
            <a:r>
              <a:rPr lang="cs-CZ" sz="4500" dirty="0"/>
              <a:t> </a:t>
            </a:r>
            <a:r>
              <a:rPr lang="cs-CZ" sz="4500" dirty="0" err="1"/>
              <a:t>Seipel</a:t>
            </a:r>
            <a:r>
              <a:rPr lang="cs-CZ" sz="4500" dirty="0"/>
              <a:t> (1922-1929) – křesťanský sociál</a:t>
            </a:r>
          </a:p>
          <a:p>
            <a:pPr marL="51435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500" dirty="0"/>
              <a:t>	- proti anšlusu, stabilizace Rakouska, vyjednal půjčku od SN</a:t>
            </a:r>
          </a:p>
          <a:p>
            <a:pPr marL="51435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500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5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Cesta Rakouska k anšlusu (5)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500" dirty="0"/>
              <a:t>3) Reálná politika a propaganda pro anšlus ve 20. letech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hospodářské, kulturní a sociální sbližování Rakouska s Německem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spolky: </a:t>
            </a:r>
            <a:r>
              <a:rPr lang="cs-CZ" dirty="0" err="1"/>
              <a:t>Österreichisch</a:t>
            </a:r>
            <a:r>
              <a:rPr lang="cs-CZ" dirty="0"/>
              <a:t>-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Arbeitsgemeinschaft</a:t>
            </a:r>
            <a:r>
              <a:rPr lang="cs-CZ" dirty="0"/>
              <a:t>, </a:t>
            </a:r>
            <a:r>
              <a:rPr lang="cs-CZ" dirty="0" err="1"/>
              <a:t>Österreichisch</a:t>
            </a:r>
            <a:r>
              <a:rPr lang="cs-CZ" dirty="0"/>
              <a:t>-</a:t>
            </a:r>
            <a:r>
              <a:rPr lang="cs-CZ" dirty="0" err="1"/>
              <a:t>deutscher</a:t>
            </a:r>
            <a:r>
              <a:rPr lang="cs-CZ" dirty="0"/>
              <a:t> </a:t>
            </a:r>
            <a:r>
              <a:rPr lang="cs-CZ" dirty="0" err="1"/>
              <a:t>Volksbund</a:t>
            </a:r>
            <a:r>
              <a:rPr lang="cs-CZ" dirty="0"/>
              <a:t> </a:t>
            </a:r>
            <a:r>
              <a:rPr lang="cs-CZ" dirty="0" err="1"/>
              <a:t>Wien</a:t>
            </a:r>
            <a:endParaRPr lang="cs-CZ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Delegace pro rakousko-německé hospodářské sjednocení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mezistátní poštovní, dopravní, univerzitní dohody atd.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112"/>
          </a:xfrm>
        </p:spPr>
        <p:txBody>
          <a:bodyPr/>
          <a:lstStyle/>
          <a:p>
            <a:pPr eaLnBrk="1" hangingPunct="1"/>
            <a:r>
              <a:rPr lang="cs-CZ"/>
              <a:t>Cesta Rakouska k anšlusu (6)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cs-CZ"/>
              <a:t>4) Projekt Německo-rakouské celní unie (1931) </a:t>
            </a:r>
          </a:p>
          <a:p>
            <a:pPr eaLnBrk="1" hangingPunct="1"/>
            <a:r>
              <a:rPr lang="cs-CZ" sz="2800"/>
              <a:t>Hospodářská krize, krach Bodenkreditanstalt (1929)</a:t>
            </a:r>
          </a:p>
          <a:p>
            <a:pPr eaLnBrk="1" hangingPunct="1"/>
            <a:r>
              <a:rPr lang="cs-CZ" sz="2800"/>
              <a:t>Projekt celní unie: německá iniciativa – snaha získat Rakousko do své sféry vlivu</a:t>
            </a:r>
          </a:p>
          <a:p>
            <a:pPr eaLnBrk="1" hangingPunct="1"/>
            <a:r>
              <a:rPr lang="cs-CZ" sz="2800"/>
              <a:t>Rakousko nakonec ustoupilo (1931)</a:t>
            </a:r>
          </a:p>
          <a:p>
            <a:pPr lvl="1" eaLnBrk="1" hangingPunct="1"/>
            <a:r>
              <a:rPr lang="cs-CZ"/>
              <a:t>strach státu i podniků z konkurence</a:t>
            </a:r>
          </a:p>
          <a:p>
            <a:pPr lvl="1" eaLnBrk="1" hangingPunct="1"/>
            <a:r>
              <a:rPr lang="cs-CZ"/>
              <a:t>mezinárodní tlak (Francie)</a:t>
            </a:r>
          </a:p>
          <a:p>
            <a:pPr lvl="1" eaLnBrk="1" hangingPunct="1"/>
            <a:r>
              <a:rPr lang="cs-CZ"/>
              <a:t>krach rakouského bankovnictví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Cesta Rakouska k anšlusu (7)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500" dirty="0"/>
              <a:t>5) Hitlerovo uchopení moci v roce 1933 a „rychlé řešení“ 1933-34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3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000" dirty="0"/>
              <a:t>první strana </a:t>
            </a:r>
            <a:r>
              <a:rPr lang="cs-CZ" sz="3000" i="1" dirty="0" err="1"/>
              <a:t>Mein</a:t>
            </a:r>
            <a:r>
              <a:rPr lang="cs-CZ" sz="3000" i="1" dirty="0"/>
              <a:t> </a:t>
            </a:r>
            <a:r>
              <a:rPr lang="cs-CZ" sz="3000" i="1" dirty="0" err="1"/>
              <a:t>Kampf</a:t>
            </a:r>
            <a:r>
              <a:rPr lang="cs-CZ" sz="3000" dirty="0"/>
              <a:t>: „Německé Rakousko musí být navráceno velké německé otčině (…) Lidé stejné krve patří spolu do jedné a té samé Říše“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000" dirty="0"/>
              <a:t>snaha o převrat: NSDAP jako pátá kolona v autoritářském státě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zákaz NSDAP: březen 1933 (kancléř </a:t>
            </a:r>
            <a:r>
              <a:rPr lang="cs-CZ" dirty="0" err="1"/>
              <a:t>Dolfuss</a:t>
            </a:r>
            <a:r>
              <a:rPr lang="cs-CZ" dirty="0"/>
              <a:t>); propaganda a teroristické činy; červencový puč 1934 – </a:t>
            </a:r>
            <a:r>
              <a:rPr lang="cs-CZ" dirty="0" err="1"/>
              <a:t>Dolfuss</a:t>
            </a:r>
            <a:r>
              <a:rPr lang="cs-CZ" dirty="0"/>
              <a:t> zavražděn  x puč potlačen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Cesta Rakouska k anšlusu (8)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6) </a:t>
            </a:r>
            <a:r>
              <a:rPr lang="cs-CZ" sz="3500" dirty="0"/>
              <a:t>„Evoluční řešení“ až do anšlusu v roce 1938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1936 – dohoda </a:t>
            </a:r>
            <a:r>
              <a:rPr lang="cs-CZ" dirty="0" err="1"/>
              <a:t>Schuschnigg</a:t>
            </a:r>
            <a:r>
              <a:rPr lang="cs-CZ" dirty="0"/>
              <a:t>-Hitler: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Německo nebude usilovat o anexi Rakouska a vměšovat se do jeho interních záležitostí  x  </a:t>
            </a:r>
            <a:r>
              <a:rPr lang="cs-CZ" dirty="0" err="1"/>
              <a:t>Schuschnigg</a:t>
            </a:r>
            <a:r>
              <a:rPr lang="cs-CZ" dirty="0"/>
              <a:t> vyhlásí amnestii, zastaví </a:t>
            </a:r>
            <a:r>
              <a:rPr lang="cs-CZ" dirty="0" err="1"/>
              <a:t>anti</a:t>
            </a:r>
            <a:r>
              <a:rPr lang="cs-CZ" dirty="0"/>
              <a:t>-NS propagandu a povolí nacistům obsadit některé vládní posty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Berchtesgadenské</a:t>
            </a:r>
            <a:r>
              <a:rPr lang="cs-CZ" dirty="0"/>
              <a:t> ultimátum, 12. únor 1938: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Vystupňování požadavků: plošná amnestie, </a:t>
            </a:r>
            <a:r>
              <a:rPr lang="cs-CZ" dirty="0" err="1"/>
              <a:t>Seyss</a:t>
            </a:r>
            <a:r>
              <a:rPr lang="cs-CZ" dirty="0"/>
              <a:t>-</a:t>
            </a:r>
            <a:r>
              <a:rPr lang="cs-CZ" dirty="0" err="1"/>
              <a:t>Inquart</a:t>
            </a:r>
            <a:r>
              <a:rPr lang="cs-CZ" dirty="0"/>
              <a:t> ministrem policie, povolení národně-socialistického světonázoru apod.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Cesta Rakouska k anšlusu (9)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Schuschnigg</a:t>
            </a:r>
            <a:r>
              <a:rPr lang="cs-CZ" dirty="0"/>
              <a:t> vyhlásil plebiscit na 13. březen 1938: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„Souhlasíte se svobodným a německým, nezávislým a sociálně spravedlivým, křesťanským a jednotným Rakouskem (…)?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socialisté na straně </a:t>
            </a:r>
            <a:r>
              <a:rPr lang="cs-CZ" dirty="0" err="1"/>
              <a:t>Schuschnigga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Hitler hrozí okupací, </a:t>
            </a:r>
            <a:r>
              <a:rPr lang="cs-CZ" dirty="0" err="1"/>
              <a:t>Schuschnigg</a:t>
            </a:r>
            <a:r>
              <a:rPr lang="cs-CZ" dirty="0"/>
              <a:t> rezignuje a prezident </a:t>
            </a:r>
            <a:r>
              <a:rPr lang="cs-CZ" dirty="0" err="1"/>
              <a:t>Miklas</a:t>
            </a:r>
            <a:r>
              <a:rPr lang="cs-CZ" dirty="0"/>
              <a:t> jmenuje </a:t>
            </a:r>
            <a:r>
              <a:rPr lang="cs-CZ" dirty="0" err="1"/>
              <a:t>Seyss</a:t>
            </a:r>
            <a:r>
              <a:rPr lang="cs-CZ" dirty="0"/>
              <a:t>-</a:t>
            </a:r>
            <a:r>
              <a:rPr lang="cs-CZ" dirty="0" err="1"/>
              <a:t>Inquarta</a:t>
            </a:r>
            <a:r>
              <a:rPr lang="cs-CZ" dirty="0"/>
              <a:t> kancléřem (11. březen 1938)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12. březen: německá armáda v Rakousku, pochod na Vídeň: „květinová válka“ (100 000 vojáků), bez jediného výstřelu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Cesta Rakouska k anšlusu (10)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Karl Renner i kardinál Innitzer veřejně s anšlusem souhlasí</a:t>
            </a:r>
          </a:p>
          <a:p>
            <a:pPr eaLnBrk="1" hangingPunct="1"/>
            <a:r>
              <a:rPr lang="cs-CZ"/>
              <a:t>plebiscit 10. dubna 1938: </a:t>
            </a:r>
            <a:r>
              <a:rPr lang="cs-CZ" i="1"/>
              <a:t>„Souhlasíte se sjednocením Rakouska s Německou říší, které bylo uskutečněno 13. března 1938 a odevzdáváte svůj hlas listině kandidátů našeho vůdce Adolfa Hitlera?“ </a:t>
            </a:r>
            <a:r>
              <a:rPr lang="cs-CZ"/>
              <a:t>→ 99,73 % pro ano</a:t>
            </a:r>
          </a:p>
          <a:p>
            <a:pPr eaLnBrk="1" hangingPunct="1"/>
            <a:r>
              <a:rPr lang="cs-CZ"/>
              <a:t>dnešní odhady: 2/3 pro Anschluss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seminář – 27. 2. 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i="1" dirty="0"/>
              <a:t> </a:t>
            </a:r>
            <a:r>
              <a:rPr lang="cs-CZ" sz="4800" dirty="0"/>
              <a:t>Nekonečný příběh?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sz="4200" i="1" dirty="0"/>
              <a:t>Vyrovnání rakouské společnosti</a:t>
            </a:r>
          </a:p>
          <a:p>
            <a:pPr algn="ctr">
              <a:buNone/>
            </a:pPr>
            <a:r>
              <a:rPr lang="cs-CZ" sz="4200" i="1" dirty="0"/>
              <a:t>s nacistickou minulostí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Seminář 5. 3. 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Téma: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200" dirty="0"/>
              <a:t>Němci jako oběti druhé světové války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Text: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Moeller</a:t>
            </a:r>
            <a:r>
              <a:rPr lang="cs-CZ" dirty="0"/>
              <a:t>, Robert G.: </a:t>
            </a:r>
            <a:r>
              <a:rPr lang="cs-CZ" dirty="0" err="1"/>
              <a:t>Germans</a:t>
            </a:r>
            <a:r>
              <a:rPr lang="cs-CZ" dirty="0"/>
              <a:t> as </a:t>
            </a:r>
            <a:r>
              <a:rPr lang="cs-CZ" dirty="0" err="1"/>
              <a:t>Victims</a:t>
            </a:r>
            <a:r>
              <a:rPr lang="cs-CZ" dirty="0"/>
              <a:t>? </a:t>
            </a:r>
            <a:r>
              <a:rPr lang="cs-CZ" dirty="0" err="1"/>
              <a:t>Thoughts</a:t>
            </a:r>
            <a:r>
              <a:rPr lang="cs-CZ" dirty="0"/>
              <a:t> on a</a:t>
            </a:r>
            <a:r>
              <a:rPr lang="en-US" i="1" dirty="0"/>
              <a:t> Post–Cold War History</a:t>
            </a:r>
            <a:r>
              <a:rPr lang="cs-CZ" i="1" dirty="0"/>
              <a:t> </a:t>
            </a:r>
            <a:r>
              <a:rPr lang="en-US" i="1" dirty="0"/>
              <a:t>of World War II’s Legacies</a:t>
            </a:r>
            <a:r>
              <a:rPr lang="cs-CZ" i="1" dirty="0"/>
              <a:t>. </a:t>
            </a:r>
            <a:r>
              <a:rPr lang="en-US" dirty="0"/>
              <a:t>History &amp; Memory - Volume 17, Number 1/2, Spring/Summer 2005, pp. 147-194</a:t>
            </a:r>
            <a:br>
              <a:rPr lang="en-US" dirty="0"/>
            </a:b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Referát:</a:t>
            </a:r>
            <a:r>
              <a:rPr lang="cs-CZ" i="1" dirty="0"/>
              <a:t> </a:t>
            </a:r>
            <a:r>
              <a:rPr lang="cs-CZ" b="1" dirty="0">
                <a:solidFill>
                  <a:srgbClr val="FF0000"/>
                </a:solidFill>
              </a:rPr>
              <a:t>Adam Klečka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Program semináře 27. 2. 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marL="514350" indent="-514350" eaLnBrk="1" hangingPunct="1">
              <a:buFont typeface="Arial" pitchFamily="34" charset="0"/>
              <a:buAutoNum type="arabicParenR"/>
            </a:pPr>
            <a:r>
              <a:rPr lang="cs-CZ" dirty="0"/>
              <a:t>Reportáž </a:t>
            </a:r>
            <a:r>
              <a:rPr lang="cs-CZ" dirty="0" err="1"/>
              <a:t>Märztage</a:t>
            </a:r>
            <a:r>
              <a:rPr lang="cs-CZ" dirty="0"/>
              <a:t> 1938 (</a:t>
            </a:r>
            <a:r>
              <a:rPr lang="cs-CZ" dirty="0" err="1"/>
              <a:t>Hallo</a:t>
            </a:r>
            <a:r>
              <a:rPr lang="cs-CZ" dirty="0"/>
              <a:t> Kino 7/1988)</a:t>
            </a:r>
          </a:p>
          <a:p>
            <a:pPr marL="514350" indent="-514350" eaLnBrk="1" hangingPunct="1">
              <a:buFont typeface="Arial" pitchFamily="34" charset="0"/>
              <a:buAutoNum type="arabicParenR"/>
            </a:pPr>
            <a:r>
              <a:rPr lang="cs-CZ" dirty="0"/>
              <a:t>Skandál </a:t>
            </a:r>
            <a:r>
              <a:rPr lang="cs-CZ" dirty="0" err="1"/>
              <a:t>Heldenplatz</a:t>
            </a:r>
            <a:r>
              <a:rPr lang="cs-CZ" dirty="0"/>
              <a:t> – referát: </a:t>
            </a:r>
            <a:r>
              <a:rPr lang="cs-CZ" b="1" dirty="0">
                <a:solidFill>
                  <a:srgbClr val="FF0000"/>
                </a:solidFill>
              </a:rPr>
              <a:t>Jakub Talaš</a:t>
            </a:r>
          </a:p>
          <a:p>
            <a:pPr marL="514350" indent="-514350" eaLnBrk="1" hangingPunct="1">
              <a:buFont typeface="Arial" pitchFamily="34" charset="0"/>
              <a:buAutoNum type="arabicParenR"/>
            </a:pPr>
            <a:r>
              <a:rPr lang="cs-CZ" dirty="0" err="1"/>
              <a:t>Rakušaní</a:t>
            </a:r>
            <a:r>
              <a:rPr lang="cs-CZ" dirty="0"/>
              <a:t> jako viníci?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</a:pPr>
            <a:r>
              <a:rPr lang="cs-CZ" dirty="0"/>
              <a:t>diskuse na základě textu </a:t>
            </a:r>
            <a:r>
              <a:rPr lang="cs-CZ" dirty="0" err="1"/>
              <a:t>Steiningera</a:t>
            </a:r>
            <a:endParaRPr lang="cs-CZ" dirty="0"/>
          </a:p>
          <a:p>
            <a:pPr marL="514350" indent="-514350" eaLnBrk="1" hangingPunct="1">
              <a:buFont typeface="Arial" pitchFamily="34" charset="0"/>
              <a:buAutoNum type="arabicParenR"/>
            </a:pPr>
            <a:r>
              <a:rPr lang="cs-CZ" dirty="0"/>
              <a:t>Vyrovnání Rakouska s nacistickou minulostí – Skandál </a:t>
            </a:r>
            <a:r>
              <a:rPr lang="cs-CZ" dirty="0" err="1"/>
              <a:t>Waldheim</a:t>
            </a:r>
            <a:endParaRPr lang="cs-CZ" dirty="0"/>
          </a:p>
          <a:p>
            <a:pPr marL="914400" lvl="1" indent="-514350" eaLnBrk="1" hangingPunct="1">
              <a:buFont typeface="Arial" pitchFamily="34" charset="0"/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Märztage</a:t>
            </a:r>
            <a:r>
              <a:rPr lang="cs-CZ" dirty="0"/>
              <a:t> 1938 (1)</a:t>
            </a:r>
            <a:br>
              <a:rPr lang="cs-CZ" dirty="0"/>
            </a:br>
            <a:r>
              <a:rPr lang="cs-CZ" dirty="0"/>
              <a:t> </a:t>
            </a:r>
            <a:r>
              <a:rPr lang="cs-CZ" sz="3200" dirty="0"/>
              <a:t>(</a:t>
            </a:r>
            <a:r>
              <a:rPr lang="cs-CZ" sz="3200" dirty="0" err="1"/>
              <a:t>Hallo</a:t>
            </a:r>
            <a:r>
              <a:rPr lang="cs-CZ" sz="3200" dirty="0"/>
              <a:t> Kino 7/1988, </a:t>
            </a:r>
            <a:r>
              <a:rPr lang="cs-CZ" sz="3200" dirty="0" err="1"/>
              <a:t>Beitrag</a:t>
            </a:r>
            <a:r>
              <a:rPr lang="cs-CZ" sz="3200" dirty="0"/>
              <a:t>: 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sz="2800" dirty="0">
                <a:hlinkClick r:id="rId2"/>
              </a:rPr>
              <a:t>http://www.</a:t>
            </a:r>
            <a:r>
              <a:rPr lang="cs-CZ" sz="2800" dirty="0" err="1">
                <a:hlinkClick r:id="rId2"/>
              </a:rPr>
              <a:t>demokratiezentrum.org</a:t>
            </a:r>
            <a:r>
              <a:rPr lang="cs-CZ" sz="2800" dirty="0">
                <a:hlinkClick r:id="rId2"/>
              </a:rPr>
              <a:t>/</a:t>
            </a:r>
            <a:r>
              <a:rPr lang="cs-CZ" sz="2800" dirty="0" err="1">
                <a:hlinkClick r:id="rId2"/>
              </a:rPr>
              <a:t>wissen</a:t>
            </a:r>
            <a:r>
              <a:rPr lang="cs-CZ" sz="2800" dirty="0">
                <a:hlinkClick r:id="rId2"/>
              </a:rPr>
              <a:t>/</a:t>
            </a:r>
            <a:r>
              <a:rPr lang="cs-CZ" sz="2800" dirty="0" err="1">
                <a:hlinkClick r:id="rId2"/>
              </a:rPr>
              <a:t>videos.html</a:t>
            </a:r>
            <a:r>
              <a:rPr lang="cs-CZ" sz="2800" dirty="0">
                <a:hlinkClick r:id="rId2"/>
              </a:rPr>
              <a:t>?index=324&amp;video=2308</a:t>
            </a:r>
            <a:endParaRPr lang="cs-CZ" sz="2800" dirty="0"/>
          </a:p>
          <a:p>
            <a:r>
              <a:rPr lang="cs-CZ" sz="2800" dirty="0"/>
              <a:t>Jak vyznívá příspěvek o 25 let později?</a:t>
            </a:r>
          </a:p>
          <a:p>
            <a:r>
              <a:rPr lang="cs-CZ" sz="2800" dirty="0"/>
              <a:t>V čem se liší od příspěvku z roku 1963?</a:t>
            </a:r>
          </a:p>
          <a:p>
            <a:r>
              <a:rPr lang="cs-CZ" sz="2800" dirty="0"/>
              <a:t>Jaká témata jsou akcentována a proč?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Märztage</a:t>
            </a:r>
            <a:r>
              <a:rPr lang="cs-CZ" dirty="0"/>
              <a:t> 1938 (2)</a:t>
            </a:r>
            <a:br>
              <a:rPr lang="cs-CZ" dirty="0"/>
            </a:br>
            <a:r>
              <a:rPr lang="cs-CZ" sz="3200" dirty="0"/>
              <a:t>Komentář: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i="1" dirty="0"/>
              <a:t>Tragická balkonová scéna ze světových dějin. Ale ti ve tmě nejsou vidět a neukazují se.</a:t>
            </a:r>
          </a:p>
          <a:p>
            <a:pPr>
              <a:buNone/>
            </a:pPr>
            <a:r>
              <a:rPr lang="cs-CZ" sz="2400" i="1" dirty="0"/>
              <a:t>Vídeň – Náměstí hrdinů – místo březnových idejí padesát let poté: s vnitřním pohnutím jsme v patách dějinám, snažíme se je dostihnout, než ony dostihnou nás. Rakousko přehodnocuje předvčerejšek, aby zítřek byl zase takový jako včerejšek. Pohled zpět jako krok vpřed. </a:t>
            </a:r>
          </a:p>
          <a:p>
            <a:pPr>
              <a:buNone/>
            </a:pPr>
            <a:r>
              <a:rPr lang="cs-CZ" sz="2400" i="1" dirty="0"/>
              <a:t>Březnové dny vzpomínek v pamětním roce 1988. V Národním sálu </a:t>
            </a:r>
            <a:r>
              <a:rPr lang="cs-CZ" sz="2400" i="1" dirty="0" err="1"/>
              <a:t>Vídeňšké</a:t>
            </a:r>
            <a:r>
              <a:rPr lang="cs-CZ" sz="2400" i="1" dirty="0"/>
              <a:t> radnice: Soudobý dokument o „anšlusu“ a odboji. </a:t>
            </a:r>
          </a:p>
          <a:p>
            <a:pPr>
              <a:buNone/>
            </a:pPr>
            <a:r>
              <a:rPr lang="cs-CZ" sz="2400" i="1" dirty="0"/>
              <a:t>Jako pronásledovaná menšina často zapomínáni: cikáni. Cikánka: „Hudba folklórní skupiny </a:t>
            </a:r>
            <a:r>
              <a:rPr lang="cs-CZ" sz="2400" i="1" dirty="0" err="1"/>
              <a:t>Kalyi</a:t>
            </a:r>
            <a:r>
              <a:rPr lang="cs-CZ" sz="2400" i="1" dirty="0"/>
              <a:t> Jag – Černý oheň – reprezentuje naši identitu, naši vlastní kulturu. Ahoj v </a:t>
            </a:r>
            <a:r>
              <a:rPr lang="cs-CZ" sz="2400" i="1" dirty="0" err="1"/>
              <a:t>Hallo</a:t>
            </a:r>
            <a:r>
              <a:rPr lang="cs-CZ" sz="2400" i="1" dirty="0"/>
              <a:t> Kino!!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10137</TotalTime>
  <Words>4308</Words>
  <Application>Microsoft Office PowerPoint</Application>
  <PresentationFormat>Předvádění na obrazovce (4:3)</PresentationFormat>
  <Paragraphs>443</Paragraphs>
  <Slides>60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3" baseType="lpstr">
      <vt:lpstr>Arial</vt:lpstr>
      <vt:lpstr>Calibri</vt:lpstr>
      <vt:lpstr>Motiv sady Office</vt:lpstr>
      <vt:lpstr>Vybraná témata dějin německy mluvících zemí  po roce 1945</vt:lpstr>
      <vt:lpstr>Rozdělení referátů (1)</vt:lpstr>
      <vt:lpstr>Rozdělení referátů (2):</vt:lpstr>
      <vt:lpstr>Konflikt o Ukrajinu v Německu</vt:lpstr>
      <vt:lpstr>Thomas theorem</vt:lpstr>
      <vt:lpstr>2. seminář – 27. 2. 2024</vt:lpstr>
      <vt:lpstr>Program semináře 27. 2. 2024</vt:lpstr>
      <vt:lpstr>Märztage 1938 (1)  (Hallo Kino 7/1988, Beitrag: 1)</vt:lpstr>
      <vt:lpstr>Märztage 1938 (2) Komentář:</vt:lpstr>
      <vt:lpstr>Märztage 1938 (3) Komentář:</vt:lpstr>
      <vt:lpstr>Märztage 1938 (4) Komentář:</vt:lpstr>
      <vt:lpstr>Skandál Heldenplatz (1)</vt:lpstr>
      <vt:lpstr>Skandál Heldenplatz (2)</vt:lpstr>
      <vt:lpstr>Skandál Heldenplatz (3)</vt:lpstr>
      <vt:lpstr>Skandál Heldenplatz (4)</vt:lpstr>
      <vt:lpstr>Skandál Heldenplatz (4)</vt:lpstr>
      <vt:lpstr>Skandál Heldenplatz (5)</vt:lpstr>
      <vt:lpstr>Skandál Heldenplatz (6)</vt:lpstr>
      <vt:lpstr>Skandál Heldenplatz (7)</vt:lpstr>
      <vt:lpstr>Skandál Heldenplatz (8)</vt:lpstr>
      <vt:lpstr>Heldenplatz – další četba</vt:lpstr>
      <vt:lpstr>Anšlus, nebo okupace? Viník, nebo oběť?</vt:lpstr>
      <vt:lpstr>Rakousko – viník, nebo oběť?</vt:lpstr>
      <vt:lpstr>Rakousko – viník, nebo oběť?</vt:lpstr>
      <vt:lpstr>Rakousko – viník, nebo oběť?</vt:lpstr>
      <vt:lpstr>Rakousko – viník, nebo oběť?</vt:lpstr>
      <vt:lpstr>Rakousko – viník, nebo oběť?</vt:lpstr>
      <vt:lpstr>Rakouští viníci (1) </vt:lpstr>
      <vt:lpstr>Rakouští viníci (2)</vt:lpstr>
      <vt:lpstr>Rakouští viníci (3)</vt:lpstr>
      <vt:lpstr>Rakouští viníci (4)</vt:lpstr>
      <vt:lpstr>Rakouští viníci (5)</vt:lpstr>
      <vt:lpstr>Waldheimova aféra</vt:lpstr>
      <vt:lpstr>Waldheimova aféra (1)</vt:lpstr>
      <vt:lpstr>Waldheimova aféra (2)</vt:lpstr>
      <vt:lpstr>Waldheimova aféra (3)</vt:lpstr>
      <vt:lpstr>Waldheimova aféra (4)</vt:lpstr>
      <vt:lpstr>Waldheimova aféra (5)</vt:lpstr>
      <vt:lpstr>Waldheimova aféra (6)</vt:lpstr>
      <vt:lpstr>Waldheimova aféra (7)</vt:lpstr>
      <vt:lpstr>Waldheimova aféra (8)</vt:lpstr>
      <vt:lpstr>Cesta Rakouska k anšlusu</vt:lpstr>
      <vt:lpstr>Rakouské vyrovnání s NS-minulostí (1)</vt:lpstr>
      <vt:lpstr>Rakouské vyrovnání s NS-minulostí (2)</vt:lpstr>
      <vt:lpstr>Rakouské vyrovnání s minulostí (3)</vt:lpstr>
      <vt:lpstr>Rakouské vyrovnání s minulostí (4)</vt:lpstr>
      <vt:lpstr>Rakouské vyrovnání s minulostí (5)</vt:lpstr>
      <vt:lpstr>Zrod rakouské identity</vt:lpstr>
      <vt:lpstr>Rakousko: oběť, či viník?</vt:lpstr>
      <vt:lpstr>Cesta Rakouska k anšlusu (1)</vt:lpstr>
      <vt:lpstr>Cesta Rakouska k anšlusu (2)</vt:lpstr>
      <vt:lpstr>Cesta Rakouska k anšlusu (3)</vt:lpstr>
      <vt:lpstr>Cesta Rakouska k anšlusu (4)</vt:lpstr>
      <vt:lpstr>Cesta Rakouska k anšlusu (5)</vt:lpstr>
      <vt:lpstr>Cesta Rakouska k anšlusu (6)</vt:lpstr>
      <vt:lpstr>Cesta Rakouska k anšlusu (7)</vt:lpstr>
      <vt:lpstr>Cesta Rakouska k anšlusu (8)</vt:lpstr>
      <vt:lpstr>Cesta Rakouska k anšlusu (9)</vt:lpstr>
      <vt:lpstr>Cesta Rakouska k anšlusu (10)</vt:lpstr>
      <vt:lpstr>Seminář 5. 3.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problémy  německy mluvících zemí  po roce 1945</dc:title>
  <dc:creator>Michal</dc:creator>
  <cp:lastModifiedBy>Michal Dimitrov</cp:lastModifiedBy>
  <cp:revision>204</cp:revision>
  <dcterms:created xsi:type="dcterms:W3CDTF">2010-02-10T22:09:25Z</dcterms:created>
  <dcterms:modified xsi:type="dcterms:W3CDTF">2024-02-27T08:22:07Z</dcterms:modified>
</cp:coreProperties>
</file>