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88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2" r:id="rId12"/>
    <p:sldId id="286" r:id="rId13"/>
    <p:sldId id="275" r:id="rId14"/>
    <p:sldId id="289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20" autoAdjust="0"/>
  </p:normalViewPr>
  <p:slideViewPr>
    <p:cSldViewPr snapToGrid="0">
      <p:cViewPr varScale="1">
        <p:scale>
          <a:sx n="87" d="100"/>
          <a:sy n="87" d="100"/>
        </p:scale>
        <p:origin x="10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2383F-3641-40CD-B201-254401AF23D6}" type="datetimeFigureOut">
              <a:rPr lang="en-GB" smtClean="0"/>
              <a:t>10/01/2018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8C680-409D-4B9F-93FB-49971E496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314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F6E6C6-FA14-4C03-AA28-421F9C799955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40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056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0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284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5635625"/>
            <a:ext cx="557953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9" cy="1152956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Kliknutím na ikonu přidáte obrázek.</a:t>
            </a:r>
            <a:endParaRPr lang="cs-CZ" noProof="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372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571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6B65D-BEC6-43D4-A260-0547E1940787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F6D8A-CA8A-4D95-87BA-2900EDB0A5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928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6EE6C-62DF-49FF-8772-E2485EB4B314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191B6-8934-422F-9AD0-A540B8F27F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7649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96F90-F540-4101-88D6-F5A8EB6DCBFE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D2AD0-8C11-438F-901C-5EC90026D69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479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6915E-C4C5-4EA9-B751-10B708C7BF45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91BD5-8865-42EA-90E2-C2A232C1D7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807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B45CF-9BAF-4352-BC04-CF78FF46A695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A8558-1E73-4371-8D75-C5EE611166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882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17EB-45BA-480F-8EEA-BABE22700A64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7FF82-C2EE-4F06-971F-77CA4F2D9E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496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282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4F561-E912-4559-AEFA-FFB2A91B0721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94E3-D2E4-4E0B-933C-8D6DBCAE49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74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3D389-D2A3-4A60-99EF-8906717A7588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36818-882F-45AB-A129-371F7D5AD5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5298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2F645-2048-40A3-BC98-184C5BB9822F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49FB5-C8CC-48B5-9FDD-F57CED25B8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585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5340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1521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7112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98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5157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665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1859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77237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308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4331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8265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556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8" cy="1152956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47985" y="5634947"/>
            <a:ext cx="5580720" cy="1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41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8021" y="2228108"/>
            <a:ext cx="10515600" cy="1325563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7" name="Zástupný symbol pro obrázek 6"/>
          <p:cNvSpPr>
            <a:spLocks noGrp="1"/>
          </p:cNvSpPr>
          <p:nvPr>
            <p:ph type="pic" sz="quarter" idx="10"/>
          </p:nvPr>
        </p:nvSpPr>
        <p:spPr>
          <a:xfrm>
            <a:off x="2649538" y="6110288"/>
            <a:ext cx="5767387" cy="6238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</p:txBody>
      </p:sp>
      <p:pic>
        <p:nvPicPr>
          <p:cNvPr id="8" name="Obrázek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38" y="5612130"/>
            <a:ext cx="6084264" cy="1245870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1499" y="214313"/>
            <a:ext cx="6246501" cy="888094"/>
          </a:xfrm>
        </p:spPr>
        <p:txBody>
          <a:bodyPr/>
          <a:lstStyle>
            <a:lvl1pPr marL="0" indent="0" algn="r">
              <a:buNone/>
              <a:defRPr lang="cs-CZ" sz="1100" smtClean="0">
                <a:effectLst/>
              </a:defRPr>
            </a:lvl1pPr>
          </a:lstStyle>
          <a:p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práce-ESF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Reg. č. CZ.02.2.69/0.0/0.0/16_015/0002362“</a:t>
            </a:r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financován z programu OP VVV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310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66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66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502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59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0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10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C89D1-9013-4C59-9F28-52353A61D6E0}" type="datetimeFigureOut">
              <a:rPr lang="cs-CZ" smtClean="0"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39004-9BAC-4D51-A3EE-0C0AEAC0EE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61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D781257-BF64-49A3-862F-8CB81DD11461}" type="datetimeFigureOut">
              <a:rPr lang="cs-CZ"/>
              <a:pPr>
                <a:defRPr/>
              </a:pPr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2E48C1-B71F-4E26-AD74-7187D6C1F1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38176-90D3-44F6-A6E7-57E16CEB59B1}" type="datetimeFigureOut">
              <a:rPr lang="cs-CZ" smtClean="0"/>
              <a:pPr/>
              <a:t>10.01.2018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41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ctrTitle"/>
          </p:nvPr>
        </p:nvSpPr>
        <p:spPr>
          <a:xfrm>
            <a:off x="1965222" y="1265474"/>
            <a:ext cx="8261555" cy="2387600"/>
          </a:xfrm>
        </p:spPr>
        <p:txBody>
          <a:bodyPr/>
          <a:lstStyle/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cs-CZ" sz="4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DESINFICIENCIA, ANTISEPTIKA</a:t>
            </a:r>
            <a:endParaRPr lang="cs-CZ" altLang="cs-CZ" sz="4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1524000" y="3444096"/>
            <a:ext cx="9144000" cy="1655762"/>
          </a:xfrm>
        </p:spPr>
        <p:txBody>
          <a:bodyPr/>
          <a:lstStyle/>
          <a:p>
            <a:pPr eaLnBrk="1" hangingPunct="1"/>
            <a:endParaRPr lang="cs-CZ" altLang="cs-CZ" i="1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cs-CZ" altLang="cs-CZ" sz="2400" i="1" dirty="0" smtClean="0">
                <a:solidFill>
                  <a:srgbClr val="FF0000"/>
                </a:solidFill>
              </a:rPr>
              <a:t>doc. PharmDr. Lenka Tůmová, CSc.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576647" y="435705"/>
            <a:ext cx="5083054" cy="1038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Zvýšení kvality vzdělávání na UK a jeho relevance pro potřeby trhu práce-ESF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Reg. č. CZ.02.2.69/0.0/0.0/16_015/0002362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 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financován z programu OP VVV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0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Serpylli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herba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Mateřídoušková nať</a:t>
            </a:r>
            <a:r>
              <a:rPr lang="cs-CZ" altLang="cs-CZ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altLang="cs-CZ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Thymus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serpyllum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Lamiaceae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Obdélník 2"/>
          <p:cNvSpPr/>
          <p:nvPr/>
        </p:nvSpPr>
        <p:spPr>
          <a:xfrm>
            <a:off x="114300" y="1071563"/>
            <a:ext cx="9029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Vyskytuje se v mnoha odrůdách v mírném pásmu. </a:t>
            </a:r>
            <a:endParaRPr lang="cs-CZ" altLang="cs-CZ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cs-CZ" altLang="cs-CZ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cs-CZ" altLang="cs-CZ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 </a:t>
            </a:r>
            <a:r>
              <a:rPr lang="cs-CZ" altLang="cs-C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silice je nižší, stejné </a:t>
            </a:r>
            <a:r>
              <a:rPr lang="cs-CZ" altLang="cs-CZ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účinky jako </a:t>
            </a:r>
            <a:r>
              <a:rPr lang="cs-CZ" altLang="cs-C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tymián.</a:t>
            </a:r>
          </a:p>
        </p:txBody>
      </p:sp>
      <p:pic>
        <p:nvPicPr>
          <p:cNvPr id="4" name="Picture 9" descr="materidouska_obecna1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246739"/>
            <a:ext cx="3336928" cy="266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14300" y="2574469"/>
            <a:ext cx="1011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142" y="2552233"/>
            <a:ext cx="2398198" cy="33640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39" y="3428419"/>
            <a:ext cx="3558139" cy="248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4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Resina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benzoe. Benzoová pryskyřice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Pryskyřice získaná z různých druhů 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rodu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Styrax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tonkinense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benzoides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benzoin,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Styracaceae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Stromy rostoucí v tropech a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subtropech - Thajsko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Vietnam,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Laos.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Benzoe je patologický produkt tvořící se až po poranění v novém dřevě v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schizogenních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kanálcích.</a:t>
            </a:r>
          </a:p>
          <a:p>
            <a:pPr>
              <a:spcBef>
                <a:spcPct val="0"/>
              </a:spcBef>
            </a:pPr>
            <a:endParaRPr lang="cs-CZ" altLang="cs-CZ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estery kyseliny benzoové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koniferylalkoholu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vanilin</a:t>
            </a:r>
          </a:p>
          <a:p>
            <a:pPr>
              <a:spcBef>
                <a:spcPct val="0"/>
              </a:spcBef>
            </a:pPr>
            <a:endParaRPr lang="cs-CZ" altLang="cs-CZ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</a:t>
            </a:r>
            <a:r>
              <a:rPr lang="cs-CZ" altLang="cs-CZ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expektorans,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dezinficiens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stabilizační přísada do mastí, v kosmetice, při výrobě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barev, laků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 potravinářství</a:t>
            </a:r>
            <a:endParaRPr lang="cs-CZ" alt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8" descr="yamas6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3082925"/>
            <a:ext cx="40894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balsamo_benju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790" y="2944774"/>
            <a:ext cx="277653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329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5317" y="2672692"/>
            <a:ext cx="10515600" cy="1532727"/>
          </a:xfrm>
        </p:spPr>
        <p:txBody>
          <a:bodyPr>
            <a:spAutoFit/>
          </a:bodyPr>
          <a:lstStyle/>
          <a:p>
            <a:pPr algn="ctr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Vytvořeno v rámci projektu: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práce-ESF </a:t>
            </a:r>
            <a:r>
              <a:rPr lang="cs-CZ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č. CZ.02.2.69/0.0/0.0/16_015/0002362“,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 je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 z programu OP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VVV.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0959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8581" y="-5773"/>
            <a:ext cx="120348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Gumiresina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myrha - Myrhová 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klejopryskyřice. </a:t>
            </a:r>
            <a:b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Comiphora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molmol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abyssinica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shimperi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Burseraceae</a:t>
            </a:r>
            <a:endParaRPr lang="cs-CZ" sz="2000" dirty="0">
              <a:solidFill>
                <a:srgbClr val="00B05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157853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Stromy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domácí v Etiopii,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Somálsku.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na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vzduchu ztvrdlá klejopryskyřice získaná po naříznutí nebo samovolným vytékáním z kmenů a větví druhu </a:t>
            </a:r>
            <a:r>
              <a:rPr lang="cs-CZ" altLang="cs-CZ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Comiphora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molmol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či dalších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druhů.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Různé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obchodní druhy.</a:t>
            </a:r>
          </a:p>
          <a:p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3-10 %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25-40 %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pryskyřice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60 %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gumy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Silice tvořena terpeny, seskviterpeny, estery, </a:t>
            </a: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pryskyřičné kyseliny </a:t>
            </a:r>
            <a:r>
              <a:rPr lang="el-GR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komiforová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reseny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proteinů, 60 %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sacharidů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</a:t>
            </a:r>
            <a:r>
              <a:rPr lang="cs-CZ" altLang="cs-C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ve formě tinktury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desinficiens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ústní dutiny při zánětech</a:t>
            </a:r>
          </a:p>
          <a:p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kosmetický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průmysl</a:t>
            </a:r>
          </a:p>
          <a:p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 </a:t>
            </a:r>
            <a:endParaRPr lang="cs-CZ" altLang="cs-CZ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 smtClean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307" y="4023305"/>
            <a:ext cx="2955639" cy="245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3833958"/>
            <a:ext cx="27717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6456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Balsamum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peruvianum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Peruánský balzám. </a:t>
            </a:r>
            <a:b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Myroxylon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balsamum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var. </a:t>
            </a:r>
            <a:r>
              <a:rPr lang="cs-CZ" alt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pereirae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vonodřev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balzámový</a:t>
            </a:r>
            <a:endParaRPr lang="cs-CZ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-1" y="771525"/>
            <a:ext cx="120872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to balzám získaný z popáleného a poraněného kmene druhu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Myroxylon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balsamum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var. </a:t>
            </a:r>
            <a:r>
              <a:rPr lang="cs-CZ" altLang="cs-CZ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pereirae</a:t>
            </a:r>
            <a:r>
              <a:rPr lang="cs-CZ" altLang="cs-CZ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Fabaceae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cs-CZ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 rostoucí ve Střední Americe (Honduras, Guatemala). </a:t>
            </a:r>
          </a:p>
          <a:p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Sběr - období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dešťů, po týdnu po poranění vystupuje z poraněného </a:t>
            </a:r>
          </a:p>
          <a:p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místa.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Stírání do hadrů, sloupnutá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kůra - vyváření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vodou - balzám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kůry. </a:t>
            </a:r>
          </a:p>
          <a:p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Větší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produkce - opalování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poraněných míst, zářezy, vyváření </a:t>
            </a:r>
          </a:p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nasáklých hadrů s vodou, balzám klesá ke dnu v kotlích, </a:t>
            </a:r>
          </a:p>
          <a:p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slití vody, získání surového balzámu.</a:t>
            </a:r>
          </a:p>
        </p:txBody>
      </p:sp>
      <p:sp>
        <p:nvSpPr>
          <p:cNvPr id="4" name="Obdélník 3"/>
          <p:cNvSpPr/>
          <p:nvPr/>
        </p:nvSpPr>
        <p:spPr>
          <a:xfrm>
            <a:off x="-1" y="3910845"/>
            <a:ext cx="121920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60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cs-CZ" altLang="cs-CZ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cinnameinu</a:t>
            </a:r>
            <a:r>
              <a:rPr lang="cs-CZ" altLang="cs-C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směs </a:t>
            </a:r>
            <a:r>
              <a:rPr lang="cs-CZ" altLang="cs-CZ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esterů k. skořicové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altLang="cs-CZ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benzoové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</a:p>
          <a:p>
            <a:pPr>
              <a:defRPr/>
            </a:pPr>
            <a:r>
              <a:rPr lang="cs-CZ" altLang="cs-CZ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b="1" dirty="0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benzylalkoholem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30 %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pryskyřice (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peruresinotanol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k. skořicovou, vanilin, volná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skořicová).</a:t>
            </a:r>
          </a:p>
          <a:p>
            <a:pPr>
              <a:defRPr/>
            </a:pPr>
            <a:endParaRPr lang="cs-CZ" alt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externě -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dezinficiens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podporuje granulaci tkáně. </a:t>
            </a:r>
          </a:p>
          <a:p>
            <a:pPr>
              <a:defRPr/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Hojí omrzliny, drobné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rány.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Ve formě mastí, přidává se i do opalovacích krémů, léčí hemoroidy.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altLang="cs-CZ" b="1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</a:t>
            </a:r>
            <a:r>
              <a:rPr lang="cs-CZ" altLang="cs-CZ" b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(Obsah nejméně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45-70 % esterů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zejména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benzylbenzoátu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benzylcinnamátu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6" y="1208086"/>
            <a:ext cx="2447925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40" y="1135062"/>
            <a:ext cx="2420145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11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Caryophylli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flos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Hřebíčkový květ</a:t>
            </a:r>
            <a:b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Syzygium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aromaticum</a:t>
            </a:r>
            <a:r>
              <a:rPr lang="cs-CZ" altLang="cs-CZ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Eugenia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caryophyllus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hřebíčkovec kořenný,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Myrtaceae</a:t>
            </a:r>
            <a:endParaRPr lang="cs-CZ" sz="2000" i="1" dirty="0">
              <a:solidFill>
                <a:srgbClr val="00B05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785813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Strom pěstovaný v tropických oblastech, Zanzibar, Tanzanie, Sumatra.</a:t>
            </a:r>
          </a:p>
          <a:p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b="1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usušená, vyvinutá, ale nerozvitá květní poupata. </a:t>
            </a:r>
          </a:p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Dle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lékopisu - celé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poupě druhu </a:t>
            </a:r>
            <a:r>
              <a:rPr lang="cs-CZ" altLang="cs-CZ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Syzygium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aromaticum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(Eugenia </a:t>
            </a:r>
            <a:r>
              <a:rPr lang="cs-CZ" altLang="cs-CZ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caryophyllus</a:t>
            </a:r>
            <a:r>
              <a:rPr lang="cs-CZ" alt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sušené tak dlouho dokud nezíská červenohnědou barvu.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Sběr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době kdy mění barvu ze zelené na karmínovou, sušení na slunci.</a:t>
            </a:r>
          </a:p>
          <a:p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Používají se jednak oddělené květní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stopky =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stipites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caryophylli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Nechají-li se poupata plně rozvinou a květní plátky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opadat = 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rozkvetlý hřebíček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později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plody (bobule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tzv. 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hřebíčkové </a:t>
            </a:r>
            <a:r>
              <a:rPr lang="cs-CZ" altLang="cs-CZ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matky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</a:p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jsou</a:t>
            </a:r>
            <a:r>
              <a:rPr lang="cs-CZ" altLang="cs-CZ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nežádoucí.</a:t>
            </a:r>
          </a:p>
        </p:txBody>
      </p:sp>
      <p:sp>
        <p:nvSpPr>
          <p:cNvPr id="4" name="Obdélník 3"/>
          <p:cNvSpPr/>
          <p:nvPr/>
        </p:nvSpPr>
        <p:spPr>
          <a:xfrm>
            <a:off x="100013" y="4033838"/>
            <a:ext cx="120919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r>
              <a:rPr lang="cs-CZ" altLang="cs-C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14-21 % silice,  fenoly 85-90 %, </a:t>
            </a:r>
            <a:r>
              <a:rPr lang="cs-CZ" altLang="cs-CZ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eugenol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acetyleugenol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cs-CZ" altLang="cs-C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seskviterpeny-</a:t>
            </a:r>
            <a:r>
              <a:rPr lang="cs-CZ" altLang="cs-CZ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karyofylen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methyl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-n-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amylketon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odpovědná za vůni,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estery k. salicylové, benzoové s vanilinem.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koření,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aromatikum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stomachikum,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antiseptikum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690" y="4782997"/>
            <a:ext cx="5916822" cy="183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597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Silice se získá destilací s vodní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parou -</a:t>
            </a:r>
            <a:r>
              <a:rPr lang="cs-CZ" altLang="cs-CZ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Caryophylli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etheroleum</a:t>
            </a:r>
            <a:r>
              <a:rPr lang="cs-CZ" altLang="cs-CZ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desinficiens</a:t>
            </a:r>
            <a:r>
              <a:rPr lang="cs-CZ" altLang="cs-CZ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lokální anestetikum v zubním lékařství, součást výplní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kariézních zubů. 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Využití i v histologické technice. 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 </a:t>
            </a:r>
            <a:r>
              <a:rPr lang="cs-CZ" altLang="cs-CZ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Caryophylli</a:t>
            </a: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flos</a:t>
            </a: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(obsah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silice nejméně 150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ml/kg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drogy)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69" y="2703043"/>
            <a:ext cx="3958527" cy="241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229" y="2855154"/>
            <a:ext cx="2010943" cy="186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993" y="2308324"/>
            <a:ext cx="4441972" cy="295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45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altLang="cs-CZ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Salviae</a:t>
            </a:r>
            <a:r>
              <a:rPr kumimoji="0" lang="cs-CZ" alt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cs-CZ" altLang="cs-CZ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officinalis</a:t>
            </a:r>
            <a:r>
              <a:rPr kumimoji="0" lang="cs-CZ" alt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cs-CZ" altLang="cs-CZ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folium</a:t>
            </a:r>
            <a:r>
              <a:rPr kumimoji="0" lang="cs-CZ" alt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kumimoji="0" lang="cs-CZ" altLang="cs-CZ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herba</a:t>
            </a:r>
            <a:r>
              <a:rPr kumimoji="0" lang="cs-CZ" alt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šalvějový, list, </a:t>
            </a:r>
            <a:r>
              <a:rPr lang="cs-CZ" altLang="cs-CZ" sz="24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nať</a:t>
            </a:r>
            <a:r>
              <a:rPr kumimoji="0" lang="cs-CZ" alt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kumimoji="0" lang="cs-CZ" alt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cs-CZ" altLang="cs-CZ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Salvia</a:t>
            </a:r>
            <a:r>
              <a:rPr kumimoji="0" lang="cs-CZ" altLang="cs-CZ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cs-CZ" altLang="cs-CZ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officinalis</a:t>
            </a:r>
            <a:r>
              <a:rPr kumimoji="0" lang="cs-CZ" altLang="cs-CZ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kumimoji="0" lang="cs-CZ" altLang="cs-CZ" sz="2400" b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Šalvěj lékařská</a:t>
            </a:r>
            <a:r>
              <a:rPr kumimoji="0" lang="cs-CZ" altLang="cs-CZ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kumimoji="0" lang="cs-CZ" altLang="cs-CZ" sz="24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Lamiaceae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1414463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Polokeř domácí ve Středozemí. Pěstuje se v Řecku, ČR, Francii.</a:t>
            </a:r>
          </a:p>
          <a:p>
            <a:pPr>
              <a:buFontTx/>
              <a:buChar char="-"/>
              <a:defRPr/>
            </a:pP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mnoho druhů se liší tvarem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listů a barvou květů a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vůní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lavandulifolia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subsp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minor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cs-CZ" altLang="cs-CZ" b="1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Droga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usušený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list,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nať</a:t>
            </a:r>
          </a:p>
          <a:p>
            <a:pPr>
              <a:defRPr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1,5-2,5 %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silice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(list), v nati méně;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třísloviny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hořčiny - </a:t>
            </a:r>
            <a:r>
              <a:rPr lang="cs-CZ" altLang="cs-CZ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pikrosalvi</a:t>
            </a:r>
            <a:r>
              <a:rPr lang="cs-CZ" altLang="cs-CZ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defRPr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V silici - </a:t>
            </a:r>
            <a:r>
              <a:rPr lang="cs-CZ" altLang="cs-CZ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cineol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thujon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kafr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altLang="cs-C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borneol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9" y="3880916"/>
            <a:ext cx="2227108" cy="228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706" y="1147508"/>
            <a:ext cx="3836681" cy="282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43" y="4151312"/>
            <a:ext cx="1505552" cy="212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2" y="4151312"/>
            <a:ext cx="331152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59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1430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Použití</a:t>
            </a:r>
            <a:r>
              <a:rPr lang="cs-CZ" altLang="cs-C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antiseptikum, adstringens (třísloviny)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antihydrotikum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(snížení sekrece potu) a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mléka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Použití ve formě tinktur, nálevů, extraktů k výplachům ústí dutiny, zánětech hrtanu.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formě nálevu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alt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dávka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 g, k výplachům úst v nálevu 2,5 g.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Nelze užívat dlouhodobě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thujon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toxický).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Salviae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officinalis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folium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celý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řezaný usušený list druhu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Salvia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officinalis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(obsah silice nejméně 15 ml/kg neřezané drogy, či nejméně 10 ml/kg řezané drogy)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Salviae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lavandulifoliae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etheroleum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šalvěje levandulové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to silice získaná z kvetoucích nadzemních částí druhu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Salvia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lavandulifolia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VAHL destilací s vodní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parou. 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Salviae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sclareae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etheroleum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smtClean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Silice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šalvěje muškátové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Silice získaná z čerstvých nebo usušených kvetoucích stonků druhu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Salvia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sclarea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Salviae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tinctura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Šalvějová tinktura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Tinktura vyrobená z drogy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Salviae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officinalis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folium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Obsah silice nejméně 0,1 %.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dirty="0">
              <a:solidFill>
                <a:srgbClr val="99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Salviae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trilobae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folium</a:t>
            </a:r>
            <a:r>
              <a:rPr lang="cs-CZ" altLang="cs-CZ" dirty="0">
                <a:solidFill>
                  <a:srgbClr val="99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šalvěje trojlaločné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to celý nebo řezaný usušený list druhu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Salvia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fruticosa</a:t>
            </a:r>
            <a:r>
              <a:rPr lang="cs-CZ" alt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(S. </a:t>
            </a:r>
            <a:r>
              <a:rPr lang="cs-CZ" alt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triloba</a:t>
            </a:r>
            <a:r>
              <a:rPr lang="cs-CZ" alt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alt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Minimální obsah silice 18 ml/kg neřezané drogy či nejméně 12 ml/kg řezané </a:t>
            </a:r>
            <a:r>
              <a:rPr lang="cs-CZ" alt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drogy.</a:t>
            </a:r>
            <a:endParaRPr lang="cs-CZ" alt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" t="8302" r="4084" b="8679"/>
          <a:stretch/>
        </p:blipFill>
        <p:spPr>
          <a:xfrm>
            <a:off x="7855026" y="5815874"/>
            <a:ext cx="1454227" cy="1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77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2881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Salvia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miltiorrhiza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(šalvěj červená)</a:t>
            </a:r>
            <a:r>
              <a:rPr lang="cs-CZ" altLang="cs-CZ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Čína, Japonsko</a:t>
            </a:r>
            <a:endParaRPr lang="cs-CZ" alt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alt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Droga: </a:t>
            </a:r>
            <a:r>
              <a:rPr lang="cs-CZ" alt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Salviae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miltiorrhizae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radix et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rhizoma</a:t>
            </a:r>
            <a:endParaRPr lang="cs-CZ" alt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Obsah: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diterpeny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tanšinony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hydroxyskořicové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kyseliny (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salvoanolová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rozmarýnová)</a:t>
            </a:r>
            <a:endParaRPr lang="cs-CZ" alt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Denní dávka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9-15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drogy.</a:t>
            </a:r>
            <a:endParaRPr lang="cs-CZ" altLang="cs-CZ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Použití: </a:t>
            </a:r>
            <a:r>
              <a:rPr lang="cs-CZ" altLang="cs-C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Léčba 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kardiovaskulárních onemocnění, ischemie. </a:t>
            </a:r>
            <a:r>
              <a:rPr lang="cs-CZ" altLang="cs-CZ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Antioxidans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altLang="cs-CZ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antikoagulans</a:t>
            </a:r>
            <a:r>
              <a:rPr lang="cs-CZ" alt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98" y="3265803"/>
            <a:ext cx="3998549" cy="3024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095" y="649996"/>
            <a:ext cx="2967005" cy="298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377" y="4120307"/>
            <a:ext cx="6119793" cy="217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195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08" y="4384158"/>
            <a:ext cx="3550761" cy="236367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0" y="114301"/>
            <a:ext cx="12192000" cy="963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Thymi</a:t>
            </a:r>
            <a:r>
              <a:rPr lang="cs-CZ" altLang="cs-CZ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herba</a:t>
            </a:r>
            <a:r>
              <a:rPr lang="cs-CZ" altLang="cs-CZ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Tymiánová nať </a:t>
            </a:r>
          </a:p>
          <a:p>
            <a:pPr algn="ctr">
              <a:spcBef>
                <a:spcPct val="0"/>
              </a:spcBef>
            </a:pPr>
            <a:r>
              <a:rPr lang="cs-CZ" altLang="cs-CZ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Mateřídouška tymián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Thymus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vulgaris</a:t>
            </a:r>
            <a:r>
              <a:rPr lang="cs-CZ" altLang="cs-CZ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Lamiaceae</a:t>
            </a:r>
            <a:endParaRPr lang="cs-CZ" altLang="cs-CZ" sz="2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Polokeř domácí ve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Středomoří.</a:t>
            </a: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Obsah: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silice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obsahem </a:t>
            </a:r>
            <a:r>
              <a:rPr lang="cs-CZ" altLang="cs-CZ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thymolu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karvakrolu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p-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cymen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linalol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borneol,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flavonoidy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třísloviny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hořčiny</a:t>
            </a:r>
          </a:p>
          <a:p>
            <a:pPr>
              <a:spcBef>
                <a:spcPct val="0"/>
              </a:spcBef>
            </a:pPr>
            <a:endParaRPr lang="cs-CZ" altLang="cs-CZ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Použit:</a:t>
            </a:r>
            <a:r>
              <a:rPr lang="cs-CZ" altLang="cs-C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expektorans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antiseptikum a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spasmolytikum - mírní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křeče při dávivém kašli. </a:t>
            </a:r>
          </a:p>
          <a:p>
            <a:pPr>
              <a:spcBef>
                <a:spcPct val="0"/>
              </a:spcBef>
            </a:pP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Silice je součástí kosmetických výrobků, </a:t>
            </a:r>
            <a:r>
              <a:rPr lang="cs-CZ" alt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thymol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má antifungální a antibakteriální účinky.</a:t>
            </a: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Delší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používání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thymolu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poruchy </a:t>
            </a:r>
            <a:r>
              <a:rPr lang="cs-CZ" alt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štítné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žlázy.</a:t>
            </a: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Thymol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získáván hlavně z plodů </a:t>
            </a:r>
            <a:r>
              <a:rPr lang="cs-CZ" altLang="cs-CZ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Trachyspermum</a:t>
            </a:r>
            <a:r>
              <a:rPr lang="cs-CZ" alt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copticum</a:t>
            </a:r>
            <a:r>
              <a:rPr lang="cs-CZ" altLang="cs-C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cs-CZ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Apiaceae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spcBef>
                <a:spcPct val="0"/>
              </a:spcBef>
            </a:pPr>
            <a:endParaRPr lang="cs-CZ" alt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Synteticky se připravuje parciální syntézou z 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piperitonu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m-kresolu </a:t>
            </a:r>
          </a:p>
          <a:p>
            <a:pPr>
              <a:spcBef>
                <a:spcPct val="0"/>
              </a:spcBef>
            </a:pP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nebo p-</a:t>
            </a:r>
            <a:r>
              <a:rPr lang="cs-CZ" alt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cymenu</a:t>
            </a:r>
            <a:r>
              <a:rPr lang="cs-CZ" alt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</a:pPr>
            <a:endParaRPr lang="cs-CZ" alt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cs-CZ" altLang="cs-CZ" b="1" dirty="0" smtClean="0"/>
          </a:p>
          <a:p>
            <a:pPr>
              <a:spcBef>
                <a:spcPct val="0"/>
              </a:spcBef>
            </a:pPr>
            <a:endParaRPr lang="cs-CZ" altLang="cs-CZ" b="1" dirty="0"/>
          </a:p>
          <a:p>
            <a:pPr>
              <a:spcBef>
                <a:spcPct val="0"/>
              </a:spcBef>
            </a:pPr>
            <a:endParaRPr lang="cs-CZ" altLang="cs-CZ" b="1" dirty="0" smtClean="0"/>
          </a:p>
          <a:p>
            <a:pPr>
              <a:spcBef>
                <a:spcPct val="0"/>
              </a:spcBef>
            </a:pPr>
            <a:r>
              <a:rPr lang="cs-CZ" alt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 2009</a:t>
            </a:r>
          </a:p>
          <a:p>
            <a:pPr>
              <a:spcBef>
                <a:spcPct val="0"/>
              </a:spcBef>
            </a:pPr>
            <a:endParaRPr lang="cs-CZ" altLang="cs-CZ" b="1" dirty="0"/>
          </a:p>
          <a:p>
            <a:pPr>
              <a:spcBef>
                <a:spcPct val="0"/>
              </a:spcBef>
            </a:pPr>
            <a:r>
              <a:rPr lang="cs-CZ" altLang="cs-CZ" b="1" dirty="0" smtClean="0"/>
              <a:t>   								          </a:t>
            </a:r>
            <a:r>
              <a:rPr lang="cs-CZ" altLang="cs-CZ" b="1" dirty="0" err="1" smtClean="0"/>
              <a:t>thymol</a:t>
            </a:r>
            <a:r>
              <a:rPr lang="cs-CZ" altLang="cs-CZ" b="1" dirty="0" smtClean="0"/>
              <a:t>	               karvakrol</a:t>
            </a:r>
          </a:p>
          <a:p>
            <a:pPr>
              <a:spcBef>
                <a:spcPct val="0"/>
              </a:spcBef>
            </a:pPr>
            <a:endParaRPr lang="cs-CZ" altLang="cs-CZ" b="1" dirty="0"/>
          </a:p>
          <a:p>
            <a:pPr>
              <a:spcBef>
                <a:spcPct val="0"/>
              </a:spcBef>
            </a:pPr>
            <a:endParaRPr lang="cs-CZ" altLang="cs-CZ" b="1" dirty="0"/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</a:pPr>
            <a:endParaRPr lang="cs-CZ" altLang="cs-CZ" dirty="0"/>
          </a:p>
        </p:txBody>
      </p:sp>
      <p:pic>
        <p:nvPicPr>
          <p:cNvPr id="7" name="Picture 6" descr="24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020" y="516336"/>
            <a:ext cx="2085418" cy="3058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32" y="3831956"/>
            <a:ext cx="1803205" cy="222180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94" y="3831956"/>
            <a:ext cx="1428949" cy="18957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69" y="4643058"/>
            <a:ext cx="2514844" cy="183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961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kt-ESF-prezentace.pptx" id="{F170BB1A-45C2-4766-ACB7-E0F1ECE4725F}" vid="{A48992AD-DD33-4D80-95E4-45A0C87319B6}"/>
    </a:ext>
  </a:extLst>
</a:theme>
</file>

<file path=ppt/theme/theme3.xml><?xml version="1.0" encoding="utf-8"?>
<a:theme xmlns:a="http://schemas.openxmlformats.org/drawingml/2006/main" name="2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930</Words>
  <Application>Microsoft Office PowerPoint</Application>
  <PresentationFormat>Širokoúhlá obrazovka</PresentationFormat>
  <Paragraphs>155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Motiv Office</vt:lpstr>
      <vt:lpstr>1_Motiv Office</vt:lpstr>
      <vt:lpstr>2_Motiv Office</vt:lpstr>
      <vt:lpstr>DESINFICIENCIA, ANTISEPTIKA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Vytvořeno v rámci projektu: „Zvýšení kvality vzdělávání na UK a jeho relevance pro potřeby trhu práce-ESF Reg. č. CZ.02.2.69/0.0/0.0/16_015/0002362“, který je financován z programu OP VVV. </vt:lpstr>
    </vt:vector>
  </TitlesOfParts>
  <Company>Univ. Karlova v Praze, Farmaceutická fakulta v 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Tůmová</dc:creator>
  <cp:lastModifiedBy>Rudolf Vrabec</cp:lastModifiedBy>
  <cp:revision>56</cp:revision>
  <dcterms:created xsi:type="dcterms:W3CDTF">2017-06-23T08:26:49Z</dcterms:created>
  <dcterms:modified xsi:type="dcterms:W3CDTF">2018-01-10T09:40:14Z</dcterms:modified>
</cp:coreProperties>
</file>